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notesMasterIdLst>
    <p:notesMasterId r:id="rId44"/>
  </p:notesMasterIdLst>
  <p:sldIdLst>
    <p:sldId id="1039" r:id="rId2"/>
    <p:sldId id="356" r:id="rId3"/>
    <p:sldId id="1038" r:id="rId4"/>
    <p:sldId id="1055" r:id="rId5"/>
    <p:sldId id="1043" r:id="rId6"/>
    <p:sldId id="1044" r:id="rId7"/>
    <p:sldId id="1046" r:id="rId8"/>
    <p:sldId id="1047" r:id="rId9"/>
    <p:sldId id="1049" r:id="rId10"/>
    <p:sldId id="369" r:id="rId11"/>
    <p:sldId id="1050" r:id="rId12"/>
    <p:sldId id="1045" r:id="rId13"/>
    <p:sldId id="1053" r:id="rId14"/>
    <p:sldId id="1048" r:id="rId15"/>
    <p:sldId id="1052" r:id="rId16"/>
    <p:sldId id="1051" r:id="rId17"/>
    <p:sldId id="1059" r:id="rId18"/>
    <p:sldId id="1056" r:id="rId19"/>
    <p:sldId id="357" r:id="rId20"/>
    <p:sldId id="362" r:id="rId21"/>
    <p:sldId id="366" r:id="rId22"/>
    <p:sldId id="372" r:id="rId23"/>
    <p:sldId id="365" r:id="rId24"/>
    <p:sldId id="368" r:id="rId25"/>
    <p:sldId id="1054" r:id="rId26"/>
    <p:sldId id="370" r:id="rId27"/>
    <p:sldId id="375" r:id="rId28"/>
    <p:sldId id="1057" r:id="rId29"/>
    <p:sldId id="1058" r:id="rId30"/>
    <p:sldId id="469" r:id="rId31"/>
    <p:sldId id="529" r:id="rId32"/>
    <p:sldId id="532" r:id="rId33"/>
    <p:sldId id="531" r:id="rId34"/>
    <p:sldId id="530" r:id="rId35"/>
    <p:sldId id="535" r:id="rId36"/>
    <p:sldId id="1061" r:id="rId37"/>
    <p:sldId id="506" r:id="rId38"/>
    <p:sldId id="803" r:id="rId39"/>
    <p:sldId id="989" r:id="rId40"/>
    <p:sldId id="1060" r:id="rId41"/>
    <p:sldId id="571" r:id="rId42"/>
    <p:sldId id="587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6F53"/>
    <a:srgbClr val="E65293"/>
    <a:srgbClr val="2B79A8"/>
    <a:srgbClr val="100C0F"/>
    <a:srgbClr val="999A9F"/>
    <a:srgbClr val="211616"/>
    <a:srgbClr val="F87C13"/>
    <a:srgbClr val="330033"/>
    <a:srgbClr val="EFF0F3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672"/>
    <p:restoredTop sz="74868"/>
  </p:normalViewPr>
  <p:slideViewPr>
    <p:cSldViewPr snapToGrid="0" snapToObjects="1">
      <p:cViewPr varScale="1">
        <p:scale>
          <a:sx n="71" d="100"/>
          <a:sy n="71" d="100"/>
        </p:scale>
        <p:origin x="1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0E9108-CE26-694E-A235-7CF4A0027006}" type="datetimeFigureOut">
              <a:rPr lang="en-US" smtClean="0"/>
              <a:t>9/16/17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7EF92E-89E2-5944-AF4D-3FBE0C2CB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87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Non-falsifiability is, AT BEST, an exercise in creativity</a:t>
            </a:r>
          </a:p>
          <a:p>
            <a:endParaRPr lang="en-US" dirty="0" smtClean="0"/>
          </a:p>
          <a:p>
            <a:r>
              <a:rPr lang="en-US" dirty="0" smtClean="0"/>
              <a:t>BUT: Non-falsifiability is not meaningless:</a:t>
            </a:r>
          </a:p>
          <a:p>
            <a:r>
              <a:rPr lang="en-US" dirty="0" smtClean="0"/>
              <a:t>“I personally do not doubt that much of what they say is of considerable importance and may well play its part one day in a psychological science which is testable” (Popper, 1963)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EF92E-89E2-5944-AF4D-3FBE0C2CB88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720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EF92E-89E2-5944-AF4D-3FBE0C2CB88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940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DC6BE-F8EF-BE4C-B062-EE0A0D677508}" type="datetimeFigureOut">
              <a:rPr lang="en-US" smtClean="0"/>
              <a:t>9/16/17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1EBDCE1-7480-9640-9FFF-C3BDEF6BBF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DC6BE-F8EF-BE4C-B062-EE0A0D677508}" type="datetimeFigureOut">
              <a:rPr lang="en-US" smtClean="0"/>
              <a:t>9/16/17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1EBDCE1-7480-9640-9FFF-C3BDEF6BBF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DC6BE-F8EF-BE4C-B062-EE0A0D677508}" type="datetimeFigureOut">
              <a:rPr lang="en-US" smtClean="0"/>
              <a:t>9/16/17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1EBDCE1-7480-9640-9FFF-C3BDEF6BBF2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DC6BE-F8EF-BE4C-B062-EE0A0D677508}" type="datetimeFigureOut">
              <a:rPr lang="en-US" smtClean="0"/>
              <a:t>9/16/17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1EBDCE1-7480-9640-9FFF-C3BDEF6BBF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DC6BE-F8EF-BE4C-B062-EE0A0D677508}" type="datetimeFigureOut">
              <a:rPr lang="en-US" smtClean="0"/>
              <a:t>9/16/17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1EBDCE1-7480-9640-9FFF-C3BDEF6BBF27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DC6BE-F8EF-BE4C-B062-EE0A0D677508}" type="datetimeFigureOut">
              <a:rPr lang="en-US" smtClean="0"/>
              <a:t>9/16/17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1EBDCE1-7480-9640-9FFF-C3BDEF6BBF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DC6BE-F8EF-BE4C-B062-EE0A0D677508}" type="datetimeFigureOut">
              <a:rPr lang="en-US" smtClean="0"/>
              <a:t>9/16/17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DCE1-7480-9640-9FFF-C3BDEF6BBF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DC6BE-F8EF-BE4C-B062-EE0A0D677508}" type="datetimeFigureOut">
              <a:rPr lang="en-US" smtClean="0"/>
              <a:t>9/16/17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DCE1-7480-9640-9FFF-C3BDEF6BBF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DC6BE-F8EF-BE4C-B062-EE0A0D677508}" type="datetimeFigureOut">
              <a:rPr lang="en-US" smtClean="0"/>
              <a:t>9/16/17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DCE1-7480-9640-9FFF-C3BDEF6BBF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DC6BE-F8EF-BE4C-B062-EE0A0D677508}" type="datetimeFigureOut">
              <a:rPr lang="en-US" smtClean="0"/>
              <a:t>9/16/17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1EBDCE1-7480-9640-9FFF-C3BDEF6BBF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DC6BE-F8EF-BE4C-B062-EE0A0D677508}" type="datetimeFigureOut">
              <a:rPr lang="en-US" smtClean="0"/>
              <a:t>9/16/17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1EBDCE1-7480-9640-9FFF-C3BDEF6BBF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DC6BE-F8EF-BE4C-B062-EE0A0D677508}" type="datetimeFigureOut">
              <a:rPr lang="en-US" smtClean="0"/>
              <a:t>9/16/17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1EBDCE1-7480-9640-9FFF-C3BDEF6BBF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DC6BE-F8EF-BE4C-B062-EE0A0D677508}" type="datetimeFigureOut">
              <a:rPr lang="en-US" smtClean="0"/>
              <a:t>9/16/17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DCE1-7480-9640-9FFF-C3BDEF6BBF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DC6BE-F8EF-BE4C-B062-EE0A0D677508}" type="datetimeFigureOut">
              <a:rPr lang="en-US" smtClean="0"/>
              <a:t>9/16/17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DCE1-7480-9640-9FFF-C3BDEF6BBF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DC6BE-F8EF-BE4C-B062-EE0A0D677508}" type="datetimeFigureOut">
              <a:rPr lang="en-US" smtClean="0"/>
              <a:t>9/16/17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BDCE1-7480-9640-9FFF-C3BDEF6BBF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DC6BE-F8EF-BE4C-B062-EE0A0D677508}" type="datetimeFigureOut">
              <a:rPr lang="en-US" smtClean="0"/>
              <a:t>9/16/17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1EBDCE1-7480-9640-9FFF-C3BDEF6BBF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DC6BE-F8EF-BE4C-B062-EE0A0D677508}" type="datetimeFigureOut">
              <a:rPr lang="en-US" smtClean="0"/>
              <a:t>9/16/17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1EBDCE1-7480-9640-9FFF-C3BDEF6BB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54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6.emf"/><Relationship Id="rId3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8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i="1" dirty="0" smtClean="0"/>
              <a:t>Science</a:t>
            </a:r>
            <a:endParaRPr lang="en-US" sz="4800" i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 Historical, Philosophical, and Sociological Take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1" y="-57150"/>
            <a:ext cx="12293601" cy="691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0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7620" y="-16279"/>
            <a:ext cx="12199620" cy="6869531"/>
          </a:xfrm>
          <a:prstGeom prst="rect">
            <a:avLst/>
          </a:prstGeom>
          <a:solidFill>
            <a:srgbClr val="330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" t="1906" r="1126" b="1"/>
          <a:stretch/>
        </p:blipFill>
        <p:spPr>
          <a:xfrm>
            <a:off x="133455" y="1221672"/>
            <a:ext cx="10636602" cy="5636328"/>
          </a:xfrm>
          <a:prstGeom prst="rect">
            <a:avLst/>
          </a:prstGeom>
          <a:ln>
            <a:noFill/>
          </a:ln>
        </p:spPr>
      </p:pic>
      <p:grpSp>
        <p:nvGrpSpPr>
          <p:cNvPr id="12" name="Group 11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13" name="Freeform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26" name="Freeform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8" name="Rectangle 3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649858"/>
            <a:ext cx="1409078" cy="74916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1919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9152079" y="298646"/>
            <a:ext cx="304253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smtClean="0">
                <a:solidFill>
                  <a:schemeClr val="bg2"/>
                </a:solidFill>
              </a:rPr>
              <a:t>Originality</a:t>
            </a:r>
            <a:endParaRPr lang="en-US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69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12194616" cy="69375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6989" y="298646"/>
            <a:ext cx="2957627" cy="128089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Skepticism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6" y="47116"/>
            <a:ext cx="8508569" cy="687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7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</a:t>
            </a:r>
            <a:r>
              <a:rPr lang="en-US" b="1" dirty="0" err="1" smtClean="0"/>
              <a:t>Counternorms</a:t>
            </a:r>
            <a:r>
              <a:rPr lang="en-US" b="1" dirty="0" smtClean="0"/>
              <a:t> of Science (SPID)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905000"/>
            <a:ext cx="8915400" cy="4006222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Solitariness </a:t>
            </a:r>
            <a:r>
              <a:rPr lang="en-US" sz="2800" dirty="0" smtClean="0"/>
              <a:t>– scientists keep findings secret to ensure profit or primacy</a:t>
            </a:r>
            <a:endParaRPr lang="en-US" sz="2800" dirty="0"/>
          </a:p>
          <a:p>
            <a:r>
              <a:rPr lang="en-US" sz="2800" b="1" dirty="0" smtClean="0"/>
              <a:t>Particularism </a:t>
            </a:r>
            <a:r>
              <a:rPr lang="en-US" sz="2800" dirty="0" smtClean="0"/>
              <a:t>– scientists do judge people based on institution, familiarity, or country of origin</a:t>
            </a:r>
            <a:endParaRPr lang="en-US" sz="2800" dirty="0"/>
          </a:p>
          <a:p>
            <a:r>
              <a:rPr lang="en-US" sz="2800" b="1" dirty="0" smtClean="0"/>
              <a:t>Interestedness</a:t>
            </a:r>
            <a:r>
              <a:rPr lang="en-US" sz="2800" dirty="0" smtClean="0"/>
              <a:t> –scientists </a:t>
            </a:r>
            <a:r>
              <a:rPr lang="en-US" sz="2800" dirty="0"/>
              <a:t>are </a:t>
            </a:r>
            <a:r>
              <a:rPr lang="en-US" sz="2800" dirty="0" smtClean="0"/>
              <a:t>invested in their research being well received</a:t>
            </a:r>
            <a:endParaRPr lang="en-US" sz="2800" dirty="0"/>
          </a:p>
          <a:p>
            <a:r>
              <a:rPr lang="en-US" sz="2800" b="1" dirty="0" smtClean="0"/>
              <a:t>Dogmatism </a:t>
            </a:r>
            <a:r>
              <a:rPr lang="en-US" sz="2800" dirty="0" smtClean="0"/>
              <a:t>– careers are often built on assumptions holding true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4297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" y="-1"/>
            <a:ext cx="12228163" cy="6865749"/>
          </a:xfrm>
          <a:prstGeom prst="rect">
            <a:avLst/>
          </a:prstGeom>
          <a:solidFill>
            <a:srgbClr val="EFF0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802122" y="0"/>
            <a:ext cx="4426040" cy="6865748"/>
          </a:xfrm>
          <a:prstGeom prst="rect">
            <a:avLst/>
          </a:prstGeom>
          <a:solidFill>
            <a:srgbClr val="2116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5065" y="298646"/>
            <a:ext cx="3639552" cy="128089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Solitariness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483" y="1226948"/>
            <a:ext cx="4390517" cy="55759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4" y="2216259"/>
            <a:ext cx="3536565" cy="46417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256" y="292521"/>
            <a:ext cx="74391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“</a:t>
            </a:r>
            <a:r>
              <a:rPr lang="en-US" sz="2000" dirty="0" err="1" smtClean="0"/>
              <a:t>smaismrmilmepoetaleumibunenugttauiras</a:t>
            </a:r>
            <a:r>
              <a:rPr lang="en-US" sz="2000" dirty="0" smtClean="0"/>
              <a:t>”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 smtClean="0"/>
              <a:t>“</a:t>
            </a:r>
            <a:r>
              <a:rPr lang="en-US" sz="2000" dirty="0" err="1" smtClean="0"/>
              <a:t>Altissimum</a:t>
            </a:r>
            <a:r>
              <a:rPr lang="en-US" sz="2000" dirty="0" smtClean="0"/>
              <a:t> </a:t>
            </a:r>
            <a:r>
              <a:rPr lang="en-US" sz="2000" dirty="0" err="1"/>
              <a:t>planetam</a:t>
            </a:r>
            <a:r>
              <a:rPr lang="en-US" sz="2000" dirty="0"/>
              <a:t> </a:t>
            </a:r>
            <a:r>
              <a:rPr lang="en-US" sz="2000" dirty="0" err="1"/>
              <a:t>tergeminum</a:t>
            </a:r>
            <a:r>
              <a:rPr lang="en-US" sz="2000" dirty="0"/>
              <a:t> </a:t>
            </a:r>
            <a:r>
              <a:rPr lang="en-US" sz="2000" dirty="0" err="1" smtClean="0"/>
              <a:t>observavi</a:t>
            </a:r>
            <a:r>
              <a:rPr lang="en-US" sz="2000" dirty="0" smtClean="0"/>
              <a:t>”</a:t>
            </a:r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en-US" sz="2000" dirty="0" smtClean="0"/>
              <a:t>"</a:t>
            </a:r>
            <a:r>
              <a:rPr lang="en-US" sz="2000" dirty="0"/>
              <a:t>I have observed the highest of the </a:t>
            </a:r>
            <a:r>
              <a:rPr lang="en-US" sz="2000" dirty="0" smtClean="0"/>
              <a:t>planets </a:t>
            </a:r>
            <a:r>
              <a:rPr lang="en-US" sz="2000" dirty="0"/>
              <a:t>three-formed"</a:t>
            </a:r>
            <a:endParaRPr lang="en-US" sz="20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048" y="2351619"/>
            <a:ext cx="3113356" cy="44171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1345" y="6399431"/>
            <a:ext cx="204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Johannes Kepler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98866" y="6399431"/>
            <a:ext cx="1776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Galileo Galilei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3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" y="-1"/>
            <a:ext cx="12228163" cy="6865749"/>
          </a:xfrm>
          <a:prstGeom prst="rect">
            <a:avLst/>
          </a:prstGeom>
          <a:solidFill>
            <a:srgbClr val="EFF0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549" y="298646"/>
            <a:ext cx="3500067" cy="1280890"/>
          </a:xfrm>
        </p:spPr>
        <p:txBody>
          <a:bodyPr/>
          <a:lstStyle/>
          <a:p>
            <a:r>
              <a:rPr lang="en-US" b="1" dirty="0" smtClean="0">
                <a:solidFill>
                  <a:srgbClr val="100C0F"/>
                </a:solidFill>
              </a:rPr>
              <a:t>Particularism</a:t>
            </a:r>
            <a:endParaRPr lang="en-US" b="1" dirty="0">
              <a:solidFill>
                <a:srgbClr val="100C0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74" y="2277035"/>
            <a:ext cx="7415604" cy="4625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7" r="23767"/>
          <a:stretch/>
        </p:blipFill>
        <p:spPr>
          <a:xfrm>
            <a:off x="0" y="-1"/>
            <a:ext cx="4818177" cy="69190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31062" y="6488668"/>
            <a:ext cx="148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Marie Curie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88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" y="-1"/>
            <a:ext cx="12228163" cy="68657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5065" y="298646"/>
            <a:ext cx="3639552" cy="128089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Interestedness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19479" y="6488668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Lynn </a:t>
            </a:r>
            <a:r>
              <a:rPr lang="en-US" b="1" dirty="0" err="1" smtClean="0"/>
              <a:t>Margulis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21948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10"/>
          <a:stretch/>
        </p:blipFill>
        <p:spPr>
          <a:xfrm>
            <a:off x="5361568" y="1878183"/>
            <a:ext cx="7146875" cy="394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" y="-1"/>
            <a:ext cx="12228163" cy="686574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4549" y="298646"/>
            <a:ext cx="3500067" cy="1280890"/>
          </a:xfrm>
        </p:spPr>
        <p:txBody>
          <a:bodyPr/>
          <a:lstStyle/>
          <a:p>
            <a:r>
              <a:rPr lang="en-US" b="1" dirty="0" smtClean="0">
                <a:solidFill>
                  <a:srgbClr val="F87C13"/>
                </a:solidFill>
              </a:rPr>
              <a:t>Dogmatism</a:t>
            </a:r>
            <a:endParaRPr lang="en-US" b="1" dirty="0">
              <a:solidFill>
                <a:srgbClr val="F87C13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08"/>
          <a:stretch/>
        </p:blipFill>
        <p:spPr>
          <a:xfrm>
            <a:off x="-557940" y="-2"/>
            <a:ext cx="613733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70" y="1728859"/>
            <a:ext cx="5848612" cy="49875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79390" y="6211667"/>
            <a:ext cx="2173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William Thompson</a:t>
            </a:r>
          </a:p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a.k.a. Lord Kelvin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07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Norms of Science (CUDOS &amp; SPID)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905000"/>
            <a:ext cx="3189288" cy="40062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Communalism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Universalism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Disinterestedness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Originality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Skepticism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239000" y="1905000"/>
            <a:ext cx="4000500" cy="40062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Solitariness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Particularism</a:t>
            </a:r>
            <a:endParaRPr lang="en-US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Interestedness</a:t>
            </a:r>
            <a:endParaRPr lang="en-US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Dogmatism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10300" y="1905000"/>
            <a:ext cx="584200" cy="233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s</a:t>
            </a:r>
          </a:p>
          <a:p>
            <a:pPr marL="0" indent="0">
              <a:buFont typeface="Wingdings 3" charset="2"/>
              <a:buNone/>
            </a:pP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s</a:t>
            </a:r>
          </a:p>
          <a:p>
            <a:pPr marL="0" indent="0">
              <a:buFont typeface="Wingdings 3" charset="2"/>
              <a:buNone/>
            </a:pP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s</a:t>
            </a:r>
          </a:p>
          <a:p>
            <a:pPr marL="0" indent="0">
              <a:buFont typeface="Wingdings 3" charset="2"/>
              <a:buNone/>
            </a:pP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vs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592925" y="5522690"/>
            <a:ext cx="8911688" cy="1435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dirty="0" smtClean="0"/>
              <a:t>Is </a:t>
            </a:r>
            <a:r>
              <a:rPr lang="en-US" sz="2800" dirty="0"/>
              <a:t>this the whole of the story? Do other internal or external factors intercede? S</a:t>
            </a:r>
            <a:r>
              <a:rPr lang="en-US" sz="2800" i="1" dirty="0"/>
              <a:t>hould they</a:t>
            </a:r>
            <a:r>
              <a:rPr lang="en-US" sz="2800" i="1" dirty="0" smtClean="0"/>
              <a:t>?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306712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Philosophy of Science</a:t>
            </a:r>
            <a:endParaRPr lang="en-US" sz="4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79" b="6374"/>
          <a:stretch/>
        </p:blipFill>
        <p:spPr>
          <a:xfrm>
            <a:off x="0" y="0"/>
            <a:ext cx="12192000" cy="1518834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Part 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51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7" name="Group 6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1" y="228600"/>
            <a:ext cx="2851516" cy="6638628"/>
            <a:chOff x="2487613" y="285750"/>
            <a:chExt cx="2428875" cy="5654676"/>
          </a:xfrm>
        </p:grpSpPr>
        <p:sp>
          <p:nvSpPr>
            <p:cNvPr id="8" name="Freeform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" name="Freeform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" name="Freeform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2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2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0" name="Group 19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4" y="-786"/>
            <a:ext cx="2356674" cy="6854039"/>
            <a:chOff x="6627813" y="194833"/>
            <a:chExt cx="1952625" cy="5678918"/>
          </a:xfrm>
        </p:grpSpPr>
        <p:sp>
          <p:nvSpPr>
            <p:cNvPr id="21" name="Freeform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2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3" name="Freeform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4" name="Freeform 3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3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3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3" name="Rectangle 3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4" name="Picture 5" descr="http://www.hinduonnet.com/thehindu/br/2003/06/03/images/20030603000703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89"/>
          <a:stretch/>
        </p:blipFill>
        <p:spPr bwMode="auto">
          <a:xfrm>
            <a:off x="-1555" y="1731"/>
            <a:ext cx="46710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3096" y="624110"/>
            <a:ext cx="4228447" cy="1280890"/>
          </a:xfrm>
        </p:spPr>
        <p:txBody>
          <a:bodyPr>
            <a:normAutofit/>
          </a:bodyPr>
          <a:lstStyle/>
          <a:p>
            <a:r>
              <a:rPr lang="en-US" dirty="0"/>
              <a:t>Sir </a:t>
            </a:r>
            <a:r>
              <a:rPr lang="en-US"/>
              <a:t>Karl </a:t>
            </a:r>
            <a:r>
              <a:rPr lang="en-US" smtClean="0"/>
              <a:t>Popper </a:t>
            </a:r>
            <a:r>
              <a:rPr lang="en-US" dirty="0" smtClean="0"/>
              <a:t>(1902-1994)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8191" y="2082354"/>
            <a:ext cx="5182309" cy="4421445"/>
          </a:xfrm>
        </p:spPr>
        <p:txBody>
          <a:bodyPr>
            <a:normAutofit/>
          </a:bodyPr>
          <a:lstStyle/>
          <a:p>
            <a:r>
              <a:rPr lang="en-US" dirty="0" smtClean="0"/>
              <a:t>Worked in an </a:t>
            </a:r>
            <a:r>
              <a:rPr lang="en-US" dirty="0" err="1" smtClean="0"/>
              <a:t>Adlarian</a:t>
            </a:r>
            <a:r>
              <a:rPr lang="en-US" dirty="0" smtClean="0"/>
              <a:t> psychology lab</a:t>
            </a:r>
          </a:p>
          <a:p>
            <a:r>
              <a:rPr lang="en-US" dirty="0" smtClean="0"/>
              <a:t>Fled Austria in 1935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i="1" dirty="0" smtClean="0"/>
              <a:t>What makes </a:t>
            </a:r>
            <a:r>
              <a:rPr lang="en-US" dirty="0" smtClean="0"/>
              <a:t>something count as science and what makes it count as pseudoscience?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22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What is Science?</a:t>
            </a:r>
            <a:endParaRPr lang="en-US" sz="48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Historical, Philosophical, and Sociological Perspectives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79" b="6374"/>
          <a:stretch/>
        </p:blipFill>
        <p:spPr>
          <a:xfrm>
            <a:off x="0" y="0"/>
            <a:ext cx="12192000" cy="151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7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pseudoscience?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1" y="2133600"/>
            <a:ext cx="8126413" cy="437568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Examples:</a:t>
            </a:r>
          </a:p>
          <a:p>
            <a:pPr lvl="1"/>
            <a:r>
              <a:rPr lang="en-US" sz="1800" b="1" dirty="0" smtClean="0"/>
              <a:t>Freudian psychoanalysis</a:t>
            </a:r>
            <a:endParaRPr lang="en-US" sz="1800" dirty="0" smtClean="0"/>
          </a:p>
          <a:p>
            <a:pPr lvl="1"/>
            <a:r>
              <a:rPr lang="en-US" sz="1800" b="1" dirty="0" smtClean="0"/>
              <a:t>Nazi science</a:t>
            </a:r>
          </a:p>
          <a:p>
            <a:pPr lvl="1"/>
            <a:r>
              <a:rPr lang="en-US" sz="1800" b="1" dirty="0" smtClean="0"/>
              <a:t>Astrology</a:t>
            </a:r>
          </a:p>
          <a:p>
            <a:pPr lvl="1"/>
            <a:r>
              <a:rPr lang="en-US" sz="1800" b="1" dirty="0" smtClean="0"/>
              <a:t>Homeopathy</a:t>
            </a:r>
            <a:endParaRPr lang="en-US" sz="1800" dirty="0"/>
          </a:p>
          <a:p>
            <a:pPr lvl="1"/>
            <a:r>
              <a:rPr lang="en-US" sz="1800" b="1" dirty="0" smtClean="0"/>
              <a:t>Phrenology</a:t>
            </a:r>
          </a:p>
        </p:txBody>
      </p:sp>
    </p:spTree>
    <p:extLst>
      <p:ext uri="{BB962C8B-B14F-4D97-AF65-F5344CB8AC3E}">
        <p14:creationId xmlns:p14="http://schemas.microsoft.com/office/powerpoint/2010/main" val="144810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Explanations are cheap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287235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GB" altLang="x-none" sz="2200" dirty="0" smtClean="0">
                <a:ea typeface="Times New Roman" charset="0"/>
                <a:cs typeface="Times New Roman" charset="0"/>
              </a:rPr>
              <a:t>“Admirers </a:t>
            </a:r>
            <a:r>
              <a:rPr lang="en-GB" altLang="x-none" sz="2200" dirty="0">
                <a:ea typeface="Times New Roman" charset="0"/>
                <a:cs typeface="Times New Roman" charset="0"/>
              </a:rPr>
              <a:t>of Marx, Freud and </a:t>
            </a:r>
            <a:r>
              <a:rPr lang="en-GB" altLang="x-none" sz="2200" dirty="0" smtClean="0">
                <a:ea typeface="Times New Roman" charset="0"/>
                <a:cs typeface="Times New Roman" charset="0"/>
              </a:rPr>
              <a:t>Adler</a:t>
            </a:r>
            <a:r>
              <a:rPr lang="mr-IN" altLang="x-none" sz="2200" dirty="0" smtClean="0">
                <a:ea typeface="Times New Roman" charset="0"/>
                <a:cs typeface="Times New Roman" charset="0"/>
              </a:rPr>
              <a:t>…</a:t>
            </a:r>
            <a:r>
              <a:rPr lang="en-GB" altLang="x-none" sz="2200" dirty="0" smtClean="0">
                <a:ea typeface="Times New Roman" charset="0"/>
                <a:cs typeface="Times New Roman" charset="0"/>
              </a:rPr>
              <a:t> </a:t>
            </a:r>
            <a:r>
              <a:rPr lang="en-GB" altLang="x-none" sz="2200" b="1" dirty="0" smtClean="0">
                <a:ea typeface="Times New Roman" charset="0"/>
                <a:cs typeface="Times New Roman" charset="0"/>
              </a:rPr>
              <a:t>saw </a:t>
            </a:r>
            <a:r>
              <a:rPr lang="en-GB" altLang="x-none" sz="2200" b="1" dirty="0">
                <a:ea typeface="Times New Roman" charset="0"/>
                <a:cs typeface="Times New Roman" charset="0"/>
              </a:rPr>
              <a:t>confirming instances everywhere; whatever happened always confirmed </a:t>
            </a:r>
            <a:r>
              <a:rPr lang="en-GB" altLang="x-none" sz="2200" b="1" dirty="0" smtClean="0">
                <a:ea typeface="Times New Roman" charset="0"/>
                <a:cs typeface="Times New Roman" charset="0"/>
              </a:rPr>
              <a:t>it</a:t>
            </a:r>
            <a:r>
              <a:rPr lang="mr-IN" altLang="x-none" sz="2200" dirty="0" smtClean="0">
                <a:ea typeface="Times New Roman" charset="0"/>
                <a:cs typeface="Times New Roman" charset="0"/>
              </a:rPr>
              <a:t>…</a:t>
            </a:r>
            <a:r>
              <a:rPr lang="en-GB" altLang="x-none" sz="2200" dirty="0" smtClean="0">
                <a:ea typeface="Times New Roman" charset="0"/>
                <a:cs typeface="Times New Roman" charset="0"/>
              </a:rPr>
              <a:t> </a:t>
            </a:r>
            <a:r>
              <a:rPr lang="en-US" sz="2200" b="1" dirty="0" smtClean="0"/>
              <a:t>I </a:t>
            </a:r>
            <a:r>
              <a:rPr lang="en-US" sz="2200" b="1" dirty="0"/>
              <a:t>could not think of any human </a:t>
            </a:r>
            <a:r>
              <a:rPr lang="en-US" sz="2200" b="1" dirty="0" err="1"/>
              <a:t>behaviour</a:t>
            </a:r>
            <a:r>
              <a:rPr lang="en-US" sz="2200" b="1" dirty="0"/>
              <a:t> which could not be interpreted </a:t>
            </a:r>
            <a:r>
              <a:rPr lang="en-US" sz="2200" dirty="0"/>
              <a:t>in terms of either theory. It was precisely this fact — that</a:t>
            </a:r>
            <a:r>
              <a:rPr lang="en-US" sz="2200" b="1" dirty="0"/>
              <a:t> they always fitted, that they were always </a:t>
            </a:r>
            <a:r>
              <a:rPr lang="en-US" sz="2200" dirty="0"/>
              <a:t>confirmed — which in the eyes of their admirers constituted the strongest argument in </a:t>
            </a:r>
            <a:r>
              <a:rPr lang="en-US" sz="2200" dirty="0" err="1"/>
              <a:t>favour</a:t>
            </a:r>
            <a:r>
              <a:rPr lang="en-US" sz="2200" dirty="0"/>
              <a:t> of these theories. It began to dawn on me that</a:t>
            </a:r>
            <a:r>
              <a:rPr lang="en-US" sz="2200" b="1" dirty="0"/>
              <a:t> this apparent strength was in fact their weakness</a:t>
            </a:r>
            <a:r>
              <a:rPr lang="en-US" sz="2200" dirty="0" smtClean="0"/>
              <a:t>.”</a:t>
            </a:r>
            <a:endParaRPr lang="en-GB" altLang="x-none" sz="22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589212" y="5743308"/>
            <a:ext cx="7406195" cy="453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Every </a:t>
            </a:r>
            <a:r>
              <a:rPr lang="en-US" b="1" i="1" dirty="0" smtClean="0"/>
              <a:t>possible</a:t>
            </a:r>
            <a:r>
              <a:rPr lang="en-US" dirty="0" smtClean="0"/>
              <a:t> thing </a:t>
            </a:r>
            <a:r>
              <a:rPr lang="en-US" dirty="0"/>
              <a:t>confirms their theories</a:t>
            </a:r>
            <a:r>
              <a:rPr lang="en-US" dirty="0" smtClean="0"/>
              <a:t>, </a:t>
            </a:r>
            <a:r>
              <a:rPr lang="en-US" dirty="0"/>
              <a:t>nothing falsifies them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02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4929"/>
            <a:ext cx="12192000" cy="710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90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Explaining John Wayne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3897314" cy="302418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n-US" i="1" dirty="0" smtClean="0"/>
          </a:p>
          <a:p>
            <a:pPr marL="0" indent="0" algn="just">
              <a:buNone/>
            </a:pPr>
            <a:r>
              <a:rPr lang="en-US" i="1" dirty="0" smtClean="0"/>
              <a:t>Freudian explanation: </a:t>
            </a:r>
          </a:p>
          <a:p>
            <a:pPr marL="0" indent="0" algn="just">
              <a:buNone/>
            </a:pPr>
            <a:r>
              <a:rPr lang="en-US" dirty="0" smtClean="0"/>
              <a:t>John Wayne is repressed (say, from an Oedipus complex)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175500" y="2133600"/>
            <a:ext cx="3897314" cy="2924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i="1" dirty="0" smtClean="0"/>
          </a:p>
          <a:p>
            <a:pPr marL="0" indent="0" algn="just">
              <a:buNone/>
            </a:pPr>
            <a:r>
              <a:rPr lang="en-US" i="1" dirty="0" smtClean="0"/>
              <a:t>Freudian </a:t>
            </a:r>
            <a:r>
              <a:rPr lang="en-US" i="1" dirty="0"/>
              <a:t>explanation: </a:t>
            </a:r>
          </a:p>
          <a:p>
            <a:pPr marL="0" indent="0" algn="just">
              <a:buNone/>
            </a:pPr>
            <a:r>
              <a:rPr lang="en-US" dirty="0"/>
              <a:t>John Wayne </a:t>
            </a:r>
            <a:r>
              <a:rPr lang="en-US" dirty="0" smtClean="0"/>
              <a:t>has achieved sublimation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89212" y="1764268"/>
            <a:ext cx="3728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John </a:t>
            </a:r>
            <a:r>
              <a:rPr lang="en-US" b="1" smtClean="0"/>
              <a:t>Wayne tries to drown child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259704" y="1764268"/>
            <a:ext cx="3687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John Wayne tries to teach child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0380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Science?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724400"/>
          </a:xfrm>
        </p:spPr>
        <p:txBody>
          <a:bodyPr>
            <a:normAutofit/>
          </a:bodyPr>
          <a:lstStyle/>
          <a:p>
            <a:r>
              <a:rPr lang="en-US" dirty="0" smtClean="0"/>
              <a:t>Examples:</a:t>
            </a:r>
          </a:p>
          <a:p>
            <a:pPr lvl="1"/>
            <a:r>
              <a:rPr lang="en-US" b="1" dirty="0" smtClean="0"/>
              <a:t>Boyle’s air pump tests</a:t>
            </a:r>
          </a:p>
          <a:p>
            <a:pPr lvl="1"/>
            <a:r>
              <a:rPr lang="en-US" b="1" dirty="0" smtClean="0"/>
              <a:t>Newton’s </a:t>
            </a:r>
            <a:r>
              <a:rPr lang="en-US" b="1" dirty="0" err="1" smtClean="0"/>
              <a:t>Opticks</a:t>
            </a:r>
            <a:endParaRPr lang="en-US" b="1" dirty="0" smtClean="0"/>
          </a:p>
          <a:p>
            <a:pPr lvl="1"/>
            <a:r>
              <a:rPr lang="en-US" b="1" dirty="0" smtClean="0"/>
              <a:t>Darwin’s Origin</a:t>
            </a:r>
          </a:p>
          <a:p>
            <a:pPr lvl="1"/>
            <a:r>
              <a:rPr lang="en-US" b="1" dirty="0" smtClean="0"/>
              <a:t>Wegener’s Continental Drift hypothesis</a:t>
            </a:r>
          </a:p>
          <a:p>
            <a:pPr lvl="1"/>
            <a:r>
              <a:rPr lang="en-US" b="1" dirty="0" smtClean="0"/>
              <a:t>Einstein’s </a:t>
            </a:r>
            <a:r>
              <a:rPr lang="en-US" b="1" i="1" dirty="0" smtClean="0"/>
              <a:t>General Theory of Relativity</a:t>
            </a:r>
          </a:p>
        </p:txBody>
      </p:sp>
    </p:spTree>
    <p:extLst>
      <p:ext uri="{BB962C8B-B14F-4D97-AF65-F5344CB8AC3E}">
        <p14:creationId xmlns:p14="http://schemas.microsoft.com/office/powerpoint/2010/main" val="56536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7620" y="-16279"/>
            <a:ext cx="12199620" cy="6869531"/>
          </a:xfrm>
          <a:prstGeom prst="rect">
            <a:avLst/>
          </a:prstGeom>
          <a:solidFill>
            <a:srgbClr val="330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" t="1906" r="1126" b="1"/>
          <a:stretch/>
        </p:blipFill>
        <p:spPr>
          <a:xfrm>
            <a:off x="133455" y="1221672"/>
            <a:ext cx="10636602" cy="5636328"/>
          </a:xfrm>
          <a:prstGeom prst="rect">
            <a:avLst/>
          </a:prstGeom>
          <a:ln>
            <a:noFill/>
          </a:ln>
        </p:spPr>
      </p:pic>
      <p:grpSp>
        <p:nvGrpSpPr>
          <p:cNvPr id="12" name="Group 11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13" name="Freeform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26" name="Freeform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8" name="Rectangle 3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649858"/>
            <a:ext cx="1409078" cy="74916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1919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16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“The Problem of the Criterion”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724400"/>
          </a:xfrm>
        </p:spPr>
        <p:txBody>
          <a:bodyPr>
            <a:normAutofit/>
          </a:bodyPr>
          <a:lstStyle/>
          <a:p>
            <a:r>
              <a:rPr lang="en-US" dirty="0"/>
              <a:t>Observation: </a:t>
            </a:r>
            <a:r>
              <a:rPr lang="en-US" dirty="0" smtClean="0"/>
              <a:t>Pseudoscientific theories </a:t>
            </a:r>
            <a:r>
              <a:rPr lang="en-US" dirty="0"/>
              <a:t>take no </a:t>
            </a:r>
            <a:r>
              <a:rPr lang="en-US" dirty="0" smtClean="0"/>
              <a:t>risk, but Einstein’s was very </a:t>
            </a:r>
            <a:r>
              <a:rPr lang="en-US" i="1" dirty="0" smtClean="0"/>
              <a:t>risky.</a:t>
            </a:r>
            <a:endParaRPr lang="en-US" dirty="0" smtClean="0"/>
          </a:p>
          <a:p>
            <a:r>
              <a:rPr lang="en-US" dirty="0" smtClean="0"/>
              <a:t>So, Popper claims:</a:t>
            </a:r>
            <a:r>
              <a:rPr lang="en-US" dirty="0"/>
              <a:t> </a:t>
            </a:r>
            <a:r>
              <a:rPr lang="en-US" b="1" i="1" dirty="0" smtClean="0"/>
              <a:t>Falsifiability</a:t>
            </a:r>
            <a:r>
              <a:rPr lang="en-US" b="1" dirty="0" smtClean="0"/>
              <a:t> </a:t>
            </a:r>
            <a:r>
              <a:rPr lang="en-US" b="1" dirty="0"/>
              <a:t>is the criterion of </a:t>
            </a:r>
            <a:r>
              <a:rPr lang="en-US" b="1" dirty="0" smtClean="0"/>
              <a:t>science</a:t>
            </a:r>
          </a:p>
          <a:p>
            <a:r>
              <a:rPr lang="en-US" b="1" dirty="0" smtClean="0"/>
              <a:t>Falsifiability:</a:t>
            </a:r>
            <a:r>
              <a:rPr lang="en-US" dirty="0" smtClean="0"/>
              <a:t> the </a:t>
            </a:r>
            <a:r>
              <a:rPr lang="en-US" dirty="0"/>
              <a:t>logical possibility of being </a:t>
            </a:r>
            <a:r>
              <a:rPr lang="en-US" dirty="0" smtClean="0"/>
              <a:t>shown to be false </a:t>
            </a:r>
            <a:r>
              <a:rPr lang="en-US" dirty="0"/>
              <a:t>by </a:t>
            </a:r>
            <a:r>
              <a:rPr lang="en-US" dirty="0" smtClean="0"/>
              <a:t>observation. The possibility of such proof existing without self-contradiction.</a:t>
            </a:r>
          </a:p>
        </p:txBody>
      </p:sp>
    </p:spTree>
    <p:extLst>
      <p:ext uri="{BB962C8B-B14F-4D97-AF65-F5344CB8AC3E}">
        <p14:creationId xmlns:p14="http://schemas.microsoft.com/office/powerpoint/2010/main" val="68955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Mr. Popper’s 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905000"/>
            <a:ext cx="8915400" cy="4724400"/>
          </a:xfrm>
        </p:spPr>
        <p:txBody>
          <a:bodyPr>
            <a:normAutofit/>
          </a:bodyPr>
          <a:lstStyle/>
          <a:p>
            <a:r>
              <a:rPr lang="en-US" dirty="0" smtClean="0"/>
              <a:t>Scientists should accept the boldest/riskiest/highest content theory which is falsifiable, but not yet falsified.</a:t>
            </a:r>
          </a:p>
          <a:p>
            <a:pPr lvl="1"/>
            <a:r>
              <a:rPr lang="en-US" dirty="0" smtClean="0"/>
              <a:t>Timid: the Earth has been around for a long time</a:t>
            </a:r>
          </a:p>
          <a:p>
            <a:pPr lvl="1"/>
            <a:r>
              <a:rPr lang="en-US" dirty="0" smtClean="0"/>
              <a:t>Bold: the Earth has been around for many millions of years</a:t>
            </a:r>
          </a:p>
          <a:p>
            <a:pPr lvl="1"/>
            <a:r>
              <a:rPr lang="en-US" dirty="0" smtClean="0"/>
              <a:t>Boldest: The Earth came into being 4.55 Billion years ago.</a:t>
            </a:r>
          </a:p>
          <a:p>
            <a:r>
              <a:rPr lang="en-GB" altLang="x-none" dirty="0" smtClean="0">
                <a:ea typeface="Times New Roman" charset="0"/>
                <a:cs typeface="Times New Roman" charset="0"/>
              </a:rPr>
              <a:t>It is only when theories are falsified that we get feedback from Nature and a chance to improve our knowledge.</a:t>
            </a:r>
          </a:p>
          <a:p>
            <a:r>
              <a:rPr lang="en-GB" altLang="x-none" dirty="0" smtClean="0">
                <a:ea typeface="Times New Roman" charset="0"/>
                <a:cs typeface="Times New Roman" charset="0"/>
              </a:rPr>
              <a:t>Theories that survive rigorous attempts at falsification are </a:t>
            </a:r>
            <a:r>
              <a:rPr lang="en-GB" altLang="x-none" b="1" dirty="0" smtClean="0">
                <a:ea typeface="Times New Roman" charset="0"/>
                <a:cs typeface="Times New Roman" charset="0"/>
              </a:rPr>
              <a:t>NOT proved</a:t>
            </a:r>
            <a:r>
              <a:rPr lang="en-GB" altLang="x-none" dirty="0" smtClean="0">
                <a:ea typeface="Times New Roman" charset="0"/>
                <a:cs typeface="Times New Roman" charset="0"/>
              </a:rPr>
              <a:t>, they are “corroborated” but can only be held tentatively.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0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History of Science</a:t>
            </a:r>
            <a:endParaRPr lang="en-US" sz="4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79" b="6374"/>
          <a:stretch/>
        </p:blipFill>
        <p:spPr>
          <a:xfrm>
            <a:off x="0" y="0"/>
            <a:ext cx="12192000" cy="1518834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Part III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30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7" name="Group 6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1" y="228600"/>
            <a:ext cx="2851516" cy="6638628"/>
            <a:chOff x="2487613" y="285750"/>
            <a:chExt cx="2428875" cy="5654676"/>
          </a:xfrm>
        </p:grpSpPr>
        <p:sp>
          <p:nvSpPr>
            <p:cNvPr id="8" name="Freeform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" name="Freeform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" name="Freeform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2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2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0" name="Group 19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4" y="-786"/>
            <a:ext cx="2356674" cy="6854039"/>
            <a:chOff x="6627813" y="194833"/>
            <a:chExt cx="1952625" cy="5678918"/>
          </a:xfrm>
        </p:grpSpPr>
        <p:sp>
          <p:nvSpPr>
            <p:cNvPr id="21" name="Freeform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2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3" name="Freeform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4" name="Freeform 3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3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3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3" name="Rectangle 3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3096" y="624110"/>
            <a:ext cx="4228447" cy="1280890"/>
          </a:xfrm>
        </p:spPr>
        <p:txBody>
          <a:bodyPr>
            <a:normAutofit/>
          </a:bodyPr>
          <a:lstStyle/>
          <a:p>
            <a:r>
              <a:rPr lang="en-US" dirty="0"/>
              <a:t>Thomas Kuhn (1922-1996)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8191" y="2082354"/>
            <a:ext cx="5247531" cy="4421445"/>
          </a:xfrm>
        </p:spPr>
        <p:txBody>
          <a:bodyPr>
            <a:normAutofit/>
          </a:bodyPr>
          <a:lstStyle/>
          <a:p>
            <a:r>
              <a:rPr lang="en-US" dirty="0"/>
              <a:t>Harvard Ph.D. in quantum physics (1949)</a:t>
            </a:r>
          </a:p>
          <a:p>
            <a:r>
              <a:rPr lang="en-US" dirty="0"/>
              <a:t>Taught a course in humanities of </a:t>
            </a:r>
            <a:r>
              <a:rPr lang="en-US" dirty="0" smtClean="0"/>
              <a:t>science, realized </a:t>
            </a:r>
            <a:r>
              <a:rPr lang="en-US" dirty="0"/>
              <a:t>he had misunderstood early </a:t>
            </a:r>
            <a:r>
              <a:rPr lang="en-US" dirty="0" smtClean="0"/>
              <a:t>science based </a:t>
            </a:r>
            <a:r>
              <a:rPr lang="en-US" dirty="0"/>
              <a:t>on his own assumptions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i="1" dirty="0" smtClean="0"/>
              <a:t>When</a:t>
            </a:r>
            <a:r>
              <a:rPr lang="en-US" dirty="0" smtClean="0"/>
              <a:t> scientific theories undergo a revolution, what changes and what stays the same?</a:t>
            </a:r>
            <a:endParaRPr lang="en-US" i="1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2" r="4969"/>
          <a:stretch/>
        </p:blipFill>
        <p:spPr>
          <a:xfrm>
            <a:off x="0" y="0"/>
            <a:ext cx="4638127" cy="687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1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Science?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en-US" sz="2800" b="1" dirty="0" smtClean="0"/>
              <a:t>Sociology</a:t>
            </a:r>
            <a:r>
              <a:rPr lang="en-US" sz="2800" dirty="0" smtClean="0"/>
              <a:t>: What do scientists believe? How do they investigate the world?</a:t>
            </a:r>
          </a:p>
          <a:p>
            <a:pPr marL="571500" indent="-571500">
              <a:buFont typeface="+mj-lt"/>
              <a:buAutoNum type="romanUcPeriod"/>
            </a:pPr>
            <a:endParaRPr lang="en-US" sz="2800" b="1" dirty="0"/>
          </a:p>
          <a:p>
            <a:pPr marL="571500" indent="-571500">
              <a:buFont typeface="+mj-lt"/>
              <a:buAutoNum type="romanUcPeriod"/>
            </a:pPr>
            <a:r>
              <a:rPr lang="en-US" sz="2800" b="1" dirty="0" smtClean="0"/>
              <a:t>Philosophy</a:t>
            </a:r>
            <a:r>
              <a:rPr lang="en-US" sz="2800" dirty="0" smtClean="0"/>
              <a:t>: What separates science from pseudoscience?</a:t>
            </a:r>
          </a:p>
          <a:p>
            <a:pPr marL="571500" indent="-571500">
              <a:buFont typeface="+mj-lt"/>
              <a:buAutoNum type="romanUcPeriod"/>
            </a:pPr>
            <a:endParaRPr lang="en-US" sz="2800" b="1" dirty="0"/>
          </a:p>
          <a:p>
            <a:pPr marL="571500" indent="-571500">
              <a:buFont typeface="+mj-lt"/>
              <a:buAutoNum type="romanUcPeriod"/>
            </a:pPr>
            <a:r>
              <a:rPr lang="en-US" sz="2800" b="1" dirty="0" smtClean="0"/>
              <a:t>History</a:t>
            </a:r>
            <a:r>
              <a:rPr lang="en-US" sz="2800" dirty="0" smtClean="0"/>
              <a:t>: How does science change over time?</a:t>
            </a:r>
          </a:p>
        </p:txBody>
      </p:sp>
    </p:spTree>
    <p:extLst>
      <p:ext uri="{BB962C8B-B14F-4D97-AF65-F5344CB8AC3E}">
        <p14:creationId xmlns:p14="http://schemas.microsoft.com/office/powerpoint/2010/main" val="148555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4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448080469_0c5d10f9e3_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10545" y="1961167"/>
            <a:ext cx="3981455" cy="39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49223" y="645106"/>
            <a:ext cx="7561321" cy="1259894"/>
          </a:xfrm>
        </p:spPr>
        <p:txBody>
          <a:bodyPr>
            <a:normAutofit/>
          </a:bodyPr>
          <a:lstStyle/>
          <a:p>
            <a:r>
              <a:rPr lang="en-US" altLang="x-none" smtClean="0">
                <a:latin typeface="Century Gothic" charset="0"/>
                <a:ea typeface="Century Gothic" charset="0"/>
                <a:cs typeface="Century Gothic" charset="0"/>
              </a:rPr>
              <a:t>Historical Episodes in Science</a:t>
            </a:r>
            <a:endParaRPr lang="en-US" altLang="x-none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649224" y="1956420"/>
            <a:ext cx="7687952" cy="3936434"/>
          </a:xfrm>
        </p:spPr>
        <p:txBody>
          <a:bodyPr>
            <a:noAutofit/>
          </a:bodyPr>
          <a:lstStyle/>
          <a:p>
            <a:r>
              <a:rPr lang="en-US" altLang="x-none" sz="2200" dirty="0">
                <a:latin typeface="Century Gothic" charset="0"/>
                <a:ea typeface="Century Gothic" charset="0"/>
                <a:cs typeface="Century Gothic" charset="0"/>
              </a:rPr>
              <a:t>Copernican </a:t>
            </a:r>
            <a:r>
              <a:rPr lang="en-US" altLang="x-none" sz="2200" dirty="0" smtClean="0">
                <a:latin typeface="Century Gothic" charset="0"/>
                <a:ea typeface="Century Gothic" charset="0"/>
                <a:cs typeface="Century Gothic" charset="0"/>
              </a:rPr>
              <a:t>Revolution/Kepler Equations/Exoplanets</a:t>
            </a:r>
            <a:endParaRPr lang="en-US" altLang="x-none" sz="2200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altLang="x-none" sz="2200" dirty="0" err="1" smtClean="0">
                <a:latin typeface="Century Gothic" charset="0"/>
                <a:ea typeface="Century Gothic" charset="0"/>
                <a:cs typeface="Century Gothic" charset="0"/>
              </a:rPr>
              <a:t>Aristotleian</a:t>
            </a:r>
            <a:r>
              <a:rPr lang="en-US" altLang="x-none" sz="2200" dirty="0" smtClean="0">
                <a:latin typeface="Century Gothic" charset="0"/>
                <a:ea typeface="Century Gothic" charset="0"/>
                <a:cs typeface="Century Gothic" charset="0"/>
              </a:rPr>
              <a:t> Physics/Newtonian </a:t>
            </a:r>
            <a:r>
              <a:rPr lang="en-US" altLang="x-none" sz="2200" dirty="0">
                <a:latin typeface="Century Gothic" charset="0"/>
                <a:ea typeface="Century Gothic" charset="0"/>
                <a:cs typeface="Century Gothic" charset="0"/>
              </a:rPr>
              <a:t>Physics/Einsteinian </a:t>
            </a:r>
            <a:r>
              <a:rPr lang="en-US" altLang="x-none" sz="2200" dirty="0" smtClean="0">
                <a:latin typeface="Century Gothic" charset="0"/>
                <a:ea typeface="Century Gothic" charset="0"/>
                <a:cs typeface="Century Gothic" charset="0"/>
              </a:rPr>
              <a:t>Relativity</a:t>
            </a:r>
            <a:endParaRPr lang="en-US" altLang="x-none" sz="2200" dirty="0"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n-US" altLang="x-none" sz="2200" dirty="0">
                <a:latin typeface="Century Gothic" charset="0"/>
                <a:ea typeface="Century Gothic" charset="0"/>
                <a:cs typeface="Century Gothic" charset="0"/>
              </a:rPr>
              <a:t>Lavoisier’s Chemical Revolution/Second Chemical Revolution</a:t>
            </a:r>
          </a:p>
          <a:p>
            <a:r>
              <a:rPr lang="en-US" altLang="x-none" sz="2200" dirty="0">
                <a:latin typeface="Century Gothic" charset="0"/>
                <a:ea typeface="Century Gothic" charset="0"/>
                <a:cs typeface="Century Gothic" charset="0"/>
              </a:rPr>
              <a:t>Darwinian Revolution/Modern Synthesis/Genomics</a:t>
            </a:r>
          </a:p>
          <a:p>
            <a:r>
              <a:rPr lang="en-US" altLang="x-none" sz="2200" dirty="0">
                <a:latin typeface="Century Gothic" charset="0"/>
                <a:ea typeface="Century Gothic" charset="0"/>
                <a:cs typeface="Century Gothic" charset="0"/>
              </a:rPr>
              <a:t>Freudian Revolution/Behaviorism/Cognitive Revolution</a:t>
            </a:r>
          </a:p>
          <a:p>
            <a:r>
              <a:rPr lang="en-US" altLang="x-none" sz="2200" dirty="0" smtClean="0">
                <a:latin typeface="Century Gothic" charset="0"/>
                <a:ea typeface="Century Gothic" charset="0"/>
                <a:cs typeface="Century Gothic" charset="0"/>
              </a:rPr>
              <a:t>Catastrophism/Uniformitarianism/Plate </a:t>
            </a:r>
            <a:r>
              <a:rPr lang="en-US" altLang="x-none" sz="2200" dirty="0">
                <a:latin typeface="Century Gothic" charset="0"/>
                <a:ea typeface="Century Gothic" charset="0"/>
                <a:cs typeface="Century Gothic" charset="0"/>
              </a:rPr>
              <a:t>Tectonics</a:t>
            </a:r>
          </a:p>
        </p:txBody>
      </p:sp>
    </p:spTree>
    <p:extLst>
      <p:ext uri="{BB962C8B-B14F-4D97-AF65-F5344CB8AC3E}">
        <p14:creationId xmlns:p14="http://schemas.microsoft.com/office/powerpoint/2010/main" val="261480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778" y="624110"/>
            <a:ext cx="4945822" cy="1280890"/>
          </a:xfrm>
        </p:spPr>
        <p:txBody>
          <a:bodyPr>
            <a:normAutofit/>
          </a:bodyPr>
          <a:lstStyle/>
          <a:p>
            <a:pPr algn="r"/>
            <a:r>
              <a:rPr lang="en-US" dirty="0" smtClean="0"/>
              <a:t>The </a:t>
            </a:r>
            <a:r>
              <a:rPr lang="en-US" i="1" dirty="0" smtClean="0"/>
              <a:t>Structure of </a:t>
            </a:r>
            <a:br>
              <a:rPr lang="en-US" i="1" dirty="0" smtClean="0"/>
            </a:br>
            <a:r>
              <a:rPr lang="en-US" i="1" dirty="0" smtClean="0"/>
              <a:t>Scientific Revolutions</a:t>
            </a:r>
            <a:endParaRPr lang="en-US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00" y="-1"/>
            <a:ext cx="4279900" cy="6501117"/>
          </a:xfr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589213" y="2133600"/>
            <a:ext cx="4852988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History shows scientific communities operate in two modes:</a:t>
            </a:r>
          </a:p>
          <a:p>
            <a:pPr lvl="1"/>
            <a:r>
              <a:rPr lang="en-US" sz="2000" b="1" dirty="0" smtClean="0"/>
              <a:t>Normal Science:</a:t>
            </a:r>
            <a:r>
              <a:rPr lang="en-US" sz="2000" dirty="0" smtClean="0"/>
              <a:t> what scientists actually </a:t>
            </a:r>
            <a:r>
              <a:rPr lang="en-US" sz="2000" i="1" dirty="0" smtClean="0"/>
              <a:t>do</a:t>
            </a:r>
            <a:r>
              <a:rPr lang="en-US" sz="2000" dirty="0" smtClean="0"/>
              <a:t> in daily life</a:t>
            </a:r>
          </a:p>
          <a:p>
            <a:pPr lvl="1"/>
            <a:r>
              <a:rPr lang="en-US" sz="2000" b="1" dirty="0" smtClean="0"/>
              <a:t>Theory change: </a:t>
            </a:r>
            <a:r>
              <a:rPr lang="en-US" sz="2000" dirty="0" smtClean="0"/>
              <a:t>periods of massive historical change</a:t>
            </a:r>
          </a:p>
          <a:p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1398111" y="648866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1962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86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491487"/>
          </a:xfrm>
        </p:spPr>
        <p:txBody>
          <a:bodyPr>
            <a:noAutofit/>
          </a:bodyPr>
          <a:lstStyle/>
          <a:p>
            <a:r>
              <a:rPr lang="en-US" altLang="x-none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A scientific community cannot practice its trade without some set of received beliefs. A </a:t>
            </a:r>
            <a:r>
              <a:rPr lang="en-US" altLang="x-none" i="1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paradigm </a:t>
            </a:r>
            <a:r>
              <a:rPr lang="en-US" altLang="x-none" dirty="0">
                <a:solidFill>
                  <a:srgbClr val="000000"/>
                </a:solidFill>
                <a:latin typeface="Century Gothic" charset="0"/>
                <a:ea typeface="Century Gothic" charset="0"/>
                <a:cs typeface="Century Gothic" charset="0"/>
              </a:rPr>
              <a:t>must exist.</a:t>
            </a:r>
          </a:p>
          <a:p>
            <a:r>
              <a:rPr lang="en-US" i="1" dirty="0" smtClean="0"/>
              <a:t>Normal science: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latin typeface="Century Schoolbook" charset="0"/>
                <a:ea typeface="Century Schoolbook" charset="0"/>
                <a:cs typeface="Century Schoolbook" charset="0"/>
              </a:rPr>
              <a:t>“research </a:t>
            </a:r>
            <a:r>
              <a:rPr lang="en-US" dirty="0">
                <a:latin typeface="Century Schoolbook" charset="0"/>
                <a:ea typeface="Century Schoolbook" charset="0"/>
                <a:cs typeface="Century Schoolbook" charset="0"/>
              </a:rPr>
              <a:t>firmly based upon one or more past scientific achievements, achievements that some particular scientific community acknowledges for a time as supplying the foundation for its further </a:t>
            </a:r>
            <a:r>
              <a:rPr lang="en-US" dirty="0" smtClean="0">
                <a:latin typeface="Century Schoolbook" charset="0"/>
                <a:ea typeface="Century Schoolbook" charset="0"/>
                <a:cs typeface="Century Schoolbook" charset="0"/>
              </a:rPr>
              <a:t>practice”</a:t>
            </a:r>
          </a:p>
          <a:p>
            <a:pPr lvl="1"/>
            <a:r>
              <a:rPr lang="en-US" sz="1800" dirty="0" smtClean="0"/>
              <a:t>Fact gathering and problem solving</a:t>
            </a:r>
          </a:p>
          <a:p>
            <a:r>
              <a:rPr lang="en-US" sz="2000" dirty="0" smtClean="0"/>
              <a:t>Scientists assume they know what the world is like, disruptive novelties are suppressed, observations are forced into the conceptual boxes supplied by professional scientists</a:t>
            </a:r>
          </a:p>
          <a:p>
            <a:pPr marL="0" indent="0">
              <a:buNone/>
            </a:pPr>
            <a:r>
              <a:rPr lang="en-US" sz="2000" dirty="0" smtClean="0">
                <a:latin typeface="Century Schoolbook" charset="0"/>
                <a:ea typeface="Century Schoolbook" charset="0"/>
                <a:cs typeface="Century Schoolbook" charset="0"/>
              </a:rPr>
              <a:t>“To </a:t>
            </a:r>
            <a:r>
              <a:rPr lang="en-US" sz="2000" dirty="0">
                <a:latin typeface="Century Schoolbook" charset="0"/>
                <a:ea typeface="Century Schoolbook" charset="0"/>
                <a:cs typeface="Century Schoolbook" charset="0"/>
              </a:rPr>
              <a:t>desert the </a:t>
            </a:r>
            <a:r>
              <a:rPr lang="en-US" sz="2000" dirty="0" smtClean="0">
                <a:latin typeface="Century Schoolbook" charset="0"/>
                <a:ea typeface="Century Schoolbook" charset="0"/>
                <a:cs typeface="Century Schoolbook" charset="0"/>
              </a:rPr>
              <a:t>paradigm is </a:t>
            </a:r>
            <a:r>
              <a:rPr lang="en-US" sz="2000" dirty="0">
                <a:latin typeface="Century Schoolbook" charset="0"/>
                <a:ea typeface="Century Schoolbook" charset="0"/>
                <a:cs typeface="Century Schoolbook" charset="0"/>
              </a:rPr>
              <a:t>to cease practicing the science it </a:t>
            </a:r>
            <a:r>
              <a:rPr lang="en-US" sz="2000" dirty="0" smtClean="0">
                <a:latin typeface="Century Schoolbook" charset="0"/>
                <a:ea typeface="Century Schoolbook" charset="0"/>
                <a:cs typeface="Century Schoolbook" charset="0"/>
              </a:rPr>
              <a:t>defines.”</a:t>
            </a:r>
            <a:endParaRPr lang="en-US" sz="2000" dirty="0"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7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"/>
            <a:ext cx="12192000" cy="11131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36"/>
          <a:stretch/>
        </p:blipFill>
        <p:spPr>
          <a:xfrm>
            <a:off x="-678986" y="536712"/>
            <a:ext cx="14598235" cy="6321287"/>
          </a:xfrm>
        </p:spPr>
      </p:pic>
    </p:spTree>
    <p:extLst>
      <p:ext uri="{BB962C8B-B14F-4D97-AF65-F5344CB8AC3E}">
        <p14:creationId xmlns:p14="http://schemas.microsoft.com/office/powerpoint/2010/main" val="158188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7566"/>
            <a:ext cx="12191999" cy="8061063"/>
          </a:xfrm>
        </p:spPr>
      </p:pic>
      <p:sp>
        <p:nvSpPr>
          <p:cNvPr id="5" name="TextBox 4"/>
          <p:cNvSpPr txBox="1"/>
          <p:nvPr/>
        </p:nvSpPr>
        <p:spPr>
          <a:xfrm>
            <a:off x="539260" y="5713397"/>
            <a:ext cx="400929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x-none" b="1" dirty="0" smtClean="0"/>
              <a:t>Gestalt switch: </a:t>
            </a:r>
            <a:r>
              <a:rPr lang="en-GB" altLang="x-none" dirty="0" smtClean="0"/>
              <a:t>one cannot see both the rabbit and the duck at the same time.</a:t>
            </a:r>
          </a:p>
          <a:p>
            <a:pPr>
              <a:spcBef>
                <a:spcPct val="50000"/>
              </a:spcBef>
            </a:pPr>
            <a:r>
              <a:rPr lang="en-GB" altLang="x-none" dirty="0" smtClean="0"/>
              <a:t>One view is not more true than the other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4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Revolutions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1" y="1905000"/>
            <a:ext cx="9157311" cy="4753708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When </a:t>
            </a:r>
            <a:r>
              <a:rPr lang="en-US" sz="2000" dirty="0">
                <a:solidFill>
                  <a:schemeClr val="tx1"/>
                </a:solidFill>
              </a:rPr>
              <a:t>a shift takes place,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  <a:latin typeface="Century Schoolbook" charset="0"/>
                <a:ea typeface="Century Schoolbook" charset="0"/>
                <a:cs typeface="Century Schoolbook" charset="0"/>
              </a:rPr>
              <a:t>"</a:t>
            </a:r>
            <a:r>
              <a:rPr lang="en-US" sz="2000" dirty="0">
                <a:solidFill>
                  <a:schemeClr val="tx1"/>
                </a:solidFill>
                <a:latin typeface="Century Schoolbook" charset="0"/>
                <a:ea typeface="Century Schoolbook" charset="0"/>
                <a:cs typeface="Century Schoolbook" charset="0"/>
              </a:rPr>
              <a:t>a scientist's world is qualitatively transformed [and] quantitatively enriched by fundamental novelties of either fact or theory"</a:t>
            </a:r>
            <a:r>
              <a:rPr lang="en-US" sz="2000" dirty="0">
                <a:solidFill>
                  <a:schemeClr val="tx1"/>
                </a:solidFill>
              </a:rPr>
              <a:t> (</a:t>
            </a:r>
            <a:r>
              <a:rPr lang="en-US" sz="2000" dirty="0" smtClean="0">
                <a:solidFill>
                  <a:schemeClr val="tx1"/>
                </a:solidFill>
              </a:rPr>
              <a:t>7)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A </a:t>
            </a:r>
            <a:r>
              <a:rPr lang="en-US" sz="2000" dirty="0">
                <a:solidFill>
                  <a:schemeClr val="tx1"/>
                </a:solidFill>
              </a:rPr>
              <a:t>scientific theory is declared invalid only if an alternative candidate is available to take its place. </a:t>
            </a:r>
          </a:p>
          <a:p>
            <a:pPr>
              <a:spcBef>
                <a:spcPct val="50000"/>
              </a:spcBef>
            </a:pPr>
            <a:r>
              <a:rPr lang="en-GB" altLang="x-none" sz="20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Paradigm </a:t>
            </a:r>
            <a:r>
              <a:rPr lang="en-GB" altLang="x-none" sz="2000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choice can never be settled by logic and experiment </a:t>
            </a:r>
            <a:r>
              <a:rPr lang="en-GB" altLang="x-none" sz="20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alone</a:t>
            </a:r>
            <a:endParaRPr lang="en-GB" altLang="x-none" sz="2000" dirty="0" smtClean="0">
              <a:solidFill>
                <a:schemeClr val="tx1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>
              <a:lnSpc>
                <a:spcPct val="90000"/>
              </a:lnSpc>
            </a:pPr>
            <a:r>
              <a:rPr lang="en-US" altLang="x-none" sz="2000" dirty="0">
                <a:solidFill>
                  <a:srgbClr val="000000"/>
                </a:solidFill>
                <a:ea typeface="Century Gothic" charset="0"/>
                <a:cs typeface="Century Gothic" charset="0"/>
              </a:rPr>
              <a:t>Some scientists never accept the new paradigm:</a:t>
            </a:r>
          </a:p>
          <a:p>
            <a:pPr marL="400050" lvl="1" indent="0">
              <a:lnSpc>
                <a:spcPct val="90000"/>
              </a:lnSpc>
              <a:buNone/>
            </a:pPr>
            <a:r>
              <a:rPr lang="en-US" altLang="x-none" dirty="0">
                <a:solidFill>
                  <a:srgbClr val="000000"/>
                </a:solidFill>
                <a:latin typeface="Century Schoolbook" charset="0"/>
                <a:ea typeface="Century Schoolbook" charset="0"/>
                <a:cs typeface="Century Schoolbook" charset="0"/>
              </a:rPr>
              <a:t>“Science advances one funeral at a time”</a:t>
            </a:r>
            <a:r>
              <a:rPr lang="en-US" altLang="x-none" dirty="0">
                <a:solidFill>
                  <a:srgbClr val="000000"/>
                </a:solidFill>
                <a:ea typeface="Century Gothic" charset="0"/>
                <a:cs typeface="Century Gothic" charset="0"/>
              </a:rPr>
              <a:t> – Max Planck</a:t>
            </a:r>
            <a:endParaRPr lang="en-GB" altLang="x-none" sz="2000" dirty="0">
              <a:solidFill>
                <a:schemeClr val="tx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73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What is Science?</a:t>
            </a:r>
            <a:endParaRPr lang="en-US" sz="4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79" b="6374"/>
          <a:stretch/>
        </p:blipFill>
        <p:spPr>
          <a:xfrm>
            <a:off x="0" y="0"/>
            <a:ext cx="12192000" cy="1518834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78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Kuhn vs. Popper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905000"/>
            <a:ext cx="8915400" cy="4519246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GB" altLang="x-none" sz="20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Kuhn: Normal </a:t>
            </a:r>
            <a:r>
              <a:rPr lang="en-GB" altLang="x-none" sz="2000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science is puzzle solving. If the puzzle is not solved, the </a:t>
            </a:r>
            <a:r>
              <a:rPr lang="en-GB" altLang="x-none" sz="20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community assumes the failure </a:t>
            </a:r>
            <a:r>
              <a:rPr lang="en-GB" altLang="x-none" sz="2000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reflects on the scientist not on the paradigm</a:t>
            </a:r>
            <a:r>
              <a:rPr lang="en-GB" altLang="x-none" sz="2000" dirty="0" smtClean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.</a:t>
            </a:r>
          </a:p>
          <a:p>
            <a:pPr marL="400050" lvl="1" indent="0">
              <a:spcBef>
                <a:spcPct val="50000"/>
              </a:spcBef>
              <a:buNone/>
            </a:pPr>
            <a:r>
              <a:rPr lang="en-US" altLang="x-none" sz="2000" dirty="0" smtClean="0">
                <a:latin typeface="Century Schoolbook" charset="0"/>
                <a:ea typeface="Century Schoolbook" charset="0"/>
                <a:cs typeface="Century Schoolbook" charset="0"/>
              </a:rPr>
              <a:t>“novelty </a:t>
            </a:r>
            <a:r>
              <a:rPr lang="en-US" altLang="x-none" sz="2000" dirty="0">
                <a:latin typeface="Century Schoolbook" charset="0"/>
                <a:ea typeface="Century Schoolbook" charset="0"/>
                <a:cs typeface="Century Schoolbook" charset="0"/>
              </a:rPr>
              <a:t>emerges only with difficulty, manifested by resistance, against a background provided by expectation</a:t>
            </a:r>
            <a:r>
              <a:rPr lang="en-US" altLang="x-none" sz="2000" dirty="0" smtClean="0">
                <a:latin typeface="Century Schoolbook" charset="0"/>
                <a:ea typeface="Century Schoolbook" charset="0"/>
                <a:cs typeface="Century Schoolbook" charset="0"/>
              </a:rPr>
              <a:t>.”</a:t>
            </a:r>
            <a:endParaRPr lang="en-GB" altLang="x-none" sz="2000" dirty="0" smtClean="0">
              <a:solidFill>
                <a:schemeClr val="tx1"/>
              </a:solidFill>
              <a:latin typeface="Century Schoolbook" charset="0"/>
              <a:ea typeface="Century Schoolbook" charset="0"/>
              <a:cs typeface="Century Schoolbook" charset="0"/>
            </a:endParaRPr>
          </a:p>
          <a:p>
            <a:pPr marL="400050" lvl="1" indent="0">
              <a:spcBef>
                <a:spcPct val="50000"/>
              </a:spcBef>
              <a:buNone/>
            </a:pPr>
            <a:r>
              <a:rPr lang="en-GB" altLang="x-none" sz="2000" dirty="0" smtClean="0">
                <a:solidFill>
                  <a:schemeClr val="tx1"/>
                </a:solidFill>
                <a:latin typeface="Century Schoolbook" charset="0"/>
                <a:ea typeface="Century Schoolbook" charset="0"/>
                <a:cs typeface="Century Schoolbook" charset="0"/>
              </a:rPr>
              <a:t>“</a:t>
            </a:r>
            <a:r>
              <a:rPr lang="en-GB" altLang="x-none" sz="2000" dirty="0">
                <a:solidFill>
                  <a:schemeClr val="tx1"/>
                </a:solidFill>
                <a:latin typeface="Century Schoolbook" charset="0"/>
                <a:ea typeface="Century Schoolbook" charset="0"/>
                <a:cs typeface="Century Schoolbook" charset="0"/>
              </a:rPr>
              <a:t>To turn Sir Karl’s view on its head, it is precisely the abandonment of critical discourse that marks the transition to a science” </a:t>
            </a:r>
          </a:p>
          <a:p>
            <a:pPr>
              <a:spcBef>
                <a:spcPct val="50000"/>
              </a:spcBef>
            </a:pPr>
            <a:r>
              <a:rPr lang="en-GB" altLang="x-none" sz="2000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rPr>
              <a:t>The scientist who pauses to examine every anomaly he notes will seldom get significant work done. </a:t>
            </a:r>
          </a:p>
        </p:txBody>
      </p:sp>
    </p:spTree>
    <p:extLst>
      <p:ext uri="{BB962C8B-B14F-4D97-AF65-F5344CB8AC3E}">
        <p14:creationId xmlns:p14="http://schemas.microsoft.com/office/powerpoint/2010/main" val="173888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Kuhn vs. Merton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905000"/>
            <a:ext cx="8915400" cy="4604288"/>
          </a:xfrm>
        </p:spPr>
        <p:txBody>
          <a:bodyPr>
            <a:normAutofit/>
          </a:bodyPr>
          <a:lstStyle/>
          <a:p>
            <a:pPr algn="just"/>
            <a:r>
              <a:rPr lang="en-US" sz="2200" dirty="0" smtClean="0"/>
              <a:t>CUDOS conditions seem to be a decent first-pass description of how scientists see themselves as policing themselves.</a:t>
            </a:r>
          </a:p>
          <a:p>
            <a:pPr algn="just"/>
            <a:r>
              <a:rPr lang="en-US" sz="2200" dirty="0" smtClean="0"/>
              <a:t>But scientific norms change over time, field, and across revolutionary periods.</a:t>
            </a:r>
          </a:p>
          <a:p>
            <a:pPr algn="just"/>
            <a:r>
              <a:rPr lang="en-US" sz="2200" dirty="0" smtClean="0"/>
              <a:t>Perhaps these norms guide us in accepting paradigms, or sabotage us in overcoming them</a:t>
            </a:r>
          </a:p>
        </p:txBody>
      </p:sp>
    </p:spTree>
    <p:extLst>
      <p:ext uri="{BB962C8B-B14F-4D97-AF65-F5344CB8AC3E}">
        <p14:creationId xmlns:p14="http://schemas.microsoft.com/office/powerpoint/2010/main" val="150476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sum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300" dirty="0" smtClean="0"/>
              <a:t>Sociology of science reveals the norms that bind scientists, the norms that scientists feel bind them, and the difference between.</a:t>
            </a:r>
          </a:p>
          <a:p>
            <a:r>
              <a:rPr lang="en-US" sz="2300" dirty="0" smtClean="0"/>
              <a:t>Philosophy of science explores what science is and why it is so successful.</a:t>
            </a:r>
          </a:p>
          <a:p>
            <a:r>
              <a:rPr lang="en-US" sz="2300" dirty="0" smtClean="0"/>
              <a:t>History of science reveals patterns of revolutions that should caution us on being overconfident</a:t>
            </a:r>
          </a:p>
          <a:p>
            <a:r>
              <a:rPr lang="en-US" sz="2300" dirty="0" smtClean="0"/>
              <a:t>All of these approaches are helpful in providing a true look at science that respects it as an endeavor but acknowledges that scientists are people, too</a:t>
            </a:r>
          </a:p>
        </p:txBody>
      </p:sp>
    </p:spTree>
    <p:extLst>
      <p:ext uri="{BB962C8B-B14F-4D97-AF65-F5344CB8AC3E}">
        <p14:creationId xmlns:p14="http://schemas.microsoft.com/office/powerpoint/2010/main" val="196588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Sociology of Science</a:t>
            </a:r>
            <a:endParaRPr lang="en-US" sz="4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79" b="6374"/>
          <a:stretch/>
        </p:blipFill>
        <p:spPr>
          <a:xfrm>
            <a:off x="0" y="0"/>
            <a:ext cx="12192000" cy="1518834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Part 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43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0282" y="2699122"/>
            <a:ext cx="4410636" cy="1423899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766F53"/>
                </a:solidFill>
                <a:latin typeface="Century Gothic" charset="0"/>
                <a:ea typeface="Century Gothic" charset="0"/>
                <a:cs typeface="Century Gothic" charset="0"/>
              </a:rPr>
              <a:t>Thank You for your </a:t>
            </a:r>
            <a:r>
              <a:rPr lang="en-US" b="1" dirty="0" smtClean="0">
                <a:solidFill>
                  <a:srgbClr val="766F53"/>
                </a:solidFill>
                <a:latin typeface="Century Gothic" charset="0"/>
                <a:ea typeface="Century Gothic" charset="0"/>
                <a:cs typeface="Century Gothic" charset="0"/>
              </a:rPr>
              <a:t>attention</a:t>
            </a:r>
            <a:endParaRPr lang="en-US" sz="3600" b="1" dirty="0">
              <a:solidFill>
                <a:srgbClr val="766F53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725" y="7282174"/>
            <a:ext cx="4020520" cy="13772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835" y="4965382"/>
            <a:ext cx="1823699" cy="18566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90526" y="0"/>
            <a:ext cx="1435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766F53"/>
                </a:solidFill>
                <a:latin typeface="Kabel LT Std Heavy" charset="0"/>
                <a:ea typeface="Kabel LT Std Heavy" charset="0"/>
                <a:cs typeface="Kabel LT Std Heavy" charset="0"/>
              </a:rPr>
              <a:t>carlos@unr.edu</a:t>
            </a:r>
            <a:endParaRPr lang="en-US" dirty="0">
              <a:solidFill>
                <a:srgbClr val="766F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35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89"/>
    </mc:Choice>
    <mc:Fallback xmlns="">
      <p:transition advTm="289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2904173"/>
              </p:ext>
            </p:extLst>
          </p:nvPr>
        </p:nvGraphicFramePr>
        <p:xfrm>
          <a:off x="5457031" y="3181657"/>
          <a:ext cx="2203450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9" name="Equation" r:id="rId3" imgW="749300" imgH="368300" progId="Equation.3">
                  <p:embed/>
                </p:oleObj>
              </mc:Choice>
              <mc:Fallback>
                <p:oleObj name="Equation" r:id="rId3" imgW="7493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7031" y="3181657"/>
                        <a:ext cx="2203450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Study: Neptune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30695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Newtonian Gravitation Theory: Predicts that every acceleration of every body can be traced to an interaction with some other body, according to their masses and the distance between them.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>
              <a:spcBef>
                <a:spcPct val="50000"/>
              </a:spcBef>
            </a:pPr>
            <a:r>
              <a:rPr lang="en-US" altLang="x-none" b="1" dirty="0" smtClean="0"/>
              <a:t>BUT:</a:t>
            </a:r>
            <a:r>
              <a:rPr lang="en-US" altLang="x-none" dirty="0"/>
              <a:t> In 1821, </a:t>
            </a:r>
            <a:r>
              <a:rPr lang="en-US" altLang="x-none" dirty="0" smtClean="0"/>
              <a:t>a </a:t>
            </a:r>
            <a:r>
              <a:rPr lang="en-US" altLang="x-none" dirty="0"/>
              <a:t>slight discrepancy is noted between the actual motion of Uranus and the motion predicted by Newton’s law of gravitation</a:t>
            </a:r>
            <a:r>
              <a:rPr lang="en-US" altLang="x-none" dirty="0" smtClean="0"/>
              <a:t>. Do we reject Newton?</a:t>
            </a:r>
          </a:p>
          <a:p>
            <a:pPr>
              <a:spcBef>
                <a:spcPct val="50000"/>
              </a:spcBef>
            </a:pPr>
            <a:r>
              <a:rPr lang="en-US" altLang="x-none" b="1" dirty="0" smtClean="0"/>
              <a:t>No</a:t>
            </a:r>
            <a:r>
              <a:rPr lang="en-US" altLang="x-none" dirty="0"/>
              <a:t>: The theory demands that the missing mass be </a:t>
            </a:r>
            <a:r>
              <a:rPr lang="en-US" altLang="x-none" dirty="0" smtClean="0"/>
              <a:t>found. In 1843, John </a:t>
            </a:r>
            <a:r>
              <a:rPr lang="en-US" altLang="x-none" dirty="0"/>
              <a:t>Crouch Adams deduces, from Newton’s law and Uranus’ orbit, the approximate location of a new </a:t>
            </a:r>
            <a:r>
              <a:rPr lang="en-US" altLang="x-none" dirty="0" smtClean="0"/>
              <a:t>planet, discovering it in 1846.</a:t>
            </a:r>
            <a:endParaRPr lang="en-US" altLang="x-none" dirty="0"/>
          </a:p>
          <a:p>
            <a:pPr>
              <a:spcBef>
                <a:spcPct val="50000"/>
              </a:spcBef>
            </a:pPr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01818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4893060"/>
              </p:ext>
            </p:extLst>
          </p:nvPr>
        </p:nvGraphicFramePr>
        <p:xfrm>
          <a:off x="5457031" y="2904567"/>
          <a:ext cx="2203450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1" name="Equation" r:id="rId3" imgW="749300" imgH="368300" progId="Equation.3">
                  <p:embed/>
                </p:oleObj>
              </mc:Choice>
              <mc:Fallback>
                <p:oleObj name="Equation" r:id="rId3" imgW="7493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7031" y="2904567"/>
                        <a:ext cx="2203450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Study: Vulcan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905001"/>
            <a:ext cx="8915400" cy="453555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Newtonian Gravitation Theory: Predicts that every acceleration of every body can be traced to an interaction with some other body, according to their masses and the distance between them.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>
              <a:spcBef>
                <a:spcPct val="50000"/>
              </a:spcBef>
            </a:pPr>
            <a:r>
              <a:rPr lang="en-US" altLang="x-none" b="1" dirty="0" smtClean="0"/>
              <a:t>BUT:</a:t>
            </a:r>
            <a:r>
              <a:rPr lang="en-US" altLang="x-none" dirty="0"/>
              <a:t> Mercury’s perihelion is found to </a:t>
            </a:r>
            <a:r>
              <a:rPr lang="en-US" altLang="x-none" dirty="0" err="1"/>
              <a:t>precess</a:t>
            </a:r>
            <a:r>
              <a:rPr lang="en-US" altLang="x-none" dirty="0"/>
              <a:t> at a rate that does not agree with Newton’s theory. The difference is 43” per century</a:t>
            </a:r>
            <a:r>
              <a:rPr lang="en-US" altLang="x-none" dirty="0" smtClean="0"/>
              <a:t>. Astronomers posit</a:t>
            </a:r>
            <a:r>
              <a:rPr lang="mr-IN" altLang="x-none" dirty="0" smtClean="0"/>
              <a:t>…</a:t>
            </a:r>
            <a:endParaRPr lang="en-US" altLang="x-none" dirty="0" smtClean="0"/>
          </a:p>
          <a:p>
            <a:pPr lvl="1">
              <a:spcBef>
                <a:spcPct val="50000"/>
              </a:spcBef>
            </a:pPr>
            <a:r>
              <a:rPr lang="en-US" altLang="x-none" dirty="0" smtClean="0"/>
              <a:t>There is another planet, Vulcan, near Mercury</a:t>
            </a:r>
          </a:p>
          <a:p>
            <a:pPr lvl="1">
              <a:spcBef>
                <a:spcPct val="50000"/>
              </a:spcBef>
            </a:pPr>
            <a:r>
              <a:rPr lang="en-US" altLang="x-none" dirty="0" smtClean="0"/>
              <a:t>The force of gravity is not r</a:t>
            </a:r>
            <a:r>
              <a:rPr lang="en-US" altLang="x-none" baseline="30000" dirty="0" smtClean="0"/>
              <a:t>2</a:t>
            </a:r>
            <a:r>
              <a:rPr lang="en-US" altLang="x-none" dirty="0" smtClean="0"/>
              <a:t>, but r</a:t>
            </a:r>
            <a:r>
              <a:rPr lang="en-US" altLang="x-none" baseline="30000" dirty="0" smtClean="0"/>
              <a:t>2.000000097</a:t>
            </a:r>
          </a:p>
          <a:p>
            <a:pPr lvl="1">
              <a:spcBef>
                <a:spcPct val="50000"/>
              </a:spcBef>
            </a:pPr>
            <a:r>
              <a:rPr lang="en-US" altLang="x-none" dirty="0" smtClean="0"/>
              <a:t>There is a cloud of matter that affects Mercury’s orbit.</a:t>
            </a:r>
            <a:endParaRPr lang="en-US" altLang="x-none" dirty="0"/>
          </a:p>
          <a:p>
            <a:pPr>
              <a:spcBef>
                <a:spcPct val="50000"/>
              </a:spcBef>
            </a:pPr>
            <a:r>
              <a:rPr lang="en-US" altLang="x-none" dirty="0" smtClean="0"/>
              <a:t>In 1916, </a:t>
            </a:r>
            <a:r>
              <a:rPr lang="en-US" altLang="x-none" dirty="0"/>
              <a:t>Einstein shows that general relativity predicts precisely the missing 43</a:t>
            </a:r>
            <a:r>
              <a:rPr lang="en-US" altLang="x-none" dirty="0" smtClean="0"/>
              <a:t>”, with Eddington’s observation in 1919, we finally reject Newton.</a:t>
            </a:r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45497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7" name="Group 6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1" y="228600"/>
            <a:ext cx="2851516" cy="6638628"/>
            <a:chOff x="2487613" y="285750"/>
            <a:chExt cx="2428875" cy="5654676"/>
          </a:xfrm>
        </p:grpSpPr>
        <p:sp>
          <p:nvSpPr>
            <p:cNvPr id="8" name="Freeform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" name="Freeform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0" name="Freeform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2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2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0" name="Group 19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4" y="-786"/>
            <a:ext cx="2356674" cy="6854039"/>
            <a:chOff x="6627813" y="194833"/>
            <a:chExt cx="1952625" cy="5678918"/>
          </a:xfrm>
        </p:grpSpPr>
        <p:sp>
          <p:nvSpPr>
            <p:cNvPr id="21" name="Freeform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2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3" name="Freeform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4" name="Freeform 3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3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3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3" name="Rectangle 3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3096" y="624110"/>
            <a:ext cx="5202626" cy="1280890"/>
          </a:xfrm>
        </p:spPr>
        <p:txBody>
          <a:bodyPr>
            <a:normAutofit/>
          </a:bodyPr>
          <a:lstStyle/>
          <a:p>
            <a:r>
              <a:rPr lang="en-US" smtClean="0"/>
              <a:t>Robert King </a:t>
            </a:r>
            <a:r>
              <a:rPr lang="en-US" dirty="0" smtClean="0"/>
              <a:t>Merton (1910-2003)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8191" y="2133600"/>
            <a:ext cx="5066419" cy="4370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Born Meyer Robert </a:t>
            </a:r>
            <a:r>
              <a:rPr lang="en-US" sz="2400" dirty="0" err="1" smtClean="0"/>
              <a:t>Schkolnick</a:t>
            </a:r>
            <a:endParaRPr lang="en-US" sz="2400" dirty="0"/>
          </a:p>
          <a:p>
            <a:r>
              <a:rPr lang="en-US" sz="2400" dirty="0" smtClean="0"/>
              <a:t>First </a:t>
            </a:r>
            <a:r>
              <a:rPr lang="en-US" sz="2400" i="1" dirty="0" smtClean="0"/>
              <a:t>Sociologist of Science</a:t>
            </a:r>
            <a:r>
              <a:rPr lang="en-US" sz="2400" dirty="0" smtClean="0"/>
              <a:t> (1936)</a:t>
            </a:r>
            <a:endParaRPr lang="en-US" sz="2400" i="1" dirty="0" smtClean="0"/>
          </a:p>
          <a:p>
            <a:endParaRPr lang="en-US" sz="2400" i="1" dirty="0"/>
          </a:p>
          <a:p>
            <a:endParaRPr lang="en-US" sz="2400" i="1" dirty="0" smtClean="0"/>
          </a:p>
          <a:p>
            <a:pPr marL="0" indent="0">
              <a:buNone/>
            </a:pPr>
            <a:r>
              <a:rPr lang="en-US" sz="2400" b="1" i="1" dirty="0" smtClean="0"/>
              <a:t>Who </a:t>
            </a:r>
            <a:r>
              <a:rPr lang="en-US" sz="2400" b="1" dirty="0" smtClean="0"/>
              <a:t>are scientists and what norms bind and guide them?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136" y="-9228"/>
            <a:ext cx="56315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Norms of Science (CUDOS)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905000"/>
            <a:ext cx="8527023" cy="4006222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Communalism</a:t>
            </a:r>
            <a:r>
              <a:rPr lang="en-US" sz="2800" dirty="0" smtClean="0"/>
              <a:t> –common </a:t>
            </a:r>
            <a:r>
              <a:rPr lang="en-US" sz="2800" dirty="0"/>
              <a:t>ownership of scientific </a:t>
            </a:r>
            <a:r>
              <a:rPr lang="en-US" sz="2800" dirty="0" smtClean="0"/>
              <a:t>discoveries.</a:t>
            </a:r>
            <a:endParaRPr lang="en-US" sz="2800" dirty="0"/>
          </a:p>
          <a:p>
            <a:r>
              <a:rPr lang="en-US" sz="2800" b="1" dirty="0"/>
              <a:t>Universalism</a:t>
            </a:r>
            <a:r>
              <a:rPr lang="en-US" sz="2800" dirty="0"/>
              <a:t> </a:t>
            </a:r>
            <a:r>
              <a:rPr lang="en-US" sz="2800" dirty="0" smtClean="0"/>
              <a:t>–claims are </a:t>
            </a:r>
            <a:r>
              <a:rPr lang="en-US" sz="2800" dirty="0"/>
              <a:t>evaluated in terms of universal or impersonal </a:t>
            </a:r>
            <a:r>
              <a:rPr lang="en-US" sz="2800" dirty="0" smtClean="0"/>
              <a:t>criteria</a:t>
            </a:r>
            <a:endParaRPr lang="en-US" sz="2800" dirty="0"/>
          </a:p>
          <a:p>
            <a:r>
              <a:rPr lang="en-US" sz="2800" b="1" dirty="0"/>
              <a:t>Disinterestedness</a:t>
            </a:r>
            <a:r>
              <a:rPr lang="en-US" sz="2800" dirty="0"/>
              <a:t> </a:t>
            </a:r>
            <a:r>
              <a:rPr lang="en-US" sz="2800" dirty="0" smtClean="0"/>
              <a:t>–scientists </a:t>
            </a:r>
            <a:r>
              <a:rPr lang="en-US" sz="2800" dirty="0"/>
              <a:t>are rewarded for acting </a:t>
            </a:r>
            <a:r>
              <a:rPr lang="en-US" sz="2800" dirty="0" smtClean="0"/>
              <a:t>selfless</a:t>
            </a:r>
            <a:endParaRPr lang="en-US" sz="2800" dirty="0"/>
          </a:p>
          <a:p>
            <a:r>
              <a:rPr lang="en-US" sz="2800" b="1" dirty="0" smtClean="0"/>
              <a:t>Originality</a:t>
            </a:r>
            <a:r>
              <a:rPr lang="en-US" sz="2800" dirty="0" smtClean="0"/>
              <a:t> – science requires new problems, approaches, data, theories, or explanations</a:t>
            </a:r>
          </a:p>
          <a:p>
            <a:r>
              <a:rPr lang="en-US" sz="2800" b="1" dirty="0" smtClean="0"/>
              <a:t>Skepticism</a:t>
            </a:r>
            <a:r>
              <a:rPr lang="en-US" sz="2800" dirty="0" smtClean="0"/>
              <a:t> </a:t>
            </a:r>
            <a:r>
              <a:rPr lang="en-US" sz="2800" dirty="0"/>
              <a:t>– all ideas </a:t>
            </a:r>
            <a:r>
              <a:rPr lang="en-US" sz="2800" dirty="0" smtClean="0"/>
              <a:t>are </a:t>
            </a:r>
            <a:r>
              <a:rPr lang="en-US" sz="2800" dirty="0"/>
              <a:t>subject to </a:t>
            </a:r>
            <a:r>
              <a:rPr lang="en-US" sz="2800" dirty="0" smtClean="0"/>
              <a:t>scrutiny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801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6767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670" y="0"/>
            <a:ext cx="7916883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663553" y="298646"/>
            <a:ext cx="3531064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smtClean="0">
                <a:solidFill>
                  <a:schemeClr val="bg1"/>
                </a:solidFill>
              </a:rPr>
              <a:t>Communalism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36959" y="0"/>
            <a:ext cx="2130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E65293"/>
                </a:solidFill>
              </a:rPr>
              <a:t>George Otto </a:t>
            </a:r>
            <a:r>
              <a:rPr lang="en-US" b="1" dirty="0" err="1" smtClean="0">
                <a:solidFill>
                  <a:srgbClr val="E65293"/>
                </a:solidFill>
              </a:rPr>
              <a:t>Gey</a:t>
            </a:r>
            <a:endParaRPr lang="en-US" b="1" dirty="0">
              <a:solidFill>
                <a:srgbClr val="E652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92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4616" cy="74546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52079" y="298646"/>
            <a:ext cx="3042537" cy="1280890"/>
          </a:xfrm>
        </p:spPr>
        <p:txBody>
          <a:bodyPr/>
          <a:lstStyle/>
          <a:p>
            <a:r>
              <a:rPr lang="en-US" b="1" smtClean="0">
                <a:solidFill>
                  <a:schemeClr val="tx2"/>
                </a:solidFill>
              </a:rPr>
              <a:t>Universalism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51705" y="6488668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tx2">
                    <a:lumMod val="75000"/>
                  </a:schemeClr>
                </a:solidFill>
              </a:rPr>
              <a:t>Fold.it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94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9" b="18671"/>
          <a:stretch/>
        </p:blipFill>
        <p:spPr>
          <a:xfrm>
            <a:off x="7378622" y="976393"/>
            <a:ext cx="4813378" cy="58816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635" y="298646"/>
            <a:ext cx="4274982" cy="1280890"/>
          </a:xfrm>
        </p:spPr>
        <p:txBody>
          <a:bodyPr/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Disinterestedness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41" b="96387" l="6778" r="92628">
                        <a14:foregroundMark x1="61831" y1="27441" x2="61831" y2="27441"/>
                        <a14:foregroundMark x1="56361" y1="22363" x2="54459" y2="67676"/>
                        <a14:foregroundMark x1="45303" y1="52637" x2="24138" y2="76758"/>
                        <a14:foregroundMark x1="80499" y1="21680" x2="40904" y2="20313"/>
                        <a14:foregroundMark x1="66944" y1="11230" x2="30321" y2="17871"/>
                        <a14:foregroundMark x1="87515" y1="65918" x2="83472" y2="72070"/>
                        <a14:foregroundMark x1="68014" y1="82227" x2="50416" y2="92188"/>
                        <a14:foregroundMark x1="22235" y1="52832" x2="28419" y2="25000"/>
                        <a14:foregroundMark x1="19501" y1="45313" x2="19501" y2="45313"/>
                        <a14:foregroundMark x1="87515" y1="56348" x2="84304" y2="21191"/>
                        <a14:foregroundMark x1="79905" y1="17480" x2="69322" y2="12207"/>
                        <a14:foregroundMark x1="40071" y1="10840" x2="19263" y2="24121"/>
                        <a14:foregroundMark x1="42806" y1="8008" x2="65636" y2="10645"/>
                        <a14:foregroundMark x1="88585" y1="28516" x2="89417" y2="51270"/>
                        <a14:foregroundMark x1="17122" y1="41113" x2="9512" y2="84473"/>
                        <a14:foregroundMark x1="87039" y1="76270" x2="50654" y2="96387"/>
                        <a14:foregroundMark x1="11891" y1="91113" x2="40904" y2="96387"/>
                        <a14:foregroundMark x1="25803" y1="13672" x2="8442" y2="37402"/>
                        <a14:foregroundMark x1="10820" y1="63867" x2="11058" y2="26563"/>
                        <a14:foregroundMark x1="84067" y1="14844" x2="72414" y2="9277"/>
                        <a14:foregroundMark x1="15933" y1="20996" x2="34958" y2="8398"/>
                        <a14:foregroundMark x1="70511" y1="89551" x2="84542" y2="82031"/>
                        <a14:foregroundMark x1="88109" y1="73438" x2="89655" y2="63477"/>
                        <a14:foregroundMark x1="92628" y1="31348" x2="83234" y2="19434"/>
                        <a14:foregroundMark x1="91914" y1="22949" x2="82164" y2="15723"/>
                        <a14:foregroundMark x1="68252" y1="6641" x2="42806" y2="7715"/>
                        <a14:foregroundMark x1="6778" y1="69824" x2="13793" y2="60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21"/>
          <a:stretch/>
        </p:blipFill>
        <p:spPr>
          <a:xfrm flipH="1">
            <a:off x="-3" y="298646"/>
            <a:ext cx="5593978" cy="67251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28" y="6386910"/>
            <a:ext cx="1863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Charles Darwin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2992" y="6386910"/>
            <a:ext cx="139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T.H. Huxley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94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Main Event</Template>
  <TotalTime>17740</TotalTime>
  <Words>1350</Words>
  <Application>Microsoft Macintosh PowerPoint</Application>
  <PresentationFormat>Widescreen</PresentationFormat>
  <Paragraphs>194</Paragraphs>
  <Slides>42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Calibri</vt:lpstr>
      <vt:lpstr>Century Gothic</vt:lpstr>
      <vt:lpstr>Century Schoolbook</vt:lpstr>
      <vt:lpstr>Kabel LT Std Heavy</vt:lpstr>
      <vt:lpstr>Mangal</vt:lpstr>
      <vt:lpstr>Times New Roman</vt:lpstr>
      <vt:lpstr>Wingdings 3</vt:lpstr>
      <vt:lpstr>Arial</vt:lpstr>
      <vt:lpstr>Wisp</vt:lpstr>
      <vt:lpstr>Equation</vt:lpstr>
      <vt:lpstr>Science</vt:lpstr>
      <vt:lpstr>What is Science?</vt:lpstr>
      <vt:lpstr>What is Science?</vt:lpstr>
      <vt:lpstr>Sociology of Science</vt:lpstr>
      <vt:lpstr>Robert King Merton (1910-2003)</vt:lpstr>
      <vt:lpstr>The Norms of Science (CUDOS)</vt:lpstr>
      <vt:lpstr>PowerPoint Presentation</vt:lpstr>
      <vt:lpstr>Universalism</vt:lpstr>
      <vt:lpstr>Disinterestedness</vt:lpstr>
      <vt:lpstr>1919</vt:lpstr>
      <vt:lpstr>Skepticism</vt:lpstr>
      <vt:lpstr>The Counternorms of Science (SPID)</vt:lpstr>
      <vt:lpstr>Solitariness</vt:lpstr>
      <vt:lpstr>Particularism</vt:lpstr>
      <vt:lpstr>Interestedness</vt:lpstr>
      <vt:lpstr>Dogmatism</vt:lpstr>
      <vt:lpstr>The Norms of Science (CUDOS &amp; SPID)</vt:lpstr>
      <vt:lpstr>Philosophy of Science</vt:lpstr>
      <vt:lpstr>Sir Karl Popper (1902-1994)</vt:lpstr>
      <vt:lpstr>What is pseudoscience?</vt:lpstr>
      <vt:lpstr>Explanations are cheap</vt:lpstr>
      <vt:lpstr>PowerPoint Presentation</vt:lpstr>
      <vt:lpstr>Explaining John Wayne</vt:lpstr>
      <vt:lpstr>What is Science?</vt:lpstr>
      <vt:lpstr>1919</vt:lpstr>
      <vt:lpstr>“The Problem of the Criterion”</vt:lpstr>
      <vt:lpstr>Mr. Popper’s Principles</vt:lpstr>
      <vt:lpstr>History of Science</vt:lpstr>
      <vt:lpstr>Thomas Kuhn (1922-1996)</vt:lpstr>
      <vt:lpstr>Historical Episodes in Science</vt:lpstr>
      <vt:lpstr>The Structure of  Scientific Revolutions</vt:lpstr>
      <vt:lpstr>Normal Science</vt:lpstr>
      <vt:lpstr>PowerPoint Presentation</vt:lpstr>
      <vt:lpstr>PowerPoint Presentation</vt:lpstr>
      <vt:lpstr>Scientific Revolutions</vt:lpstr>
      <vt:lpstr>What is Science?</vt:lpstr>
      <vt:lpstr>Kuhn vs. Popper</vt:lpstr>
      <vt:lpstr>Kuhn vs. Merton</vt:lpstr>
      <vt:lpstr>In sum…</vt:lpstr>
      <vt:lpstr>Thank You for your attention</vt:lpstr>
      <vt:lpstr>Case Study: Neptune</vt:lpstr>
      <vt:lpstr>Case Study: Vulcan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Baby Logic!</dc:title>
  <dc:creator>Carlos Mariscal</dc:creator>
  <cp:lastModifiedBy>Carlos Mariscal</cp:lastModifiedBy>
  <cp:revision>479</cp:revision>
  <dcterms:created xsi:type="dcterms:W3CDTF">2017-01-25T03:57:30Z</dcterms:created>
  <dcterms:modified xsi:type="dcterms:W3CDTF">2017-09-16T18:20:09Z</dcterms:modified>
</cp:coreProperties>
</file>