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14" r:id="rId2"/>
    <p:sldId id="346" r:id="rId3"/>
    <p:sldId id="349" r:id="rId4"/>
    <p:sldId id="350" r:id="rId5"/>
    <p:sldId id="931" r:id="rId6"/>
    <p:sldId id="930" r:id="rId7"/>
    <p:sldId id="364" r:id="rId8"/>
    <p:sldId id="348" r:id="rId9"/>
    <p:sldId id="351" r:id="rId10"/>
    <p:sldId id="353" r:id="rId11"/>
    <p:sldId id="325" r:id="rId12"/>
    <p:sldId id="327" r:id="rId13"/>
    <p:sldId id="362" r:id="rId14"/>
    <p:sldId id="363" r:id="rId15"/>
    <p:sldId id="354" r:id="rId16"/>
    <p:sldId id="356" r:id="rId17"/>
    <p:sldId id="358" r:id="rId18"/>
    <p:sldId id="932" r:id="rId19"/>
    <p:sldId id="262" r:id="rId20"/>
    <p:sldId id="933" r:id="rId21"/>
    <p:sldId id="929" r:id="rId22"/>
    <p:sldId id="263" r:id="rId23"/>
    <p:sldId id="264" r:id="rId24"/>
    <p:sldId id="357" r:id="rId25"/>
    <p:sldId id="355" r:id="rId26"/>
    <p:sldId id="344" r:id="rId27"/>
    <p:sldId id="345" r:id="rId28"/>
    <p:sldId id="927" r:id="rId29"/>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6B46"/>
    <a:srgbClr val="5F759A"/>
    <a:srgbClr val="1C3261"/>
    <a:srgbClr val="FDFCD5"/>
    <a:srgbClr val="C95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
          <a:latin typeface="Baskerville"/>
          <a:ea typeface="Baskerville"/>
          <a:cs typeface="Baskerville"/>
        </a:font>
        <a:srgbClr val="6F6A5A"/>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wholeTbl>
    <a:band2H>
      <a:tcTxStyle/>
      <a:tcStyle>
        <a:tcBdr/>
        <a:fill>
          <a:solidFill>
            <a:srgbClr val="C5BB96">
              <a:alpha val="33000"/>
            </a:srgbClr>
          </a:solidFill>
        </a:fill>
      </a:tcStyle>
    </a:band2H>
    <a:firstCol>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Col>
    <a:lastRow>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lastRow>
    <a:firstRow>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Row>
  </a:tblStyle>
  <a:tblStyle styleId="{D51ADE6A-740E-44AE-83CC-AE7238B6C88D}" styleName="">
    <a:tblBg/>
    <a:wholeTbl>
      <a:tcTxStyle b="off" i="off">
        <a:fontRef idx="minor">
          <a:srgbClr val="58524B"/>
        </a:fontRef>
        <a:srgbClr val="58524B"/>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wholeTbl>
    <a:band2H>
      <a:tcTxStyle/>
      <a:tcStyle>
        <a:tcBdr/>
        <a:fill>
          <a:solidFill>
            <a:srgbClr val="A6B4C4">
              <a:alpha val="30000"/>
            </a:srgbClr>
          </a:solidFill>
        </a:fill>
      </a:tcStyle>
    </a:band2H>
    <a:firstCol>
      <a:tcTxStyle b="off" i="off">
        <a:fontRef idx="min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firstCol>
    <a:lastRow>
      <a:tcTxStyle b="off" i="off">
        <a:fontRef idx="min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508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lastRow>
    <a:firstRow>
      <a:tcTxStyle b="off" i="off">
        <a:fontRef idx="min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firstRow>
  </a:tblStyle>
  <a:tblStyle styleId="{4A9BC294-FFE2-49D5-8D69-9E1BD2C41BD5}" styleName="">
    <a:tblBg/>
    <a:wholeTbl>
      <a:tcTxStyle b="off" i="off">
        <a:font>
          <a:latin typeface="Baskerville"/>
          <a:ea typeface="Baskerville"/>
          <a:cs typeface="Baskerville"/>
        </a:font>
        <a:srgbClr val="6C6963"/>
      </a:tcTxStyle>
      <a:tcStyle>
        <a:tcBdr>
          <a:left>
            <a:ln w="25400" cap="flat">
              <a:solidFill>
                <a:srgbClr val="453F3E"/>
              </a:solidFill>
              <a:prstDash val="solid"/>
              <a:miter lim="400000"/>
            </a:ln>
          </a:left>
          <a:right>
            <a:ln w="25400" cap="flat">
              <a:solidFill>
                <a:srgbClr val="453F3E"/>
              </a:solidFill>
              <a:prstDash val="solid"/>
              <a:miter lim="400000"/>
            </a:ln>
          </a:right>
          <a:top>
            <a:ln w="25400" cap="flat">
              <a:solidFill>
                <a:srgbClr val="453F3E"/>
              </a:solidFill>
              <a:prstDash val="solid"/>
              <a:miter lim="400000"/>
            </a:ln>
          </a:top>
          <a:bottom>
            <a:ln w="25400" cap="flat">
              <a:solidFill>
                <a:srgbClr val="453F3E"/>
              </a:solidFill>
              <a:prstDash val="solid"/>
              <a:miter lim="400000"/>
            </a:ln>
          </a:bottom>
          <a:insideH>
            <a:ln w="25400" cap="flat">
              <a:solidFill>
                <a:srgbClr val="453F3E"/>
              </a:solidFill>
              <a:prstDash val="solid"/>
              <a:miter lim="400000"/>
            </a:ln>
          </a:insideH>
          <a:insideV>
            <a:ln w="25400" cap="flat">
              <a:solidFill>
                <a:srgbClr val="453F3E"/>
              </a:solidFill>
              <a:prstDash val="solid"/>
              <a:miter lim="400000"/>
            </a:ln>
          </a:insideV>
        </a:tcBdr>
        <a:fill>
          <a:noFill/>
        </a:fill>
      </a:tcStyle>
    </a:wholeTbl>
    <a:band2H>
      <a:tcTxStyle/>
      <a:tcStyle>
        <a:tcBdr/>
        <a:fill>
          <a:solidFill>
            <a:srgbClr val="CCC7B8">
              <a:alpha val="35000"/>
            </a:srgbClr>
          </a:solidFill>
        </a:fill>
      </a:tcStyle>
    </a:band2H>
    <a:firstCol>
      <a:tcTxStyle b="off" i="off">
        <a:font>
          <a:latin typeface="Baskerville"/>
          <a:ea typeface="Baskerville"/>
          <a:cs typeface="Baskerville"/>
        </a:font>
        <a:srgbClr val="FFFFFF"/>
      </a:tcTxStyle>
      <a:tcStyle>
        <a:tcBdr>
          <a:left>
            <a:ln w="25400" cap="flat">
              <a:solidFill>
                <a:srgbClr val="453F3E"/>
              </a:solidFill>
              <a:prstDash val="solid"/>
              <a:miter lim="400000"/>
            </a:ln>
          </a:left>
          <a:right>
            <a:ln w="25400" cap="flat">
              <a:solidFill>
                <a:srgbClr val="453F3E"/>
              </a:solidFill>
              <a:prstDash val="solid"/>
              <a:miter lim="400000"/>
            </a:ln>
          </a:right>
          <a:top>
            <a:ln w="25400" cap="flat">
              <a:solidFill>
                <a:srgbClr val="453F3E"/>
              </a:solidFill>
              <a:prstDash val="solid"/>
              <a:miter lim="400000"/>
            </a:ln>
          </a:top>
          <a:bottom>
            <a:ln w="25400" cap="flat">
              <a:solidFill>
                <a:srgbClr val="453F3E"/>
              </a:solidFill>
              <a:prstDash val="solid"/>
              <a:miter lim="400000"/>
            </a:ln>
          </a:bottom>
          <a:insideH>
            <a:ln w="25400" cap="flat">
              <a:solidFill>
                <a:srgbClr val="453F3E"/>
              </a:solidFill>
              <a:prstDash val="solid"/>
              <a:miter lim="400000"/>
            </a:ln>
          </a:insideH>
          <a:insideV>
            <a:ln w="25400" cap="flat">
              <a:solidFill>
                <a:srgbClr val="453F3E"/>
              </a:solidFill>
              <a:prstDash val="solid"/>
              <a:miter lim="400000"/>
            </a:ln>
          </a:insideV>
        </a:tcBdr>
        <a:fill>
          <a:noFill/>
        </a:fill>
      </a:tcStyle>
    </a:firstCol>
    <a:lastRow>
      <a:tcTxStyle b="off" i="off">
        <a:font>
          <a:latin typeface="Baskerville"/>
          <a:ea typeface="Baskerville"/>
          <a:cs typeface="Baskerville"/>
        </a:font>
        <a:srgbClr val="FFFFFF"/>
      </a:tcTxStyle>
      <a:tcStyle>
        <a:tcBdr>
          <a:left>
            <a:ln w="25400" cap="flat">
              <a:solidFill>
                <a:srgbClr val="453F3E"/>
              </a:solidFill>
              <a:prstDash val="solid"/>
              <a:miter lim="400000"/>
            </a:ln>
          </a:left>
          <a:right>
            <a:ln w="25400" cap="flat">
              <a:solidFill>
                <a:srgbClr val="453F3E"/>
              </a:solidFill>
              <a:prstDash val="solid"/>
              <a:miter lim="400000"/>
            </a:ln>
          </a:right>
          <a:top>
            <a:ln w="25400" cap="flat">
              <a:solidFill>
                <a:srgbClr val="453F3E"/>
              </a:solidFill>
              <a:prstDash val="solid"/>
              <a:miter lim="400000"/>
            </a:ln>
          </a:top>
          <a:bottom>
            <a:ln w="25400" cap="flat">
              <a:solidFill>
                <a:srgbClr val="453F3E"/>
              </a:solidFill>
              <a:prstDash val="solid"/>
              <a:miter lim="400000"/>
            </a:ln>
          </a:bottom>
          <a:insideH>
            <a:ln w="25400" cap="flat">
              <a:solidFill>
                <a:srgbClr val="453F3E"/>
              </a:solidFill>
              <a:prstDash val="solid"/>
              <a:miter lim="400000"/>
            </a:ln>
          </a:insideH>
          <a:insideV>
            <a:ln w="25400" cap="flat">
              <a:solidFill>
                <a:srgbClr val="453F3E"/>
              </a:solidFill>
              <a:prstDash val="solid"/>
              <a:miter lim="400000"/>
            </a:ln>
          </a:insideV>
        </a:tcBdr>
        <a:fill>
          <a:noFill/>
        </a:fill>
      </a:tcStyle>
    </a:lastRow>
    <a:firstRow>
      <a:tcTxStyle b="off" i="off">
        <a:font>
          <a:latin typeface="Baskerville"/>
          <a:ea typeface="Baskerville"/>
          <a:cs typeface="Baskerville"/>
        </a:font>
        <a:srgbClr val="FFFFFF"/>
      </a:tcTxStyle>
      <a:tcStyle>
        <a:tcBdr>
          <a:left>
            <a:ln w="25400" cap="flat">
              <a:solidFill>
                <a:srgbClr val="453F3E"/>
              </a:solidFill>
              <a:prstDash val="solid"/>
              <a:miter lim="400000"/>
            </a:ln>
          </a:left>
          <a:right>
            <a:ln w="25400" cap="flat">
              <a:solidFill>
                <a:srgbClr val="453F3E"/>
              </a:solidFill>
              <a:prstDash val="solid"/>
              <a:miter lim="400000"/>
            </a:ln>
          </a:right>
          <a:top>
            <a:ln w="25400" cap="flat">
              <a:solidFill>
                <a:srgbClr val="453F3E"/>
              </a:solidFill>
              <a:prstDash val="solid"/>
              <a:miter lim="400000"/>
            </a:ln>
          </a:top>
          <a:bottom>
            <a:ln w="25400" cap="flat">
              <a:solidFill>
                <a:srgbClr val="453F3E"/>
              </a:solidFill>
              <a:prstDash val="solid"/>
              <a:miter lim="400000"/>
            </a:ln>
          </a:bottom>
          <a:insideH>
            <a:ln w="25400" cap="flat">
              <a:solidFill>
                <a:srgbClr val="453F3E"/>
              </a:solidFill>
              <a:prstDash val="solid"/>
              <a:miter lim="400000"/>
            </a:ln>
          </a:insideH>
          <a:insideV>
            <a:ln w="25400" cap="flat">
              <a:solidFill>
                <a:srgbClr val="453F3E"/>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0" autoAdjust="0"/>
    <p:restoredTop sz="94281"/>
  </p:normalViewPr>
  <p:slideViewPr>
    <p:cSldViewPr snapToGrid="0">
      <p:cViewPr varScale="1">
        <p:scale>
          <a:sx n="47" d="100"/>
          <a:sy n="47" d="100"/>
        </p:scale>
        <p:origin x="76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BB7D862-2101-FD45-8817-C3AD69DA451A}" type="slidenum">
              <a:rPr lang="en-US" smtClean="0"/>
              <a:t>1</a:t>
            </a:fld>
            <a:endParaRPr lang="en-US"/>
          </a:p>
        </p:txBody>
      </p:sp>
    </p:spTree>
    <p:extLst>
      <p:ext uri="{BB962C8B-B14F-4D97-AF65-F5344CB8AC3E}">
        <p14:creationId xmlns:p14="http://schemas.microsoft.com/office/powerpoint/2010/main" val="1488942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dirty="0"/>
              <a:t>For hundreds of years, the presumption was that biology was as universal a science as physics. Imagine you’re an early naturalist and you see several species grouping in interesting ways. Prior to 1859, it would have been perfectly reasonable to conclude any of your observations were generalizable. But 1859 brought two huge blows to the notion of universal biology. First, Louis Pasteur decisively puts to rest spontaneous generation in favor of biogenesis: life must come from life. Second, Darwin publishes the Origin and argues forcefully for common descent. Neither Darwin nor Pasteur were the first to argue for these positions, but they had the greatest lasting impact.</a:t>
            </a:r>
          </a:p>
          <a:p>
            <a:endParaRPr dirty="0"/>
          </a:p>
          <a:p>
            <a:r>
              <a:rPr dirty="0"/>
              <a:t>Arcturus – George Wald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dirty="0"/>
              <a:t>For hundreds of years, the presumption was that biology was as universal a science as physics. Imagine you’re an early naturalist and you see several species grouping in interesting ways. Prior to 1859, it would have been perfectly reasonable to conclude any of your observations were generalizable. But 1859 brought two huge blows to the notion of universal biology. First, Louis Pasteur decisively puts to rest spontaneous generation in favor of biogenesis: life must come from life. Second, Darwin publishes the Origin and argues forcefully for common descent. Neither Darwin nor Pasteur were the first to argue for these positions, but they had the greatest lasting impact.</a:t>
            </a:r>
          </a:p>
          <a:p>
            <a:endParaRPr dirty="0"/>
          </a:p>
          <a:p>
            <a:r>
              <a:rPr dirty="0"/>
              <a:t>Arcturus – George Wald</a:t>
            </a:r>
          </a:p>
        </p:txBody>
      </p:sp>
    </p:spTree>
    <p:extLst>
      <p:ext uri="{BB962C8B-B14F-4D97-AF65-F5344CB8AC3E}">
        <p14:creationId xmlns:p14="http://schemas.microsoft.com/office/powerpoint/2010/main" val="378351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rPr dirty="0"/>
              <a:t>There are several responses one might give in favor of the view that biology is universal. The first comes from Munson himself, who argues none of the laws, theories, or principles in biology are limited in scope. Mayr adds on that biology is as general as all observed examples of life, so it should be treated as universal unless given reasons otherwise (which, presumably, would be examples of extremely different alien biology). Also, physics &amp; chemistry are universal and have predictable effects on biology. Neither Munson nor Mayr would put forth this argument, as it seems to threaten the autonomy of biology, but I don’t doubt the autonomy of biology and so I have no problem allowing this insight. Lastly, there are universal design problems and occasional universal design solutions in biology.</a:t>
            </a:r>
          </a:p>
        </p:txBody>
      </p:sp>
    </p:spTree>
    <p:extLst>
      <p:ext uri="{BB962C8B-B14F-4D97-AF65-F5344CB8AC3E}">
        <p14:creationId xmlns:p14="http://schemas.microsoft.com/office/powerpoint/2010/main" val="3621363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381000" y="685800"/>
            <a:ext cx="6096000" cy="3429000"/>
          </a:xfrm>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Wings and eyes are classic examples. The fusiform shape going through water is another. But in these discussions, convergence proponents marshall out the fact that urticating hair/stingers has convergently evolved a dozen times in various lineages as far apart as plants and animals. And the fact that hummingbird flowers (long, odorless, red flowers) have evolved nearly 20 times is presented next to some of these stronger cases. But obviously some of these examples cannot be generalizable, while others may be.</a:t>
            </a:r>
          </a:p>
          <a:p>
            <a:endParaRPr/>
          </a:p>
          <a:p>
            <a:r>
              <a:t>I think some of these responses miss the mark.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Much of the disagreement seems to be with respect to ‘scale,’ ‘interest,’ or description. The disagreement means that these camps keep talking past each other. </a:t>
            </a:r>
          </a:p>
          <a:p>
            <a:endParaRPr/>
          </a:p>
          <a:p>
            <a:r>
              <a:t>When you find yourself making a point again and again, perhaps you’re no longer trying to convince the person, you’re just trying to get them to acknowledge what you mean.</a:t>
            </a:r>
          </a:p>
          <a:p>
            <a:endParaRPr/>
          </a:p>
          <a:p>
            <a:r>
              <a:t>Indeed, I sometimes think many biological disagreements amount to this.</a:t>
            </a:r>
          </a:p>
          <a:p>
            <a:r>
              <a:t>While this is certainly a debate about differences in focus and differences in relative significance, there are also key issues being left out. We’ll get to these now.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381000" y="685800"/>
            <a:ext cx="6096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Spread is evidence of difference of underlying features, but is not demonstrative of such. An ideal observer would know the distinction in underlying features. Spread is the first step in this analysis – a simple, weighted accounting of taxa divergence. A biochemist with deep knowledge of underlying mechanisms might conclude that these causal situations are not actually as independent as phylogeny might suggest – they are greatly influenced by environmental factors, observer error, or underlying, deep homologies, for example. But that is a subsequent step.</a:t>
            </a:r>
          </a:p>
        </p:txBody>
      </p:sp>
    </p:spTree>
    <p:extLst>
      <p:ext uri="{BB962C8B-B14F-4D97-AF65-F5344CB8AC3E}">
        <p14:creationId xmlns:p14="http://schemas.microsoft.com/office/powerpoint/2010/main" val="2357630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381000" y="685800"/>
            <a:ext cx="6096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Spread is evidence of difference of underlying features, but is not demonstrative of such. An ideal observer would know the distinction in underlying features. Spread is the first step in this analysis – a simple, weighted accounting of taxa divergence. A biochemist with deep knowledge of underlying mechanisms might conclude that these causal situations are not actually as independent as phylogeny might suggest – they are greatly influenced by environmental factors, observer error, or underlying, deep homologies, for example. But that is a subsequent step.</a:t>
            </a:r>
          </a:p>
        </p:txBody>
      </p:sp>
    </p:spTree>
    <p:extLst>
      <p:ext uri="{BB962C8B-B14F-4D97-AF65-F5344CB8AC3E}">
        <p14:creationId xmlns:p14="http://schemas.microsoft.com/office/powerpoint/2010/main" val="251536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381000" y="685800"/>
            <a:ext cx="6096000" cy="3429000"/>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Another disagreement between contingency and convergent proponents is due to the level of specificity within which they describe phenomena.</a:t>
            </a:r>
          </a:p>
          <a:p>
            <a:endParaRPr/>
          </a:p>
          <a:p>
            <a:r>
              <a:t>So you might think of a trait, say blubber, and describe it in very specific terms. Then, if it originates many times in evolution, you might conclude that it is the kind of feature likely to recur again and again. But that same trait can be described in fewer character dimensions, which would include a number of other instances. This can go too far, however, and give you a feature so vague as to be vacuously true of any instance of evolution. So the most interesting cases of convergence will be the ones with a high degree of specificity, although these will also be the least common.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381000" y="685800"/>
            <a:ext cx="6096000" cy="3429000"/>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Another disagreement between contingency and convergent proponents is due to the level of specificity within which they describe phenomena.</a:t>
            </a:r>
          </a:p>
          <a:p>
            <a:endParaRPr/>
          </a:p>
          <a:p>
            <a:r>
              <a:t>So you might think of a trait, say blubber, and describe it in very specific terms. Then, if it originates many times in evolution, you might conclude that it is the kind of feature likely to recur again and again. But that same trait can be described in fewer character dimensions, which would include a number of other instances. This can go too far, however, and give you a feature so vague as to be vacuously true of any instance of evolution. So the most interesting cases of convergence will be the ones with a high degree of specificity, although these will also be the least common.</a:t>
            </a:r>
          </a:p>
        </p:txBody>
      </p:sp>
    </p:spTree>
    <p:extLst>
      <p:ext uri="{BB962C8B-B14F-4D97-AF65-F5344CB8AC3E}">
        <p14:creationId xmlns:p14="http://schemas.microsoft.com/office/powerpoint/2010/main" val="229211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xfrm>
            <a:off x="381000" y="685800"/>
            <a:ext cx="6096000" cy="3429000"/>
          </a:xfrm>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Another disagreement between contingency and convergent proponents is due to the level of specificity within which they describe phenomena.</a:t>
            </a:r>
          </a:p>
          <a:p>
            <a:endParaRPr/>
          </a:p>
          <a:p>
            <a:r>
              <a:t>So you might think of a trait, say blubber, and describe it in very specific terms. Then, if it originates many times in evolution, you might conclude that it is the kind of feature likely to recur again and again. But that same trait can be described in fewer character dimensions, which would include a number of other instances. This can go too far, however, and give you a feature so vague as to be vacuously true of any instance of evolution. So the most interesting cases of convergence will be the ones with a high degree of specificity, although these will also be the least common.</a:t>
            </a:r>
          </a:p>
        </p:txBody>
      </p:sp>
    </p:spTree>
    <p:extLst>
      <p:ext uri="{BB962C8B-B14F-4D97-AF65-F5344CB8AC3E}">
        <p14:creationId xmlns:p14="http://schemas.microsoft.com/office/powerpoint/2010/main" val="228227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Septillion</a:t>
            </a:r>
          </a:p>
        </p:txBody>
      </p:sp>
    </p:spTree>
    <p:extLst>
      <p:ext uri="{BB962C8B-B14F-4D97-AF65-F5344CB8AC3E}">
        <p14:creationId xmlns:p14="http://schemas.microsoft.com/office/powerpoint/2010/main" val="33146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Recall that hummingbird flowers have evolved 18 times, while fusiform shapes have evolved far fewer. What’s missing here is that hummingbird flowers had a huge, unstated precondition. Namely, the existence of hummingbirds. Once those are acknowledged, it seems like a much less interesting generalization. </a:t>
            </a:r>
          </a:p>
          <a:p>
            <a:endParaRPr/>
          </a:p>
          <a:p>
            <a:r>
              <a:t>Notice that this scale is different than the trait specificity scale. There, when repeated features were more specific, they spoke to more surprising aspects of evolution. Here, the LESS specific conditions are, the more projectable to other environments they are.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Note that all of these come in continua.</a:t>
            </a:r>
          </a:p>
          <a:p>
            <a:r>
              <a:t>Instead, we’d like for true examples of convergence to intersect in all three.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rPr dirty="0"/>
              <a:t>There are several responses one might give in favor of the view that biology is universal. The first comes from Munson himself, who argues none of the laws, theories, or principles in biology are limited in scope. Mayr adds on that biology is as general as all observed examples of life, so it should be treated as universal unless given reasons otherwise (which, presumably, would be examples of extremely different alien biology). Also, physics &amp; chemistry are universal and have predictable effects on biology. Neither Munson nor Mayr would put forth this argument, as it seems to threaten the autonomy of biology, but I don’t doubt the autonomy of biology and so I have no problem allowing this insight. Lastly, there are universal design problems and occasional universal design solutions in biology.</a:t>
            </a:r>
          </a:p>
        </p:txBody>
      </p:sp>
    </p:spTree>
    <p:extLst>
      <p:ext uri="{BB962C8B-B14F-4D97-AF65-F5344CB8AC3E}">
        <p14:creationId xmlns:p14="http://schemas.microsoft.com/office/powerpoint/2010/main" val="2233555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 name="Shape 1523"/>
          <p:cNvSpPr>
            <a:spLocks noGrp="1" noRot="1" noChangeAspect="1"/>
          </p:cNvSpPr>
          <p:nvPr>
            <p:ph type="sldImg"/>
          </p:nvPr>
        </p:nvSpPr>
        <p:spPr>
          <a:xfrm>
            <a:off x="381000" y="685800"/>
            <a:ext cx="6096000" cy="3429000"/>
          </a:xfrm>
          <a:prstGeom prst="rect">
            <a:avLst/>
          </a:prstGeom>
        </p:spPr>
        <p:txBody>
          <a:bodyPr/>
          <a:lstStyle/>
          <a:p>
            <a:endParaRPr/>
          </a:p>
        </p:txBody>
      </p:sp>
      <p:sp>
        <p:nvSpPr>
          <p:cNvPr id="1524" name="Shape 1524"/>
          <p:cNvSpPr>
            <a:spLocks noGrp="1"/>
          </p:cNvSpPr>
          <p:nvPr>
            <p:ph type="body" sz="quarter" idx="1"/>
          </p:nvPr>
        </p:nvSpPr>
        <p:spPr>
          <a:prstGeom prst="rect">
            <a:avLst/>
          </a:prstGeom>
        </p:spPr>
        <p:txBody>
          <a:bodyPr/>
          <a:lstStyle/>
          <a:p>
            <a:r>
              <a:rPr lang="en-US" dirty="0"/>
              <a:t>Many claims in biology </a:t>
            </a:r>
            <a:r>
              <a:rPr lang="en-US" i="1" dirty="0"/>
              <a:t>are</a:t>
            </a:r>
            <a:r>
              <a:rPr lang="en-US" dirty="0"/>
              <a:t> historical, some are not. </a:t>
            </a:r>
          </a:p>
          <a:p>
            <a:r>
              <a:rPr lang="en-US" dirty="0"/>
              <a:t>Assessing the plausibility of those assumptions is difficult, but can be done in some cases</a:t>
            </a:r>
          </a:p>
          <a:p>
            <a:r>
              <a:rPr lang="en-US" dirty="0"/>
              <a:t>It’s not all-or-nothing. Some aspects can be representative while others are unique and weird.</a:t>
            </a:r>
            <a:endParaRPr dirty="0"/>
          </a:p>
        </p:txBody>
      </p:sp>
    </p:spTree>
    <p:extLst>
      <p:ext uri="{BB962C8B-B14F-4D97-AF65-F5344CB8AC3E}">
        <p14:creationId xmlns:p14="http://schemas.microsoft.com/office/powerpoint/2010/main" val="74190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141290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340283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145659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352933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385349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xfrm>
            <a:off x="381000" y="685800"/>
            <a:ext cx="6096000" cy="3429000"/>
          </a:xfrm>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pPr marL="336176" indent="-336176" defTabSz="914400">
              <a:spcBef>
                <a:spcPts val="2000"/>
              </a:spcBef>
              <a:buClr>
                <a:srgbClr val="A29A85"/>
              </a:buClr>
              <a:buSzPct val="100000"/>
              <a:buChar char="•"/>
              <a:tabLst>
                <a:tab pos="914400" algn="l"/>
              </a:tabLst>
              <a:defRPr sz="3300">
                <a:solidFill>
                  <a:srgbClr val="635F51"/>
                </a:solidFill>
                <a:latin typeface="Baskerville"/>
                <a:ea typeface="Baskerville"/>
                <a:cs typeface="Baskerville"/>
                <a:sym typeface="Baskerville"/>
              </a:defRPr>
            </a:pPr>
            <a:r>
              <a:rPr lang="en-US" dirty="0"/>
              <a:t>Explanations are more robust if backed by universal principles</a:t>
            </a:r>
          </a:p>
          <a:p>
            <a:pPr marL="336176" lvl="1" indent="-336176" defTabSz="914400">
              <a:spcBef>
                <a:spcPts val="2000"/>
              </a:spcBef>
              <a:buClr>
                <a:srgbClr val="A29A85"/>
              </a:buClr>
              <a:buSzPct val="100000"/>
              <a:buFontTx/>
              <a:buChar char="•"/>
              <a:tabLst>
                <a:tab pos="914400" algn="l"/>
              </a:tabLst>
              <a:defRPr sz="3300">
                <a:solidFill>
                  <a:srgbClr val="635F51"/>
                </a:solidFill>
                <a:latin typeface="Baskerville"/>
                <a:ea typeface="Baskerville"/>
                <a:cs typeface="Baskerville"/>
                <a:sym typeface="Baskerville"/>
              </a:defRPr>
            </a:pPr>
            <a:r>
              <a:rPr lang="en-US" dirty="0"/>
              <a:t>A provincial biology would be limited in domain of application to life in new environments.</a:t>
            </a:r>
          </a:p>
          <a:p>
            <a:endParaRPr lang="en-US" dirty="0"/>
          </a:p>
          <a:p>
            <a:endParaRPr lang="en-US" dirty="0"/>
          </a:p>
          <a:p>
            <a:r>
              <a:rPr dirty="0"/>
              <a:t>Steve Benner &amp; Craig Venter</a:t>
            </a:r>
          </a:p>
          <a:p>
            <a:endParaRPr dirty="0"/>
          </a:p>
          <a:p>
            <a:r>
              <a:rPr dirty="0"/>
              <a:t>Could there be a middle ground between provincial and universal? Logically no, but you can imagine fairly broad provinciality</a:t>
            </a:r>
          </a:p>
        </p:txBody>
      </p:sp>
    </p:spTree>
    <p:extLst>
      <p:ext uri="{BB962C8B-B14F-4D97-AF65-F5344CB8AC3E}">
        <p14:creationId xmlns:p14="http://schemas.microsoft.com/office/powerpoint/2010/main" val="261231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noRot="1" noChangeAspect="1"/>
          </p:cNvSpPr>
          <p:nvPr>
            <p:ph type="sldImg"/>
          </p:nvPr>
        </p:nvSpPr>
        <p:spPr>
          <a:xfrm>
            <a:off x="381000" y="685800"/>
            <a:ext cx="6096000" cy="3429000"/>
          </a:xfrm>
          <a:prstGeom prst="rect">
            <a:avLst/>
          </a:prstGeom>
        </p:spPr>
        <p:txBody>
          <a:bodyPr/>
          <a:lstStyle/>
          <a:p>
            <a:endParaRPr/>
          </a:p>
        </p:txBody>
      </p:sp>
      <p:sp>
        <p:nvSpPr>
          <p:cNvPr id="619" name="Shape 619"/>
          <p:cNvSpPr>
            <a:spLocks noGrp="1"/>
          </p:cNvSpPr>
          <p:nvPr>
            <p:ph type="body" sz="quarter" idx="1"/>
          </p:nvPr>
        </p:nvSpPr>
        <p:spPr>
          <a:prstGeom prst="rect">
            <a:avLst/>
          </a:prstGeom>
        </p:spPr>
        <p:txBody>
          <a:bodyPr/>
          <a:lstStyle/>
          <a:p>
            <a:r>
              <a:t>Torricelli’s hypothesis that Earth was surrounded by a “sea of air.” It wasn’t until later experiments at the tops of mountains in various conditions that pneumatics became considered a universal science.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354708" y="2032000"/>
            <a:ext cx="14630847" cy="3225800"/>
          </a:xfrm>
          <a:prstGeom prst="rect">
            <a:avLst/>
          </a:prstGeom>
          <a:effectLst>
            <a:outerShdw blurRad="25400" dist="50800" dir="13500000" rotWithShape="0">
              <a:srgbClr val="424242">
                <a:alpha val="50000"/>
              </a:srgbClr>
            </a:outerShdw>
          </a:effectLst>
        </p:spPr>
        <p:txBody>
          <a:bodyPr anchor="b"/>
          <a:lstStyle>
            <a:lvl1pPr>
              <a:defRPr sz="14001">
                <a:solidFill>
                  <a:srgbClr val="FFFCF2"/>
                </a:solidFill>
              </a:defRPr>
            </a:lvl1pPr>
          </a:lstStyle>
          <a:p>
            <a:r>
              <a:t>Title Text</a:t>
            </a:r>
          </a:p>
        </p:txBody>
      </p:sp>
      <p:sp>
        <p:nvSpPr>
          <p:cNvPr id="12" name="Body Level One…"/>
          <p:cNvSpPr txBox="1">
            <a:spLocks noGrp="1"/>
          </p:cNvSpPr>
          <p:nvPr>
            <p:ph type="body" sz="quarter" idx="1"/>
          </p:nvPr>
        </p:nvSpPr>
        <p:spPr>
          <a:xfrm>
            <a:off x="1354708" y="5359400"/>
            <a:ext cx="14630847" cy="1231900"/>
          </a:xfrm>
          <a:prstGeom prst="rect">
            <a:avLst/>
          </a:prstGeom>
          <a:effectLst>
            <a:outerShdw blurRad="25400" dist="25400" dir="13500000" rotWithShape="0">
              <a:srgbClr val="424242">
                <a:alpha val="50000"/>
              </a:srgbClr>
            </a:outerShdw>
          </a:effectLst>
        </p:spPr>
        <p:txBody>
          <a:bodyPr anchor="t"/>
          <a:lstStyle>
            <a:lvl1pPr marL="0" indent="0" algn="ctr">
              <a:spcBef>
                <a:spcPts val="0"/>
              </a:spcBef>
              <a:buSzTx/>
              <a:buNone/>
              <a:defRPr sz="5600">
                <a:solidFill>
                  <a:srgbClr val="FFFCF2"/>
                </a:solidFill>
                <a:latin typeface="+mj-lt"/>
                <a:ea typeface="+mj-ea"/>
                <a:cs typeface="+mj-cs"/>
                <a:sym typeface="Copperplate"/>
              </a:defRPr>
            </a:lvl1pPr>
            <a:lvl2pPr marL="0" indent="0" algn="ctr">
              <a:spcBef>
                <a:spcPts val="0"/>
              </a:spcBef>
              <a:buSzTx/>
              <a:buNone/>
              <a:defRPr sz="5600">
                <a:solidFill>
                  <a:srgbClr val="FFFCF2"/>
                </a:solidFill>
                <a:latin typeface="+mj-lt"/>
                <a:ea typeface="+mj-ea"/>
                <a:cs typeface="+mj-cs"/>
                <a:sym typeface="Copperplate"/>
              </a:defRPr>
            </a:lvl2pPr>
            <a:lvl3pPr marL="0" indent="0" algn="ctr">
              <a:spcBef>
                <a:spcPts val="0"/>
              </a:spcBef>
              <a:buSzTx/>
              <a:buNone/>
              <a:defRPr sz="5600">
                <a:solidFill>
                  <a:srgbClr val="FFFCF2"/>
                </a:solidFill>
                <a:latin typeface="+mj-lt"/>
                <a:ea typeface="+mj-ea"/>
                <a:cs typeface="+mj-cs"/>
                <a:sym typeface="Copperplate"/>
              </a:defRPr>
            </a:lvl3pPr>
            <a:lvl4pPr marL="0" indent="0" algn="ctr">
              <a:spcBef>
                <a:spcPts val="0"/>
              </a:spcBef>
              <a:buSzTx/>
              <a:buNone/>
              <a:defRPr sz="5600">
                <a:solidFill>
                  <a:srgbClr val="FFFCF2"/>
                </a:solidFill>
                <a:latin typeface="+mj-lt"/>
                <a:ea typeface="+mj-ea"/>
                <a:cs typeface="+mj-cs"/>
                <a:sym typeface="Copperplate"/>
              </a:defRPr>
            </a:lvl4pPr>
            <a:lvl5pPr marL="0" indent="0" algn="ctr">
              <a:spcBef>
                <a:spcPts val="0"/>
              </a:spcBef>
              <a:buSzTx/>
              <a:buNone/>
              <a:defRPr sz="5600">
                <a:solidFill>
                  <a:srgbClr val="FFFCF2"/>
                </a:solidFill>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8399223" y="9258301"/>
            <a:ext cx="524883" cy="325857"/>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grpSp>
        <p:nvGrpSpPr>
          <p:cNvPr id="142" name="Group"/>
          <p:cNvGrpSpPr/>
          <p:nvPr/>
        </p:nvGrpSpPr>
        <p:grpSpPr>
          <a:xfrm>
            <a:off x="660420" y="444500"/>
            <a:ext cx="16019423" cy="8877300"/>
            <a:chOff x="0" y="0"/>
            <a:chExt cx="12014200" cy="8877300"/>
          </a:xfrm>
        </p:grpSpPr>
        <p:pic>
          <p:nvPicPr>
            <p:cNvPr id="134" name="stockbook-line-brown-1.png" descr="stockbook-line-brown-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135" name="stockbook-line-brown-2.png" descr="stockbook-line-brown-2.png"/>
            <p:cNvPicPr>
              <a:picLocks/>
            </p:cNvPicPr>
            <p:nvPr/>
          </p:nvPicPr>
          <p:blipFill>
            <a:blip r:embed="rId3"/>
            <a:stretch>
              <a:fillRect/>
            </a:stretch>
          </p:blipFill>
          <p:spPr>
            <a:xfrm>
              <a:off x="254000" y="0"/>
              <a:ext cx="11506200" cy="254000"/>
            </a:xfrm>
            <a:prstGeom prst="rect">
              <a:avLst/>
            </a:prstGeom>
            <a:ln w="12700" cap="flat">
              <a:noFill/>
              <a:miter lim="400000"/>
            </a:ln>
            <a:effectLst/>
          </p:spPr>
        </p:pic>
        <p:pic>
          <p:nvPicPr>
            <p:cNvPr id="136" name="stockbook-line-brown-3.png" descr="stockbook-line-brown-3.png"/>
            <p:cNvPicPr>
              <a:picLocks/>
            </p:cNvPicPr>
            <p:nvPr/>
          </p:nvPicPr>
          <p:blipFill>
            <a:blip r:embed="rId4"/>
            <a:stretch>
              <a:fillRect/>
            </a:stretch>
          </p:blipFill>
          <p:spPr>
            <a:xfrm>
              <a:off x="11760200" y="0"/>
              <a:ext cx="254000" cy="254000"/>
            </a:xfrm>
            <a:prstGeom prst="rect">
              <a:avLst/>
            </a:prstGeom>
            <a:ln w="12700" cap="flat">
              <a:noFill/>
              <a:miter lim="400000"/>
            </a:ln>
            <a:effectLst/>
          </p:spPr>
        </p:pic>
        <p:pic>
          <p:nvPicPr>
            <p:cNvPr id="137" name="stockbook-line-brown-4.png" descr="stockbook-line-brown-4.png"/>
            <p:cNvPicPr>
              <a:picLocks/>
            </p:cNvPicPr>
            <p:nvPr/>
          </p:nvPicPr>
          <p:blipFill>
            <a:blip r:embed="rId5"/>
            <a:stretch>
              <a:fillRect/>
            </a:stretch>
          </p:blipFill>
          <p:spPr>
            <a:xfrm>
              <a:off x="0" y="254000"/>
              <a:ext cx="254000" cy="8369300"/>
            </a:xfrm>
            <a:prstGeom prst="rect">
              <a:avLst/>
            </a:prstGeom>
            <a:ln w="12700" cap="flat">
              <a:noFill/>
              <a:miter lim="400000"/>
            </a:ln>
            <a:effectLst/>
          </p:spPr>
        </p:pic>
        <p:pic>
          <p:nvPicPr>
            <p:cNvPr id="138" name="stockbook-line-brown-5.png" descr="stockbook-line-brown-5.png"/>
            <p:cNvPicPr>
              <a:picLocks/>
            </p:cNvPicPr>
            <p:nvPr/>
          </p:nvPicPr>
          <p:blipFill>
            <a:blip r:embed="rId6"/>
            <a:stretch>
              <a:fillRect/>
            </a:stretch>
          </p:blipFill>
          <p:spPr>
            <a:xfrm>
              <a:off x="11760200" y="254000"/>
              <a:ext cx="254000" cy="8369300"/>
            </a:xfrm>
            <a:prstGeom prst="rect">
              <a:avLst/>
            </a:prstGeom>
            <a:ln w="12700" cap="flat">
              <a:noFill/>
              <a:miter lim="400000"/>
            </a:ln>
            <a:effectLst/>
          </p:spPr>
        </p:pic>
        <p:pic>
          <p:nvPicPr>
            <p:cNvPr id="139" name="stockbook-line-brown-6.png" descr="stockbook-line-brown-6.png"/>
            <p:cNvPicPr>
              <a:picLocks/>
            </p:cNvPicPr>
            <p:nvPr/>
          </p:nvPicPr>
          <p:blipFill>
            <a:blip r:embed="rId7"/>
            <a:stretch>
              <a:fillRect/>
            </a:stretch>
          </p:blipFill>
          <p:spPr>
            <a:xfrm>
              <a:off x="0" y="8623300"/>
              <a:ext cx="254000" cy="254000"/>
            </a:xfrm>
            <a:prstGeom prst="rect">
              <a:avLst/>
            </a:prstGeom>
            <a:ln w="12700" cap="flat">
              <a:noFill/>
              <a:miter lim="400000"/>
            </a:ln>
            <a:effectLst/>
          </p:spPr>
        </p:pic>
        <p:pic>
          <p:nvPicPr>
            <p:cNvPr id="140" name="stockbook-line-brown-7.png" descr="stockbook-line-brown-7.png"/>
            <p:cNvPicPr>
              <a:picLocks/>
            </p:cNvPicPr>
            <p:nvPr/>
          </p:nvPicPr>
          <p:blipFill>
            <a:blip r:embed="rId8"/>
            <a:stretch>
              <a:fillRect/>
            </a:stretch>
          </p:blipFill>
          <p:spPr>
            <a:xfrm>
              <a:off x="254000" y="8623300"/>
              <a:ext cx="11506200" cy="254000"/>
            </a:xfrm>
            <a:prstGeom prst="rect">
              <a:avLst/>
            </a:prstGeom>
            <a:ln w="12700" cap="flat">
              <a:noFill/>
              <a:miter lim="400000"/>
            </a:ln>
            <a:effectLst/>
          </p:spPr>
        </p:pic>
        <p:pic>
          <p:nvPicPr>
            <p:cNvPr id="141" name="stockbook-line-brown-8.png" descr="stockbook-line-brown-8.png"/>
            <p:cNvPicPr>
              <a:picLocks/>
            </p:cNvPicPr>
            <p:nvPr/>
          </p:nvPicPr>
          <p:blipFill>
            <a:blip r:embed="rId9"/>
            <a:stretch>
              <a:fillRect/>
            </a:stretch>
          </p:blipFill>
          <p:spPr>
            <a:xfrm>
              <a:off x="11760200" y="8623300"/>
              <a:ext cx="254000" cy="254000"/>
            </a:xfrm>
            <a:prstGeom prst="rect">
              <a:avLst/>
            </a:prstGeom>
            <a:ln w="12700" cap="flat">
              <a:noFill/>
              <a:miter lim="400000"/>
            </a:ln>
            <a:effectLst/>
          </p:spPr>
        </p:pic>
      </p:grpSp>
      <p:sp>
        <p:nvSpPr>
          <p:cNvPr id="143" name="Title Text"/>
          <p:cNvSpPr txBox="1">
            <a:spLocks noGrp="1"/>
          </p:cNvSpPr>
          <p:nvPr>
            <p:ph type="title"/>
          </p:nvPr>
        </p:nvSpPr>
        <p:spPr>
          <a:xfrm>
            <a:off x="1388576" y="2959100"/>
            <a:ext cx="14563112" cy="3835400"/>
          </a:xfrm>
          <a:prstGeom prst="rect">
            <a:avLst/>
          </a:prstGeom>
        </p:spPr>
        <p:txBody>
          <a:bodyPr/>
          <a:lstStyle>
            <a:lvl1pPr>
              <a:defRPr sz="10667">
                <a:solidFill>
                  <a:srgbClr val="B59165">
                    <a:alpha val="85000"/>
                  </a:srgbClr>
                </a:solidFill>
                <a:effectLst>
                  <a:outerShdw blurRad="25400" dist="12700" dir="16200000" rotWithShape="0">
                    <a:srgbClr val="000000"/>
                  </a:outerShdw>
                </a:effectLst>
                <a:latin typeface="+mn-lt"/>
                <a:ea typeface="+mn-ea"/>
                <a:cs typeface="+mn-cs"/>
                <a:sym typeface="Hoefler Text"/>
              </a:defRPr>
            </a:lvl1pPr>
          </a:lstStyle>
          <a:p>
            <a:r>
              <a:t>Title Text</a:t>
            </a:r>
          </a:p>
        </p:txBody>
      </p:sp>
      <p:sp>
        <p:nvSpPr>
          <p:cNvPr id="144"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A08259"/>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grpSp>
        <p:nvGrpSpPr>
          <p:cNvPr id="159" name="Group"/>
          <p:cNvGrpSpPr/>
          <p:nvPr/>
        </p:nvGrpSpPr>
        <p:grpSpPr>
          <a:xfrm>
            <a:off x="660420" y="444500"/>
            <a:ext cx="16019423" cy="8877300"/>
            <a:chOff x="0" y="0"/>
            <a:chExt cx="12014200" cy="8877300"/>
          </a:xfrm>
        </p:grpSpPr>
        <p:pic>
          <p:nvPicPr>
            <p:cNvPr id="151" name="stockbook-line-brown-1.png" descr="stockbook-line-brown-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152" name="stockbook-line-brown-2.png" descr="stockbook-line-brown-2.png"/>
            <p:cNvPicPr>
              <a:picLocks/>
            </p:cNvPicPr>
            <p:nvPr/>
          </p:nvPicPr>
          <p:blipFill>
            <a:blip r:embed="rId3"/>
            <a:stretch>
              <a:fillRect/>
            </a:stretch>
          </p:blipFill>
          <p:spPr>
            <a:xfrm>
              <a:off x="254000" y="0"/>
              <a:ext cx="11506200" cy="254000"/>
            </a:xfrm>
            <a:prstGeom prst="rect">
              <a:avLst/>
            </a:prstGeom>
            <a:ln w="12700" cap="flat">
              <a:noFill/>
              <a:miter lim="400000"/>
            </a:ln>
            <a:effectLst/>
          </p:spPr>
        </p:pic>
        <p:pic>
          <p:nvPicPr>
            <p:cNvPr id="153" name="stockbook-line-brown-3.png" descr="stockbook-line-brown-3.png"/>
            <p:cNvPicPr>
              <a:picLocks/>
            </p:cNvPicPr>
            <p:nvPr/>
          </p:nvPicPr>
          <p:blipFill>
            <a:blip r:embed="rId4"/>
            <a:stretch>
              <a:fillRect/>
            </a:stretch>
          </p:blipFill>
          <p:spPr>
            <a:xfrm>
              <a:off x="11760200" y="0"/>
              <a:ext cx="254000" cy="254000"/>
            </a:xfrm>
            <a:prstGeom prst="rect">
              <a:avLst/>
            </a:prstGeom>
            <a:ln w="12700" cap="flat">
              <a:noFill/>
              <a:miter lim="400000"/>
            </a:ln>
            <a:effectLst/>
          </p:spPr>
        </p:pic>
        <p:pic>
          <p:nvPicPr>
            <p:cNvPr id="154" name="stockbook-line-brown-4.png" descr="stockbook-line-brown-4.png"/>
            <p:cNvPicPr>
              <a:picLocks/>
            </p:cNvPicPr>
            <p:nvPr/>
          </p:nvPicPr>
          <p:blipFill>
            <a:blip r:embed="rId5"/>
            <a:stretch>
              <a:fillRect/>
            </a:stretch>
          </p:blipFill>
          <p:spPr>
            <a:xfrm>
              <a:off x="0" y="254000"/>
              <a:ext cx="254000" cy="8369300"/>
            </a:xfrm>
            <a:prstGeom prst="rect">
              <a:avLst/>
            </a:prstGeom>
            <a:ln w="12700" cap="flat">
              <a:noFill/>
              <a:miter lim="400000"/>
            </a:ln>
            <a:effectLst/>
          </p:spPr>
        </p:pic>
        <p:pic>
          <p:nvPicPr>
            <p:cNvPr id="155" name="stockbook-line-brown-5.png" descr="stockbook-line-brown-5.png"/>
            <p:cNvPicPr>
              <a:picLocks/>
            </p:cNvPicPr>
            <p:nvPr/>
          </p:nvPicPr>
          <p:blipFill>
            <a:blip r:embed="rId6"/>
            <a:stretch>
              <a:fillRect/>
            </a:stretch>
          </p:blipFill>
          <p:spPr>
            <a:xfrm>
              <a:off x="11760200" y="254000"/>
              <a:ext cx="254000" cy="8369300"/>
            </a:xfrm>
            <a:prstGeom prst="rect">
              <a:avLst/>
            </a:prstGeom>
            <a:ln w="12700" cap="flat">
              <a:noFill/>
              <a:miter lim="400000"/>
            </a:ln>
            <a:effectLst/>
          </p:spPr>
        </p:pic>
        <p:pic>
          <p:nvPicPr>
            <p:cNvPr id="156" name="stockbook-line-brown-6.png" descr="stockbook-line-brown-6.png"/>
            <p:cNvPicPr>
              <a:picLocks/>
            </p:cNvPicPr>
            <p:nvPr/>
          </p:nvPicPr>
          <p:blipFill>
            <a:blip r:embed="rId7"/>
            <a:stretch>
              <a:fillRect/>
            </a:stretch>
          </p:blipFill>
          <p:spPr>
            <a:xfrm>
              <a:off x="0" y="8623300"/>
              <a:ext cx="254000" cy="254000"/>
            </a:xfrm>
            <a:prstGeom prst="rect">
              <a:avLst/>
            </a:prstGeom>
            <a:ln w="12700" cap="flat">
              <a:noFill/>
              <a:miter lim="400000"/>
            </a:ln>
            <a:effectLst/>
          </p:spPr>
        </p:pic>
        <p:pic>
          <p:nvPicPr>
            <p:cNvPr id="157" name="stockbook-line-brown-7.png" descr="stockbook-line-brown-7.png"/>
            <p:cNvPicPr>
              <a:picLocks/>
            </p:cNvPicPr>
            <p:nvPr/>
          </p:nvPicPr>
          <p:blipFill>
            <a:blip r:embed="rId8"/>
            <a:stretch>
              <a:fillRect/>
            </a:stretch>
          </p:blipFill>
          <p:spPr>
            <a:xfrm>
              <a:off x="254000" y="8623300"/>
              <a:ext cx="11506200" cy="254000"/>
            </a:xfrm>
            <a:prstGeom prst="rect">
              <a:avLst/>
            </a:prstGeom>
            <a:ln w="12700" cap="flat">
              <a:noFill/>
              <a:miter lim="400000"/>
            </a:ln>
            <a:effectLst/>
          </p:spPr>
        </p:pic>
        <p:pic>
          <p:nvPicPr>
            <p:cNvPr id="158" name="stockbook-line-brown-8.png" descr="stockbook-line-brown-8.png"/>
            <p:cNvPicPr>
              <a:picLocks/>
            </p:cNvPicPr>
            <p:nvPr/>
          </p:nvPicPr>
          <p:blipFill>
            <a:blip r:embed="rId9"/>
            <a:stretch>
              <a:fillRect/>
            </a:stretch>
          </p:blipFill>
          <p:spPr>
            <a:xfrm>
              <a:off x="11760200" y="8623300"/>
              <a:ext cx="254000" cy="254000"/>
            </a:xfrm>
            <a:prstGeom prst="rect">
              <a:avLst/>
            </a:prstGeom>
            <a:ln w="12700" cap="flat">
              <a:noFill/>
              <a:miter lim="400000"/>
            </a:ln>
            <a:effectLst/>
          </p:spPr>
        </p:pic>
      </p:grpSp>
      <p:grpSp>
        <p:nvGrpSpPr>
          <p:cNvPr id="162" name="Rectangle"/>
          <p:cNvGrpSpPr/>
          <p:nvPr/>
        </p:nvGrpSpPr>
        <p:grpSpPr>
          <a:xfrm>
            <a:off x="440280" y="863600"/>
            <a:ext cx="16459703" cy="5448300"/>
            <a:chOff x="0" y="0"/>
            <a:chExt cx="12344400" cy="5448300"/>
          </a:xfrm>
        </p:grpSpPr>
        <p:sp>
          <p:nvSpPr>
            <p:cNvPr id="161" name="Rectangle"/>
            <p:cNvSpPr/>
            <p:nvPr/>
          </p:nvSpPr>
          <p:spPr>
            <a:xfrm>
              <a:off x="215900" y="139700"/>
              <a:ext cx="11912600" cy="48895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160" name="Rectangle" descr="Rectangle"/>
            <p:cNvPicPr>
              <a:picLocks/>
            </p:cNvPicPr>
            <p:nvPr/>
          </p:nvPicPr>
          <p:blipFill>
            <a:blip r:embed="rId10"/>
            <a:stretch>
              <a:fillRect/>
            </a:stretch>
          </p:blipFill>
          <p:spPr>
            <a:xfrm>
              <a:off x="0" y="0"/>
              <a:ext cx="12344400" cy="5448300"/>
            </a:xfrm>
            <a:prstGeom prst="rect">
              <a:avLst/>
            </a:prstGeom>
            <a:effectLst/>
          </p:spPr>
        </p:pic>
      </p:grpSp>
      <p:sp>
        <p:nvSpPr>
          <p:cNvPr id="163" name="Image"/>
          <p:cNvSpPr>
            <a:spLocks noGrp="1"/>
          </p:cNvSpPr>
          <p:nvPr>
            <p:ph type="pic" idx="13"/>
          </p:nvPr>
        </p:nvSpPr>
        <p:spPr>
          <a:xfrm>
            <a:off x="745089" y="990600"/>
            <a:ext cx="15850085" cy="4883662"/>
          </a:xfrm>
          <a:prstGeom prst="rect">
            <a:avLst/>
          </a:prstGeom>
        </p:spPr>
        <p:txBody>
          <a:bodyPr lIns="91439" tIns="45719" rIns="91439" bIns="45719" anchor="t">
            <a:noAutofit/>
          </a:bodyPr>
          <a:lstStyle/>
          <a:p>
            <a:endParaRPr/>
          </a:p>
        </p:txBody>
      </p:sp>
      <p:sp>
        <p:nvSpPr>
          <p:cNvPr id="164" name="Title Text"/>
          <p:cNvSpPr txBox="1">
            <a:spLocks noGrp="1"/>
          </p:cNvSpPr>
          <p:nvPr>
            <p:ph type="title"/>
          </p:nvPr>
        </p:nvSpPr>
        <p:spPr>
          <a:xfrm>
            <a:off x="1388576" y="6324600"/>
            <a:ext cx="14563112" cy="1511300"/>
          </a:xfrm>
          <a:prstGeom prst="rect">
            <a:avLst/>
          </a:prstGeom>
        </p:spPr>
        <p:txBody>
          <a:bodyPr/>
          <a:lstStyle>
            <a:lvl1pPr>
              <a:defRPr sz="10667">
                <a:solidFill>
                  <a:srgbClr val="B59165">
                    <a:alpha val="85000"/>
                  </a:srgbClr>
                </a:solidFill>
                <a:effectLst>
                  <a:outerShdw blurRad="25400" dist="12700" dir="16200000" rotWithShape="0">
                    <a:srgbClr val="000000"/>
                  </a:outerShdw>
                </a:effectLst>
                <a:latin typeface="+mn-lt"/>
                <a:ea typeface="+mn-ea"/>
                <a:cs typeface="+mn-cs"/>
                <a:sym typeface="Hoefler Text"/>
              </a:defRPr>
            </a:lvl1pPr>
          </a:lstStyle>
          <a:p>
            <a:r>
              <a:t>Title Text</a:t>
            </a:r>
          </a:p>
        </p:txBody>
      </p:sp>
      <p:sp>
        <p:nvSpPr>
          <p:cNvPr id="165" name="Body Level One…"/>
          <p:cNvSpPr txBox="1">
            <a:spLocks noGrp="1"/>
          </p:cNvSpPr>
          <p:nvPr>
            <p:ph type="body" sz="quarter" idx="1"/>
          </p:nvPr>
        </p:nvSpPr>
        <p:spPr>
          <a:xfrm>
            <a:off x="1388576" y="7823200"/>
            <a:ext cx="14563112" cy="1244600"/>
          </a:xfrm>
          <a:prstGeom prst="rect">
            <a:avLst/>
          </a:prstGeom>
        </p:spPr>
        <p:txBody>
          <a:bodyPr anchor="t"/>
          <a:lstStyle>
            <a:lvl1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1pPr>
            <a:lvl2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2pPr>
            <a:lvl3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3pPr>
            <a:lvl4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4pPr>
            <a:lvl5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A08259"/>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3 Up">
    <p:spTree>
      <p:nvGrpSpPr>
        <p:cNvPr id="1" name=""/>
        <p:cNvGrpSpPr/>
        <p:nvPr/>
      </p:nvGrpSpPr>
      <p:grpSpPr>
        <a:xfrm>
          <a:off x="0" y="0"/>
          <a:ext cx="0" cy="0"/>
          <a:chOff x="0" y="0"/>
          <a:chExt cx="0" cy="0"/>
        </a:xfrm>
      </p:grpSpPr>
      <p:grpSp>
        <p:nvGrpSpPr>
          <p:cNvPr id="181" name="Group"/>
          <p:cNvGrpSpPr/>
          <p:nvPr/>
        </p:nvGrpSpPr>
        <p:grpSpPr>
          <a:xfrm>
            <a:off x="660420" y="444500"/>
            <a:ext cx="16019423" cy="8877300"/>
            <a:chOff x="0" y="0"/>
            <a:chExt cx="12014200" cy="8877300"/>
          </a:xfrm>
        </p:grpSpPr>
        <p:pic>
          <p:nvPicPr>
            <p:cNvPr id="173" name="stockbook-line-brown-1.png" descr="stockbook-line-brown-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174" name="stockbook-line-brown-2.png" descr="stockbook-line-brown-2.png"/>
            <p:cNvPicPr>
              <a:picLocks/>
            </p:cNvPicPr>
            <p:nvPr/>
          </p:nvPicPr>
          <p:blipFill>
            <a:blip r:embed="rId3"/>
            <a:stretch>
              <a:fillRect/>
            </a:stretch>
          </p:blipFill>
          <p:spPr>
            <a:xfrm>
              <a:off x="254000" y="0"/>
              <a:ext cx="11506200" cy="254000"/>
            </a:xfrm>
            <a:prstGeom prst="rect">
              <a:avLst/>
            </a:prstGeom>
            <a:ln w="12700" cap="flat">
              <a:noFill/>
              <a:miter lim="400000"/>
            </a:ln>
            <a:effectLst/>
          </p:spPr>
        </p:pic>
        <p:pic>
          <p:nvPicPr>
            <p:cNvPr id="175" name="stockbook-line-brown-3.png" descr="stockbook-line-brown-3.png"/>
            <p:cNvPicPr>
              <a:picLocks/>
            </p:cNvPicPr>
            <p:nvPr/>
          </p:nvPicPr>
          <p:blipFill>
            <a:blip r:embed="rId4"/>
            <a:stretch>
              <a:fillRect/>
            </a:stretch>
          </p:blipFill>
          <p:spPr>
            <a:xfrm>
              <a:off x="11760200" y="0"/>
              <a:ext cx="254000" cy="254000"/>
            </a:xfrm>
            <a:prstGeom prst="rect">
              <a:avLst/>
            </a:prstGeom>
            <a:ln w="12700" cap="flat">
              <a:noFill/>
              <a:miter lim="400000"/>
            </a:ln>
            <a:effectLst/>
          </p:spPr>
        </p:pic>
        <p:pic>
          <p:nvPicPr>
            <p:cNvPr id="176" name="stockbook-line-brown-4.png" descr="stockbook-line-brown-4.png"/>
            <p:cNvPicPr>
              <a:picLocks/>
            </p:cNvPicPr>
            <p:nvPr/>
          </p:nvPicPr>
          <p:blipFill>
            <a:blip r:embed="rId5"/>
            <a:stretch>
              <a:fillRect/>
            </a:stretch>
          </p:blipFill>
          <p:spPr>
            <a:xfrm>
              <a:off x="0" y="254000"/>
              <a:ext cx="254000" cy="8369300"/>
            </a:xfrm>
            <a:prstGeom prst="rect">
              <a:avLst/>
            </a:prstGeom>
            <a:ln w="12700" cap="flat">
              <a:noFill/>
              <a:miter lim="400000"/>
            </a:ln>
            <a:effectLst/>
          </p:spPr>
        </p:pic>
        <p:pic>
          <p:nvPicPr>
            <p:cNvPr id="177" name="stockbook-line-brown-5.png" descr="stockbook-line-brown-5.png"/>
            <p:cNvPicPr>
              <a:picLocks/>
            </p:cNvPicPr>
            <p:nvPr/>
          </p:nvPicPr>
          <p:blipFill>
            <a:blip r:embed="rId6"/>
            <a:stretch>
              <a:fillRect/>
            </a:stretch>
          </p:blipFill>
          <p:spPr>
            <a:xfrm>
              <a:off x="11760200" y="254000"/>
              <a:ext cx="254000" cy="8369300"/>
            </a:xfrm>
            <a:prstGeom prst="rect">
              <a:avLst/>
            </a:prstGeom>
            <a:ln w="12700" cap="flat">
              <a:noFill/>
              <a:miter lim="400000"/>
            </a:ln>
            <a:effectLst/>
          </p:spPr>
        </p:pic>
        <p:pic>
          <p:nvPicPr>
            <p:cNvPr id="178" name="stockbook-line-brown-6.png" descr="stockbook-line-brown-6.png"/>
            <p:cNvPicPr>
              <a:picLocks/>
            </p:cNvPicPr>
            <p:nvPr/>
          </p:nvPicPr>
          <p:blipFill>
            <a:blip r:embed="rId7"/>
            <a:stretch>
              <a:fillRect/>
            </a:stretch>
          </p:blipFill>
          <p:spPr>
            <a:xfrm>
              <a:off x="0" y="8623300"/>
              <a:ext cx="254000" cy="254000"/>
            </a:xfrm>
            <a:prstGeom prst="rect">
              <a:avLst/>
            </a:prstGeom>
            <a:ln w="12700" cap="flat">
              <a:noFill/>
              <a:miter lim="400000"/>
            </a:ln>
            <a:effectLst/>
          </p:spPr>
        </p:pic>
        <p:pic>
          <p:nvPicPr>
            <p:cNvPr id="179" name="stockbook-line-brown-7.png" descr="stockbook-line-brown-7.png"/>
            <p:cNvPicPr>
              <a:picLocks/>
            </p:cNvPicPr>
            <p:nvPr/>
          </p:nvPicPr>
          <p:blipFill>
            <a:blip r:embed="rId8"/>
            <a:stretch>
              <a:fillRect/>
            </a:stretch>
          </p:blipFill>
          <p:spPr>
            <a:xfrm>
              <a:off x="254000" y="8623300"/>
              <a:ext cx="11506200" cy="254000"/>
            </a:xfrm>
            <a:prstGeom prst="rect">
              <a:avLst/>
            </a:prstGeom>
            <a:ln w="12700" cap="flat">
              <a:noFill/>
              <a:miter lim="400000"/>
            </a:ln>
            <a:effectLst/>
          </p:spPr>
        </p:pic>
        <p:pic>
          <p:nvPicPr>
            <p:cNvPr id="180" name="stockbook-line-brown-8.png" descr="stockbook-line-brown-8.png"/>
            <p:cNvPicPr>
              <a:picLocks/>
            </p:cNvPicPr>
            <p:nvPr/>
          </p:nvPicPr>
          <p:blipFill>
            <a:blip r:embed="rId9"/>
            <a:stretch>
              <a:fillRect/>
            </a:stretch>
          </p:blipFill>
          <p:spPr>
            <a:xfrm>
              <a:off x="11760200" y="8623300"/>
              <a:ext cx="254000" cy="254000"/>
            </a:xfrm>
            <a:prstGeom prst="rect">
              <a:avLst/>
            </a:prstGeom>
            <a:ln w="12700" cap="flat">
              <a:noFill/>
              <a:miter lim="400000"/>
            </a:ln>
            <a:effectLst/>
          </p:spPr>
        </p:pic>
      </p:grpSp>
      <p:grpSp>
        <p:nvGrpSpPr>
          <p:cNvPr id="184" name="Rectangle"/>
          <p:cNvGrpSpPr/>
          <p:nvPr/>
        </p:nvGrpSpPr>
        <p:grpSpPr>
          <a:xfrm>
            <a:off x="440280" y="863600"/>
            <a:ext cx="16459703" cy="5448300"/>
            <a:chOff x="0" y="0"/>
            <a:chExt cx="12344400" cy="5448300"/>
          </a:xfrm>
        </p:grpSpPr>
        <p:sp>
          <p:nvSpPr>
            <p:cNvPr id="183" name="Rectangle"/>
            <p:cNvSpPr/>
            <p:nvPr/>
          </p:nvSpPr>
          <p:spPr>
            <a:xfrm>
              <a:off x="215900" y="139700"/>
              <a:ext cx="11912600" cy="48895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182" name="Rectangle" descr="Rectangle"/>
            <p:cNvPicPr>
              <a:picLocks/>
            </p:cNvPicPr>
            <p:nvPr/>
          </p:nvPicPr>
          <p:blipFill>
            <a:blip r:embed="rId10"/>
            <a:stretch>
              <a:fillRect/>
            </a:stretch>
          </p:blipFill>
          <p:spPr>
            <a:xfrm>
              <a:off x="0" y="0"/>
              <a:ext cx="12344400" cy="5448300"/>
            </a:xfrm>
            <a:prstGeom prst="rect">
              <a:avLst/>
            </a:prstGeom>
            <a:effectLst/>
          </p:spPr>
        </p:pic>
      </p:grpSp>
      <p:sp>
        <p:nvSpPr>
          <p:cNvPr id="185" name="Image"/>
          <p:cNvSpPr>
            <a:spLocks noGrp="1"/>
          </p:cNvSpPr>
          <p:nvPr>
            <p:ph type="pic" sz="half" idx="13"/>
          </p:nvPr>
        </p:nvSpPr>
        <p:spPr>
          <a:xfrm>
            <a:off x="762023" y="1000381"/>
            <a:ext cx="9398288" cy="4876801"/>
          </a:xfrm>
          <a:prstGeom prst="rect">
            <a:avLst/>
          </a:prstGeom>
        </p:spPr>
        <p:txBody>
          <a:bodyPr lIns="91439" tIns="45719" rIns="91439" bIns="45719" anchor="t">
            <a:noAutofit/>
          </a:bodyPr>
          <a:lstStyle/>
          <a:p>
            <a:endParaRPr/>
          </a:p>
        </p:txBody>
      </p:sp>
      <p:sp>
        <p:nvSpPr>
          <p:cNvPr id="186" name="Image"/>
          <p:cNvSpPr>
            <a:spLocks noGrp="1"/>
          </p:cNvSpPr>
          <p:nvPr>
            <p:ph type="pic" sz="quarter" idx="14"/>
          </p:nvPr>
        </p:nvSpPr>
        <p:spPr>
          <a:xfrm>
            <a:off x="10380450" y="1000381"/>
            <a:ext cx="6214723" cy="2349501"/>
          </a:xfrm>
          <a:prstGeom prst="rect">
            <a:avLst/>
          </a:prstGeom>
        </p:spPr>
        <p:txBody>
          <a:bodyPr lIns="91439" tIns="45719" rIns="91439" bIns="45719" anchor="t">
            <a:noAutofit/>
          </a:bodyPr>
          <a:lstStyle/>
          <a:p>
            <a:endParaRPr/>
          </a:p>
        </p:txBody>
      </p:sp>
      <p:sp>
        <p:nvSpPr>
          <p:cNvPr id="187" name="Image"/>
          <p:cNvSpPr>
            <a:spLocks noGrp="1"/>
          </p:cNvSpPr>
          <p:nvPr>
            <p:ph type="pic" sz="quarter" idx="15"/>
          </p:nvPr>
        </p:nvSpPr>
        <p:spPr>
          <a:xfrm>
            <a:off x="10380450" y="3527681"/>
            <a:ext cx="6214723" cy="2349501"/>
          </a:xfrm>
          <a:prstGeom prst="rect">
            <a:avLst/>
          </a:prstGeom>
        </p:spPr>
        <p:txBody>
          <a:bodyPr lIns="91439" tIns="45719" rIns="91439" bIns="45719" anchor="t">
            <a:noAutofit/>
          </a:bodyPr>
          <a:lstStyle/>
          <a:p>
            <a:endParaRPr/>
          </a:p>
        </p:txBody>
      </p:sp>
      <p:sp>
        <p:nvSpPr>
          <p:cNvPr id="188" name="Title Text"/>
          <p:cNvSpPr txBox="1">
            <a:spLocks noGrp="1"/>
          </p:cNvSpPr>
          <p:nvPr>
            <p:ph type="title"/>
          </p:nvPr>
        </p:nvSpPr>
        <p:spPr>
          <a:xfrm>
            <a:off x="1388576" y="6324600"/>
            <a:ext cx="14563112" cy="1511300"/>
          </a:xfrm>
          <a:prstGeom prst="rect">
            <a:avLst/>
          </a:prstGeom>
        </p:spPr>
        <p:txBody>
          <a:bodyPr/>
          <a:lstStyle>
            <a:lvl1pPr>
              <a:defRPr sz="10667">
                <a:solidFill>
                  <a:srgbClr val="B59165">
                    <a:alpha val="85000"/>
                  </a:srgbClr>
                </a:solidFill>
                <a:effectLst>
                  <a:outerShdw blurRad="25400" dist="12700" dir="16200000" rotWithShape="0">
                    <a:srgbClr val="000000"/>
                  </a:outerShdw>
                </a:effectLst>
                <a:latin typeface="+mn-lt"/>
                <a:ea typeface="+mn-ea"/>
                <a:cs typeface="+mn-cs"/>
                <a:sym typeface="Hoefler Text"/>
              </a:defRPr>
            </a:lvl1pPr>
          </a:lstStyle>
          <a:p>
            <a:r>
              <a:t>Title Text</a:t>
            </a:r>
          </a:p>
        </p:txBody>
      </p:sp>
      <p:sp>
        <p:nvSpPr>
          <p:cNvPr id="189" name="Body Level One…"/>
          <p:cNvSpPr txBox="1">
            <a:spLocks noGrp="1"/>
          </p:cNvSpPr>
          <p:nvPr>
            <p:ph type="body" sz="quarter" idx="1"/>
          </p:nvPr>
        </p:nvSpPr>
        <p:spPr>
          <a:xfrm>
            <a:off x="1388576" y="7823200"/>
            <a:ext cx="14563112" cy="1244600"/>
          </a:xfrm>
          <a:prstGeom prst="rect">
            <a:avLst/>
          </a:prstGeom>
        </p:spPr>
        <p:txBody>
          <a:bodyPr anchor="t"/>
          <a:lstStyle>
            <a:lvl1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1pPr>
            <a:lvl2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2pPr>
            <a:lvl3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3pPr>
            <a:lvl4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4pPr>
            <a:lvl5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A08259"/>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grpSp>
        <p:nvGrpSpPr>
          <p:cNvPr id="205" name="Group"/>
          <p:cNvGrpSpPr/>
          <p:nvPr/>
        </p:nvGrpSpPr>
        <p:grpSpPr>
          <a:xfrm>
            <a:off x="660420" y="444500"/>
            <a:ext cx="16019423" cy="8877300"/>
            <a:chOff x="0" y="0"/>
            <a:chExt cx="12014200" cy="8877300"/>
          </a:xfrm>
        </p:grpSpPr>
        <p:pic>
          <p:nvPicPr>
            <p:cNvPr id="197" name="stockbook-line-brown-1.png" descr="stockbook-line-brown-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198" name="stockbook-line-brown-2.png" descr="stockbook-line-brown-2.png"/>
            <p:cNvPicPr>
              <a:picLocks/>
            </p:cNvPicPr>
            <p:nvPr/>
          </p:nvPicPr>
          <p:blipFill>
            <a:blip r:embed="rId3"/>
            <a:stretch>
              <a:fillRect/>
            </a:stretch>
          </p:blipFill>
          <p:spPr>
            <a:xfrm>
              <a:off x="254000" y="0"/>
              <a:ext cx="11506200" cy="254000"/>
            </a:xfrm>
            <a:prstGeom prst="rect">
              <a:avLst/>
            </a:prstGeom>
            <a:ln w="12700" cap="flat">
              <a:noFill/>
              <a:miter lim="400000"/>
            </a:ln>
            <a:effectLst/>
          </p:spPr>
        </p:pic>
        <p:pic>
          <p:nvPicPr>
            <p:cNvPr id="199" name="stockbook-line-brown-3.png" descr="stockbook-line-brown-3.png"/>
            <p:cNvPicPr>
              <a:picLocks/>
            </p:cNvPicPr>
            <p:nvPr/>
          </p:nvPicPr>
          <p:blipFill>
            <a:blip r:embed="rId4"/>
            <a:stretch>
              <a:fillRect/>
            </a:stretch>
          </p:blipFill>
          <p:spPr>
            <a:xfrm>
              <a:off x="11760200" y="0"/>
              <a:ext cx="254000" cy="254000"/>
            </a:xfrm>
            <a:prstGeom prst="rect">
              <a:avLst/>
            </a:prstGeom>
            <a:ln w="12700" cap="flat">
              <a:noFill/>
              <a:miter lim="400000"/>
            </a:ln>
            <a:effectLst/>
          </p:spPr>
        </p:pic>
        <p:pic>
          <p:nvPicPr>
            <p:cNvPr id="200" name="stockbook-line-brown-4.png" descr="stockbook-line-brown-4.png"/>
            <p:cNvPicPr>
              <a:picLocks/>
            </p:cNvPicPr>
            <p:nvPr/>
          </p:nvPicPr>
          <p:blipFill>
            <a:blip r:embed="rId5"/>
            <a:stretch>
              <a:fillRect/>
            </a:stretch>
          </p:blipFill>
          <p:spPr>
            <a:xfrm>
              <a:off x="0" y="254000"/>
              <a:ext cx="254000" cy="8369300"/>
            </a:xfrm>
            <a:prstGeom prst="rect">
              <a:avLst/>
            </a:prstGeom>
            <a:ln w="12700" cap="flat">
              <a:noFill/>
              <a:miter lim="400000"/>
            </a:ln>
            <a:effectLst/>
          </p:spPr>
        </p:pic>
        <p:pic>
          <p:nvPicPr>
            <p:cNvPr id="201" name="stockbook-line-brown-5.png" descr="stockbook-line-brown-5.png"/>
            <p:cNvPicPr>
              <a:picLocks/>
            </p:cNvPicPr>
            <p:nvPr/>
          </p:nvPicPr>
          <p:blipFill>
            <a:blip r:embed="rId6"/>
            <a:stretch>
              <a:fillRect/>
            </a:stretch>
          </p:blipFill>
          <p:spPr>
            <a:xfrm>
              <a:off x="11760200" y="254000"/>
              <a:ext cx="254000" cy="8369300"/>
            </a:xfrm>
            <a:prstGeom prst="rect">
              <a:avLst/>
            </a:prstGeom>
            <a:ln w="12700" cap="flat">
              <a:noFill/>
              <a:miter lim="400000"/>
            </a:ln>
            <a:effectLst/>
          </p:spPr>
        </p:pic>
        <p:pic>
          <p:nvPicPr>
            <p:cNvPr id="202" name="stockbook-line-brown-6.png" descr="stockbook-line-brown-6.png"/>
            <p:cNvPicPr>
              <a:picLocks/>
            </p:cNvPicPr>
            <p:nvPr/>
          </p:nvPicPr>
          <p:blipFill>
            <a:blip r:embed="rId7"/>
            <a:stretch>
              <a:fillRect/>
            </a:stretch>
          </p:blipFill>
          <p:spPr>
            <a:xfrm>
              <a:off x="0" y="8623300"/>
              <a:ext cx="254000" cy="254000"/>
            </a:xfrm>
            <a:prstGeom prst="rect">
              <a:avLst/>
            </a:prstGeom>
            <a:ln w="12700" cap="flat">
              <a:noFill/>
              <a:miter lim="400000"/>
            </a:ln>
            <a:effectLst/>
          </p:spPr>
        </p:pic>
        <p:pic>
          <p:nvPicPr>
            <p:cNvPr id="203" name="stockbook-line-brown-7.png" descr="stockbook-line-brown-7.png"/>
            <p:cNvPicPr>
              <a:picLocks/>
            </p:cNvPicPr>
            <p:nvPr/>
          </p:nvPicPr>
          <p:blipFill>
            <a:blip r:embed="rId8"/>
            <a:stretch>
              <a:fillRect/>
            </a:stretch>
          </p:blipFill>
          <p:spPr>
            <a:xfrm>
              <a:off x="254000" y="8623300"/>
              <a:ext cx="11506200" cy="254000"/>
            </a:xfrm>
            <a:prstGeom prst="rect">
              <a:avLst/>
            </a:prstGeom>
            <a:ln w="12700" cap="flat">
              <a:noFill/>
              <a:miter lim="400000"/>
            </a:ln>
            <a:effectLst/>
          </p:spPr>
        </p:pic>
        <p:pic>
          <p:nvPicPr>
            <p:cNvPr id="204" name="stockbook-line-brown-8.png" descr="stockbook-line-brown-8.png"/>
            <p:cNvPicPr>
              <a:picLocks/>
            </p:cNvPicPr>
            <p:nvPr/>
          </p:nvPicPr>
          <p:blipFill>
            <a:blip r:embed="rId9"/>
            <a:stretch>
              <a:fillRect/>
            </a:stretch>
          </p:blipFill>
          <p:spPr>
            <a:xfrm>
              <a:off x="11760200" y="8623300"/>
              <a:ext cx="254000" cy="254000"/>
            </a:xfrm>
            <a:prstGeom prst="rect">
              <a:avLst/>
            </a:prstGeom>
            <a:ln w="12700" cap="flat">
              <a:noFill/>
              <a:miter lim="400000"/>
            </a:ln>
            <a:effectLst/>
          </p:spPr>
        </p:pic>
      </p:grpSp>
      <p:sp>
        <p:nvSpPr>
          <p:cNvPr id="206" name="Image"/>
          <p:cNvSpPr>
            <a:spLocks noGrp="1"/>
          </p:cNvSpPr>
          <p:nvPr>
            <p:ph type="pic" sz="quarter" idx="13"/>
          </p:nvPr>
        </p:nvSpPr>
        <p:spPr>
          <a:xfrm>
            <a:off x="9973149" y="1930400"/>
            <a:ext cx="5130958" cy="5892800"/>
          </a:xfrm>
          <a:prstGeom prst="rect">
            <a:avLst/>
          </a:prstGeom>
          <a:ln w="9525">
            <a:round/>
          </a:ln>
        </p:spPr>
        <p:txBody>
          <a:bodyPr lIns="91439" tIns="45719" rIns="91439" bIns="45719" anchor="t">
            <a:noAutofit/>
          </a:bodyPr>
          <a:lstStyle/>
          <a:p>
            <a:endParaRPr/>
          </a:p>
        </p:txBody>
      </p:sp>
      <p:sp>
        <p:nvSpPr>
          <p:cNvPr id="207" name="Title Text"/>
          <p:cNvSpPr txBox="1">
            <a:spLocks noGrp="1"/>
          </p:cNvSpPr>
          <p:nvPr>
            <p:ph type="title"/>
          </p:nvPr>
        </p:nvSpPr>
        <p:spPr>
          <a:xfrm>
            <a:off x="1388576" y="2247900"/>
            <a:ext cx="7281556" cy="2730500"/>
          </a:xfrm>
          <a:prstGeom prst="rect">
            <a:avLst/>
          </a:prstGeom>
        </p:spPr>
        <p:txBody>
          <a:bodyPr anchor="b"/>
          <a:lstStyle>
            <a:lvl1pPr>
              <a:defRPr sz="10667">
                <a:solidFill>
                  <a:srgbClr val="B59165">
                    <a:alpha val="85000"/>
                  </a:srgbClr>
                </a:solidFill>
                <a:effectLst>
                  <a:outerShdw blurRad="25400" dist="12700" dir="16200000" rotWithShape="0">
                    <a:srgbClr val="000000"/>
                  </a:outerShdw>
                </a:effectLst>
                <a:latin typeface="+mn-lt"/>
                <a:ea typeface="+mn-ea"/>
                <a:cs typeface="+mn-cs"/>
                <a:sym typeface="Hoefler Text"/>
              </a:defRPr>
            </a:lvl1pPr>
          </a:lstStyle>
          <a:p>
            <a:r>
              <a:t>Title Text</a:t>
            </a:r>
          </a:p>
        </p:txBody>
      </p:sp>
      <p:sp>
        <p:nvSpPr>
          <p:cNvPr id="208" name="Body Level One…"/>
          <p:cNvSpPr txBox="1">
            <a:spLocks noGrp="1"/>
          </p:cNvSpPr>
          <p:nvPr>
            <p:ph type="body" sz="quarter" idx="1"/>
          </p:nvPr>
        </p:nvSpPr>
        <p:spPr>
          <a:xfrm>
            <a:off x="1388576" y="4965700"/>
            <a:ext cx="7281556" cy="1790700"/>
          </a:xfrm>
          <a:prstGeom prst="rect">
            <a:avLst/>
          </a:prstGeom>
        </p:spPr>
        <p:txBody>
          <a:bodyPr anchor="t"/>
          <a:lstStyle>
            <a:lvl1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1pPr>
            <a:lvl2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2pPr>
            <a:lvl3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3pPr>
            <a:lvl4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4pPr>
            <a:lvl5pPr marL="0" indent="0" algn="ctr">
              <a:spcBef>
                <a:spcPts val="0"/>
              </a:spcBef>
              <a:buClrTx/>
              <a:buSzTx/>
              <a:buFont typeface="Zapf Dingbats"/>
              <a:buNone/>
              <a:defRPr sz="4800">
                <a:solidFill>
                  <a:srgbClr val="8E817C"/>
                </a:solidFill>
                <a:effectLst>
                  <a:outerShdw blurRad="12700" dist="12700" dir="16200000" rotWithShape="0">
                    <a:srgbClr val="000000"/>
                  </a:outerShdw>
                </a:effectLst>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A08259"/>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grpSp>
        <p:nvGrpSpPr>
          <p:cNvPr id="224" name="Group"/>
          <p:cNvGrpSpPr/>
          <p:nvPr/>
        </p:nvGrpSpPr>
        <p:grpSpPr>
          <a:xfrm>
            <a:off x="660420" y="444500"/>
            <a:ext cx="16019423" cy="8890000"/>
            <a:chOff x="0" y="0"/>
            <a:chExt cx="12014200" cy="8890000"/>
          </a:xfrm>
        </p:grpSpPr>
        <p:pic>
          <p:nvPicPr>
            <p:cNvPr id="216"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217"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218"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219"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220"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221"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222"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223"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sp>
        <p:nvSpPr>
          <p:cNvPr id="225" name="Image"/>
          <p:cNvSpPr>
            <a:spLocks noGrp="1"/>
          </p:cNvSpPr>
          <p:nvPr>
            <p:ph type="pic" sz="quarter" idx="13"/>
          </p:nvPr>
        </p:nvSpPr>
        <p:spPr>
          <a:xfrm>
            <a:off x="9956215" y="2984500"/>
            <a:ext cx="5130958" cy="5334000"/>
          </a:xfrm>
          <a:prstGeom prst="rect">
            <a:avLst/>
          </a:prstGeom>
          <a:ln w="9525">
            <a:round/>
          </a:ln>
        </p:spPr>
        <p:txBody>
          <a:bodyPr lIns="91439" tIns="45719" rIns="91439" bIns="45719" anchor="t">
            <a:noAutofit/>
          </a:bodyPr>
          <a:lstStyle/>
          <a:p>
            <a:endParaRPr/>
          </a:p>
        </p:txBody>
      </p:sp>
      <p:sp>
        <p:nvSpPr>
          <p:cNvPr id="226" name="Title Text"/>
          <p:cNvSpPr txBox="1">
            <a:spLocks noGrp="1"/>
          </p:cNvSpPr>
          <p:nvPr>
            <p:ph type="title"/>
          </p:nvPr>
        </p:nvSpPr>
        <p:spPr>
          <a:xfrm>
            <a:off x="1388576" y="533400"/>
            <a:ext cx="14563112" cy="2209800"/>
          </a:xfrm>
          <a:prstGeom prst="rect">
            <a:avLst/>
          </a:prstGeom>
        </p:spPr>
        <p:txBody>
          <a:bodyPr/>
          <a:lstStyle>
            <a:lvl1pPr>
              <a:defRPr sz="9067">
                <a:solidFill>
                  <a:srgbClr val="754F33"/>
                </a:solidFill>
                <a:latin typeface="+mn-lt"/>
                <a:ea typeface="+mn-ea"/>
                <a:cs typeface="+mn-cs"/>
                <a:sym typeface="Hoefler Text"/>
              </a:defRPr>
            </a:lvl1pPr>
          </a:lstStyle>
          <a:p>
            <a:r>
              <a:t>Title Text</a:t>
            </a:r>
          </a:p>
        </p:txBody>
      </p:sp>
      <p:sp>
        <p:nvSpPr>
          <p:cNvPr id="227" name="Body Level One…"/>
          <p:cNvSpPr txBox="1">
            <a:spLocks noGrp="1"/>
          </p:cNvSpPr>
          <p:nvPr>
            <p:ph type="body" sz="half" idx="1"/>
          </p:nvPr>
        </p:nvSpPr>
        <p:spPr>
          <a:xfrm>
            <a:off x="1388576" y="2794000"/>
            <a:ext cx="6942879" cy="5715000"/>
          </a:xfrm>
          <a:prstGeom prst="rect">
            <a:avLst/>
          </a:prstGeom>
        </p:spPr>
        <p:txBody>
          <a:bodyPr/>
          <a:lstStyle>
            <a:lvl1pPr marL="609630" indent="-609630">
              <a:spcBef>
                <a:spcPts val="4267"/>
              </a:spcBef>
              <a:buClrTx/>
              <a:buSzPct val="80000"/>
              <a:buFont typeface="Zapf Dingbats"/>
              <a:buChar char="❖"/>
              <a:defRPr sz="4267">
                <a:solidFill>
                  <a:srgbClr val="58524B"/>
                </a:solidFill>
                <a:latin typeface="+mn-lt"/>
                <a:ea typeface="+mn-ea"/>
                <a:cs typeface="+mn-cs"/>
                <a:sym typeface="Hoefler Text"/>
              </a:defRPr>
            </a:lvl1pPr>
            <a:lvl2pPr marL="1202327" indent="-609630">
              <a:spcBef>
                <a:spcPts val="4267"/>
              </a:spcBef>
              <a:buClrTx/>
              <a:buSzPct val="80000"/>
              <a:buFont typeface="Zapf Dingbats"/>
              <a:buChar char="❖"/>
              <a:defRPr sz="4267">
                <a:solidFill>
                  <a:srgbClr val="58524B"/>
                </a:solidFill>
                <a:latin typeface="+mn-lt"/>
                <a:ea typeface="+mn-ea"/>
                <a:cs typeface="+mn-cs"/>
                <a:sym typeface="Hoefler Text"/>
              </a:defRPr>
            </a:lvl2pPr>
            <a:lvl3pPr marL="1795023" indent="-609630">
              <a:spcBef>
                <a:spcPts val="4267"/>
              </a:spcBef>
              <a:buClrTx/>
              <a:buSzPct val="80000"/>
              <a:buFont typeface="Zapf Dingbats"/>
              <a:buChar char="❖"/>
              <a:defRPr sz="4267">
                <a:solidFill>
                  <a:srgbClr val="58524B"/>
                </a:solidFill>
                <a:latin typeface="+mn-lt"/>
                <a:ea typeface="+mn-ea"/>
                <a:cs typeface="+mn-cs"/>
                <a:sym typeface="Hoefler Text"/>
              </a:defRPr>
            </a:lvl3pPr>
            <a:lvl4pPr marL="2387719" indent="-609630">
              <a:spcBef>
                <a:spcPts val="4267"/>
              </a:spcBef>
              <a:buClrTx/>
              <a:buSzPct val="80000"/>
              <a:buFont typeface="Zapf Dingbats"/>
              <a:buChar char="❖"/>
              <a:defRPr sz="4267">
                <a:solidFill>
                  <a:srgbClr val="58524B"/>
                </a:solidFill>
                <a:latin typeface="+mn-lt"/>
                <a:ea typeface="+mn-ea"/>
                <a:cs typeface="+mn-cs"/>
                <a:sym typeface="Hoefler Text"/>
              </a:defRPr>
            </a:lvl4pPr>
            <a:lvl5pPr marL="2980416" indent="-609630">
              <a:spcBef>
                <a:spcPts val="4267"/>
              </a:spcBef>
              <a:buClrTx/>
              <a:buSzPct val="80000"/>
              <a:buFont typeface="Zapf Dingbats"/>
              <a:buChar char="❖"/>
              <a:defRPr sz="4267">
                <a:solidFill>
                  <a:srgbClr val="58524B"/>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28"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grpSp>
        <p:nvGrpSpPr>
          <p:cNvPr id="243" name="Group"/>
          <p:cNvGrpSpPr/>
          <p:nvPr/>
        </p:nvGrpSpPr>
        <p:grpSpPr>
          <a:xfrm>
            <a:off x="660420" y="444500"/>
            <a:ext cx="16019423" cy="8890000"/>
            <a:chOff x="0" y="0"/>
            <a:chExt cx="12014200" cy="8890000"/>
          </a:xfrm>
        </p:grpSpPr>
        <p:pic>
          <p:nvPicPr>
            <p:cNvPr id="235"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236"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237"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238"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239"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240"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241"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242"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sp>
        <p:nvSpPr>
          <p:cNvPr id="244" name="Title Text"/>
          <p:cNvSpPr txBox="1">
            <a:spLocks noGrp="1"/>
          </p:cNvSpPr>
          <p:nvPr>
            <p:ph type="title"/>
          </p:nvPr>
        </p:nvSpPr>
        <p:spPr>
          <a:xfrm>
            <a:off x="1388576" y="533400"/>
            <a:ext cx="14563112" cy="2209800"/>
          </a:xfrm>
          <a:prstGeom prst="rect">
            <a:avLst/>
          </a:prstGeom>
        </p:spPr>
        <p:txBody>
          <a:bodyPr/>
          <a:lstStyle>
            <a:lvl1pPr>
              <a:defRPr sz="9067">
                <a:solidFill>
                  <a:srgbClr val="754F33"/>
                </a:solidFill>
                <a:latin typeface="+mn-lt"/>
                <a:ea typeface="+mn-ea"/>
                <a:cs typeface="+mn-cs"/>
                <a:sym typeface="Hoefler Text"/>
              </a:defRPr>
            </a:lvl1pPr>
          </a:lstStyle>
          <a:p>
            <a:r>
              <a:t>Title Text</a:t>
            </a:r>
          </a:p>
        </p:txBody>
      </p:sp>
      <p:sp>
        <p:nvSpPr>
          <p:cNvPr id="245" name="Body Level One…"/>
          <p:cNvSpPr txBox="1">
            <a:spLocks noGrp="1"/>
          </p:cNvSpPr>
          <p:nvPr>
            <p:ph type="body" sz="half" idx="1"/>
          </p:nvPr>
        </p:nvSpPr>
        <p:spPr>
          <a:xfrm>
            <a:off x="1388576" y="2794000"/>
            <a:ext cx="6942879" cy="5715000"/>
          </a:xfrm>
          <a:prstGeom prst="rect">
            <a:avLst/>
          </a:prstGeom>
        </p:spPr>
        <p:txBody>
          <a:bodyPr/>
          <a:lstStyle>
            <a:lvl1pPr marL="609630" indent="-609630">
              <a:spcBef>
                <a:spcPts val="4267"/>
              </a:spcBef>
              <a:buClrTx/>
              <a:buSzPct val="80000"/>
              <a:buFont typeface="Zapf Dingbats"/>
              <a:buChar char="❖"/>
              <a:defRPr sz="4267">
                <a:solidFill>
                  <a:srgbClr val="58524B"/>
                </a:solidFill>
                <a:latin typeface="+mn-lt"/>
                <a:ea typeface="+mn-ea"/>
                <a:cs typeface="+mn-cs"/>
                <a:sym typeface="Hoefler Text"/>
              </a:defRPr>
            </a:lvl1pPr>
            <a:lvl2pPr marL="1202327" indent="-609630">
              <a:spcBef>
                <a:spcPts val="4267"/>
              </a:spcBef>
              <a:buClrTx/>
              <a:buSzPct val="80000"/>
              <a:buFont typeface="Zapf Dingbats"/>
              <a:buChar char="❖"/>
              <a:defRPr sz="4267">
                <a:solidFill>
                  <a:srgbClr val="58524B"/>
                </a:solidFill>
                <a:latin typeface="+mn-lt"/>
                <a:ea typeface="+mn-ea"/>
                <a:cs typeface="+mn-cs"/>
                <a:sym typeface="Hoefler Text"/>
              </a:defRPr>
            </a:lvl2pPr>
            <a:lvl3pPr marL="1795023" indent="-609630">
              <a:spcBef>
                <a:spcPts val="4267"/>
              </a:spcBef>
              <a:buClrTx/>
              <a:buSzPct val="80000"/>
              <a:buFont typeface="Zapf Dingbats"/>
              <a:buChar char="❖"/>
              <a:defRPr sz="4267">
                <a:solidFill>
                  <a:srgbClr val="58524B"/>
                </a:solidFill>
                <a:latin typeface="+mn-lt"/>
                <a:ea typeface="+mn-ea"/>
                <a:cs typeface="+mn-cs"/>
                <a:sym typeface="Hoefler Text"/>
              </a:defRPr>
            </a:lvl3pPr>
            <a:lvl4pPr marL="2387719" indent="-609630">
              <a:spcBef>
                <a:spcPts val="4267"/>
              </a:spcBef>
              <a:buClrTx/>
              <a:buSzPct val="80000"/>
              <a:buFont typeface="Zapf Dingbats"/>
              <a:buChar char="❖"/>
              <a:defRPr sz="4267">
                <a:solidFill>
                  <a:srgbClr val="58524B"/>
                </a:solidFill>
                <a:latin typeface="+mn-lt"/>
                <a:ea typeface="+mn-ea"/>
                <a:cs typeface="+mn-cs"/>
                <a:sym typeface="Hoefler Text"/>
              </a:defRPr>
            </a:lvl4pPr>
            <a:lvl5pPr marL="2980416" indent="-609630">
              <a:spcBef>
                <a:spcPts val="4267"/>
              </a:spcBef>
              <a:buClrTx/>
              <a:buSzPct val="80000"/>
              <a:buFont typeface="Zapf Dingbats"/>
              <a:buChar char="❖"/>
              <a:defRPr sz="4267">
                <a:solidFill>
                  <a:srgbClr val="58524B"/>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grpSp>
        <p:nvGrpSpPr>
          <p:cNvPr id="261" name="Group"/>
          <p:cNvGrpSpPr/>
          <p:nvPr/>
        </p:nvGrpSpPr>
        <p:grpSpPr>
          <a:xfrm>
            <a:off x="660420" y="444500"/>
            <a:ext cx="16019423" cy="8890000"/>
            <a:chOff x="0" y="0"/>
            <a:chExt cx="12014200" cy="8890000"/>
          </a:xfrm>
        </p:grpSpPr>
        <p:pic>
          <p:nvPicPr>
            <p:cNvPr id="253"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254"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255"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256"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257"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258"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259"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260"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sp>
        <p:nvSpPr>
          <p:cNvPr id="262" name="Title Text"/>
          <p:cNvSpPr txBox="1">
            <a:spLocks noGrp="1"/>
          </p:cNvSpPr>
          <p:nvPr>
            <p:ph type="title"/>
          </p:nvPr>
        </p:nvSpPr>
        <p:spPr>
          <a:xfrm>
            <a:off x="1388576" y="533400"/>
            <a:ext cx="14563112" cy="2209800"/>
          </a:xfrm>
          <a:prstGeom prst="rect">
            <a:avLst/>
          </a:prstGeom>
        </p:spPr>
        <p:txBody>
          <a:bodyPr/>
          <a:lstStyle>
            <a:lvl1pPr>
              <a:defRPr sz="9067">
                <a:solidFill>
                  <a:srgbClr val="754F33"/>
                </a:solidFill>
                <a:latin typeface="+mn-lt"/>
                <a:ea typeface="+mn-ea"/>
                <a:cs typeface="+mn-cs"/>
                <a:sym typeface="Hoefler Text"/>
              </a:defRPr>
            </a:lvl1pPr>
          </a:lstStyle>
          <a:p>
            <a:r>
              <a:t>Title Text</a:t>
            </a:r>
          </a:p>
        </p:txBody>
      </p:sp>
      <p:sp>
        <p:nvSpPr>
          <p:cNvPr id="263" name="Body Level One…"/>
          <p:cNvSpPr txBox="1">
            <a:spLocks noGrp="1"/>
          </p:cNvSpPr>
          <p:nvPr>
            <p:ph type="body" sz="half" idx="1"/>
          </p:nvPr>
        </p:nvSpPr>
        <p:spPr>
          <a:xfrm>
            <a:off x="9008808" y="2794000"/>
            <a:ext cx="6942879" cy="5715000"/>
          </a:xfrm>
          <a:prstGeom prst="rect">
            <a:avLst/>
          </a:prstGeom>
        </p:spPr>
        <p:txBody>
          <a:bodyPr/>
          <a:lstStyle>
            <a:lvl1pPr marL="609630" indent="-609630">
              <a:spcBef>
                <a:spcPts val="4267"/>
              </a:spcBef>
              <a:buClrTx/>
              <a:buSzPct val="80000"/>
              <a:buFont typeface="Zapf Dingbats"/>
              <a:buChar char="❖"/>
              <a:defRPr sz="4267">
                <a:solidFill>
                  <a:srgbClr val="58524B"/>
                </a:solidFill>
                <a:latin typeface="+mn-lt"/>
                <a:ea typeface="+mn-ea"/>
                <a:cs typeface="+mn-cs"/>
                <a:sym typeface="Hoefler Text"/>
              </a:defRPr>
            </a:lvl1pPr>
            <a:lvl2pPr marL="1202327" indent="-609630">
              <a:spcBef>
                <a:spcPts val="4267"/>
              </a:spcBef>
              <a:buClrTx/>
              <a:buSzPct val="80000"/>
              <a:buFont typeface="Zapf Dingbats"/>
              <a:buChar char="❖"/>
              <a:defRPr sz="4267">
                <a:solidFill>
                  <a:srgbClr val="58524B"/>
                </a:solidFill>
                <a:latin typeface="+mn-lt"/>
                <a:ea typeface="+mn-ea"/>
                <a:cs typeface="+mn-cs"/>
                <a:sym typeface="Hoefler Text"/>
              </a:defRPr>
            </a:lvl2pPr>
            <a:lvl3pPr marL="1795023" indent="-609630">
              <a:spcBef>
                <a:spcPts val="4267"/>
              </a:spcBef>
              <a:buClrTx/>
              <a:buSzPct val="80000"/>
              <a:buFont typeface="Zapf Dingbats"/>
              <a:buChar char="❖"/>
              <a:defRPr sz="4267">
                <a:solidFill>
                  <a:srgbClr val="58524B"/>
                </a:solidFill>
                <a:latin typeface="+mn-lt"/>
                <a:ea typeface="+mn-ea"/>
                <a:cs typeface="+mn-cs"/>
                <a:sym typeface="Hoefler Text"/>
              </a:defRPr>
            </a:lvl3pPr>
            <a:lvl4pPr marL="2387719" indent="-609630">
              <a:spcBef>
                <a:spcPts val="4267"/>
              </a:spcBef>
              <a:buClrTx/>
              <a:buSzPct val="80000"/>
              <a:buFont typeface="Zapf Dingbats"/>
              <a:buChar char="❖"/>
              <a:defRPr sz="4267">
                <a:solidFill>
                  <a:srgbClr val="58524B"/>
                </a:solidFill>
                <a:latin typeface="+mn-lt"/>
                <a:ea typeface="+mn-ea"/>
                <a:cs typeface="+mn-cs"/>
                <a:sym typeface="Hoefler Text"/>
              </a:defRPr>
            </a:lvl4pPr>
            <a:lvl5pPr marL="2980416" indent="-609630">
              <a:spcBef>
                <a:spcPts val="4267"/>
              </a:spcBef>
              <a:buClrTx/>
              <a:buSzPct val="80000"/>
              <a:buFont typeface="Zapf Dingbats"/>
              <a:buChar char="❖"/>
              <a:defRPr sz="4267">
                <a:solidFill>
                  <a:srgbClr val="58524B"/>
                </a:solidFill>
                <a:latin typeface="+mn-lt"/>
                <a:ea typeface="+mn-ea"/>
                <a:cs typeface="+mn-cs"/>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Big">
    <p:spTree>
      <p:nvGrpSpPr>
        <p:cNvPr id="1" name=""/>
        <p:cNvGrpSpPr/>
        <p:nvPr/>
      </p:nvGrpSpPr>
      <p:grpSpPr>
        <a:xfrm>
          <a:off x="0" y="0"/>
          <a:ext cx="0" cy="0"/>
          <a:chOff x="0" y="0"/>
          <a:chExt cx="0" cy="0"/>
        </a:xfrm>
      </p:grpSpPr>
      <p:grpSp>
        <p:nvGrpSpPr>
          <p:cNvPr id="279" name="Group"/>
          <p:cNvGrpSpPr/>
          <p:nvPr/>
        </p:nvGrpSpPr>
        <p:grpSpPr>
          <a:xfrm>
            <a:off x="660420" y="444500"/>
            <a:ext cx="16019423" cy="8890000"/>
            <a:chOff x="0" y="0"/>
            <a:chExt cx="12014200" cy="8890000"/>
          </a:xfrm>
        </p:grpSpPr>
        <p:pic>
          <p:nvPicPr>
            <p:cNvPr id="271"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272"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273"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274"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275"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276"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277"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278"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grpSp>
        <p:nvGrpSpPr>
          <p:cNvPr id="282" name="Rectangle"/>
          <p:cNvGrpSpPr/>
          <p:nvPr/>
        </p:nvGrpSpPr>
        <p:grpSpPr>
          <a:xfrm>
            <a:off x="440280" y="368300"/>
            <a:ext cx="16459703" cy="9271000"/>
            <a:chOff x="0" y="0"/>
            <a:chExt cx="12344400" cy="9271000"/>
          </a:xfrm>
        </p:grpSpPr>
        <p:sp>
          <p:nvSpPr>
            <p:cNvPr id="281" name="Rectangle"/>
            <p:cNvSpPr/>
            <p:nvPr/>
          </p:nvSpPr>
          <p:spPr>
            <a:xfrm>
              <a:off x="215900" y="139700"/>
              <a:ext cx="11912600" cy="87122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280" name="Rectangle" descr="Rectangle"/>
            <p:cNvPicPr>
              <a:picLocks/>
            </p:cNvPicPr>
            <p:nvPr/>
          </p:nvPicPr>
          <p:blipFill>
            <a:blip r:embed="rId10"/>
            <a:stretch>
              <a:fillRect/>
            </a:stretch>
          </p:blipFill>
          <p:spPr>
            <a:xfrm>
              <a:off x="0" y="0"/>
              <a:ext cx="12344400" cy="9271000"/>
            </a:xfrm>
            <a:prstGeom prst="rect">
              <a:avLst/>
            </a:prstGeom>
            <a:effectLst/>
          </p:spPr>
        </p:pic>
      </p:grpSp>
      <p:sp>
        <p:nvSpPr>
          <p:cNvPr id="283" name="Image"/>
          <p:cNvSpPr>
            <a:spLocks noGrp="1"/>
          </p:cNvSpPr>
          <p:nvPr>
            <p:ph type="pic" idx="13"/>
          </p:nvPr>
        </p:nvSpPr>
        <p:spPr>
          <a:xfrm>
            <a:off x="745089" y="527562"/>
            <a:ext cx="15850085" cy="8661401"/>
          </a:xfrm>
          <a:prstGeom prst="rect">
            <a:avLst/>
          </a:prstGeom>
        </p:spPr>
        <p:txBody>
          <a:bodyPr lIns="91439" tIns="45719" rIns="91439" bIns="45719" anchor="t">
            <a:noAutofit/>
          </a:bodyPr>
          <a:lstStyle/>
          <a:p>
            <a:endParaRPr/>
          </a:p>
        </p:txBody>
      </p:sp>
      <p:sp>
        <p:nvSpPr>
          <p:cNvPr id="284"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grpSp>
        <p:nvGrpSpPr>
          <p:cNvPr id="299" name="Group"/>
          <p:cNvGrpSpPr/>
          <p:nvPr/>
        </p:nvGrpSpPr>
        <p:grpSpPr>
          <a:xfrm>
            <a:off x="660420" y="444500"/>
            <a:ext cx="16019423" cy="8890000"/>
            <a:chOff x="0" y="0"/>
            <a:chExt cx="12014200" cy="8890000"/>
          </a:xfrm>
        </p:grpSpPr>
        <p:pic>
          <p:nvPicPr>
            <p:cNvPr id="291"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292"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293"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294"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295"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296"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297"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298"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grpSp>
        <p:nvGrpSpPr>
          <p:cNvPr id="302" name="Rectangle"/>
          <p:cNvGrpSpPr/>
          <p:nvPr/>
        </p:nvGrpSpPr>
        <p:grpSpPr>
          <a:xfrm>
            <a:off x="440280" y="368300"/>
            <a:ext cx="16459703" cy="9271000"/>
            <a:chOff x="0" y="0"/>
            <a:chExt cx="12344400" cy="9271000"/>
          </a:xfrm>
        </p:grpSpPr>
        <p:sp>
          <p:nvSpPr>
            <p:cNvPr id="301" name="Rectangle"/>
            <p:cNvSpPr/>
            <p:nvPr/>
          </p:nvSpPr>
          <p:spPr>
            <a:xfrm>
              <a:off x="215900" y="139700"/>
              <a:ext cx="11912600" cy="87122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300" name="Rectangle" descr="Rectangle"/>
            <p:cNvPicPr>
              <a:picLocks/>
            </p:cNvPicPr>
            <p:nvPr/>
          </p:nvPicPr>
          <p:blipFill>
            <a:blip r:embed="rId10"/>
            <a:stretch>
              <a:fillRect/>
            </a:stretch>
          </p:blipFill>
          <p:spPr>
            <a:xfrm>
              <a:off x="0" y="0"/>
              <a:ext cx="12344400" cy="9271000"/>
            </a:xfrm>
            <a:prstGeom prst="rect">
              <a:avLst/>
            </a:prstGeom>
            <a:effectLst/>
          </p:spPr>
        </p:pic>
      </p:grpSp>
      <p:sp>
        <p:nvSpPr>
          <p:cNvPr id="303" name="Image"/>
          <p:cNvSpPr>
            <a:spLocks noGrp="1"/>
          </p:cNvSpPr>
          <p:nvPr>
            <p:ph type="pic" sz="half" idx="13"/>
          </p:nvPr>
        </p:nvSpPr>
        <p:spPr>
          <a:xfrm>
            <a:off x="745089" y="514862"/>
            <a:ext cx="6604203" cy="8674101"/>
          </a:xfrm>
          <a:prstGeom prst="rect">
            <a:avLst/>
          </a:prstGeom>
        </p:spPr>
        <p:txBody>
          <a:bodyPr lIns="91439" tIns="45719" rIns="91439" bIns="45719" anchor="t">
            <a:noAutofit/>
          </a:bodyPr>
          <a:lstStyle/>
          <a:p>
            <a:endParaRPr/>
          </a:p>
        </p:txBody>
      </p:sp>
      <p:sp>
        <p:nvSpPr>
          <p:cNvPr id="304" name="Image"/>
          <p:cNvSpPr>
            <a:spLocks noGrp="1"/>
          </p:cNvSpPr>
          <p:nvPr>
            <p:ph type="pic" sz="half" idx="14"/>
          </p:nvPr>
        </p:nvSpPr>
        <p:spPr>
          <a:xfrm>
            <a:off x="7569431" y="4950081"/>
            <a:ext cx="9025742" cy="4241801"/>
          </a:xfrm>
          <a:prstGeom prst="rect">
            <a:avLst/>
          </a:prstGeom>
        </p:spPr>
        <p:txBody>
          <a:bodyPr lIns="91439" tIns="45719" rIns="91439" bIns="45719" anchor="t">
            <a:noAutofit/>
          </a:bodyPr>
          <a:lstStyle/>
          <a:p>
            <a:endParaRPr/>
          </a:p>
        </p:txBody>
      </p:sp>
      <p:sp>
        <p:nvSpPr>
          <p:cNvPr id="305" name="Image"/>
          <p:cNvSpPr>
            <a:spLocks noGrp="1"/>
          </p:cNvSpPr>
          <p:nvPr>
            <p:ph type="pic" sz="half" idx="15"/>
          </p:nvPr>
        </p:nvSpPr>
        <p:spPr>
          <a:xfrm>
            <a:off x="7569431" y="530481"/>
            <a:ext cx="9025742" cy="4241801"/>
          </a:xfrm>
          <a:prstGeom prst="rect">
            <a:avLst/>
          </a:prstGeom>
        </p:spPr>
        <p:txBody>
          <a:bodyPr lIns="91439" tIns="45719" rIns="91439" bIns="45719" anchor="t">
            <a:noAutofit/>
          </a:bodyPr>
          <a:lstStyle/>
          <a:p>
            <a:endParaRPr/>
          </a:p>
        </p:txBody>
      </p:sp>
      <p:sp>
        <p:nvSpPr>
          <p:cNvPr id="306"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5 up">
    <p:spTree>
      <p:nvGrpSpPr>
        <p:cNvPr id="1" name=""/>
        <p:cNvGrpSpPr/>
        <p:nvPr/>
      </p:nvGrpSpPr>
      <p:grpSpPr>
        <a:xfrm>
          <a:off x="0" y="0"/>
          <a:ext cx="0" cy="0"/>
          <a:chOff x="0" y="0"/>
          <a:chExt cx="0" cy="0"/>
        </a:xfrm>
      </p:grpSpPr>
      <p:grpSp>
        <p:nvGrpSpPr>
          <p:cNvPr id="321" name="Group"/>
          <p:cNvGrpSpPr/>
          <p:nvPr/>
        </p:nvGrpSpPr>
        <p:grpSpPr>
          <a:xfrm>
            <a:off x="660420" y="444500"/>
            <a:ext cx="16019423" cy="8890000"/>
            <a:chOff x="0" y="0"/>
            <a:chExt cx="12014200" cy="8890000"/>
          </a:xfrm>
        </p:grpSpPr>
        <p:pic>
          <p:nvPicPr>
            <p:cNvPr id="313"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314"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315"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316"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317"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318"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319"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320"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grpSp>
        <p:nvGrpSpPr>
          <p:cNvPr id="324" name="Rectangle"/>
          <p:cNvGrpSpPr/>
          <p:nvPr/>
        </p:nvGrpSpPr>
        <p:grpSpPr>
          <a:xfrm>
            <a:off x="440280" y="368300"/>
            <a:ext cx="16459703" cy="9271000"/>
            <a:chOff x="0" y="0"/>
            <a:chExt cx="12344400" cy="9271000"/>
          </a:xfrm>
        </p:grpSpPr>
        <p:sp>
          <p:nvSpPr>
            <p:cNvPr id="323" name="Rectangle"/>
            <p:cNvSpPr/>
            <p:nvPr/>
          </p:nvSpPr>
          <p:spPr>
            <a:xfrm>
              <a:off x="215900" y="139700"/>
              <a:ext cx="11912600" cy="87122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322" name="Rectangle" descr="Rectangle"/>
            <p:cNvPicPr>
              <a:picLocks/>
            </p:cNvPicPr>
            <p:nvPr/>
          </p:nvPicPr>
          <p:blipFill>
            <a:blip r:embed="rId10"/>
            <a:stretch>
              <a:fillRect/>
            </a:stretch>
          </p:blipFill>
          <p:spPr>
            <a:xfrm>
              <a:off x="0" y="0"/>
              <a:ext cx="12344400" cy="9271000"/>
            </a:xfrm>
            <a:prstGeom prst="rect">
              <a:avLst/>
            </a:prstGeom>
            <a:effectLst/>
          </p:spPr>
        </p:pic>
      </p:grpSp>
      <p:sp>
        <p:nvSpPr>
          <p:cNvPr id="325" name="Image"/>
          <p:cNvSpPr>
            <a:spLocks noGrp="1"/>
          </p:cNvSpPr>
          <p:nvPr>
            <p:ph type="pic" sz="quarter" idx="13"/>
          </p:nvPr>
        </p:nvSpPr>
        <p:spPr>
          <a:xfrm>
            <a:off x="745089" y="527562"/>
            <a:ext cx="6604203" cy="3124201"/>
          </a:xfrm>
          <a:prstGeom prst="rect">
            <a:avLst/>
          </a:prstGeom>
        </p:spPr>
        <p:txBody>
          <a:bodyPr lIns="91439" tIns="45719" rIns="91439" bIns="45719" anchor="t">
            <a:noAutofit/>
          </a:bodyPr>
          <a:lstStyle/>
          <a:p>
            <a:endParaRPr/>
          </a:p>
        </p:txBody>
      </p:sp>
      <p:sp>
        <p:nvSpPr>
          <p:cNvPr id="326" name="Image"/>
          <p:cNvSpPr>
            <a:spLocks noGrp="1"/>
          </p:cNvSpPr>
          <p:nvPr>
            <p:ph type="pic" sz="quarter" idx="14"/>
          </p:nvPr>
        </p:nvSpPr>
        <p:spPr>
          <a:xfrm>
            <a:off x="7569431" y="4950081"/>
            <a:ext cx="4402801" cy="4241801"/>
          </a:xfrm>
          <a:prstGeom prst="rect">
            <a:avLst/>
          </a:prstGeom>
        </p:spPr>
        <p:txBody>
          <a:bodyPr lIns="91439" tIns="45719" rIns="91439" bIns="45719" anchor="t">
            <a:noAutofit/>
          </a:bodyPr>
          <a:lstStyle/>
          <a:p>
            <a:endParaRPr/>
          </a:p>
        </p:txBody>
      </p:sp>
      <p:sp>
        <p:nvSpPr>
          <p:cNvPr id="327" name="Image"/>
          <p:cNvSpPr>
            <a:spLocks noGrp="1"/>
          </p:cNvSpPr>
          <p:nvPr>
            <p:ph type="pic" sz="half" idx="15"/>
          </p:nvPr>
        </p:nvSpPr>
        <p:spPr>
          <a:xfrm>
            <a:off x="7569431" y="530481"/>
            <a:ext cx="9025742" cy="4241801"/>
          </a:xfrm>
          <a:prstGeom prst="rect">
            <a:avLst/>
          </a:prstGeom>
        </p:spPr>
        <p:txBody>
          <a:bodyPr lIns="91439" tIns="45719" rIns="91439" bIns="45719" anchor="t">
            <a:noAutofit/>
          </a:bodyPr>
          <a:lstStyle/>
          <a:p>
            <a:endParaRPr/>
          </a:p>
        </p:txBody>
      </p:sp>
      <p:sp>
        <p:nvSpPr>
          <p:cNvPr id="328" name="Image"/>
          <p:cNvSpPr>
            <a:spLocks noGrp="1"/>
          </p:cNvSpPr>
          <p:nvPr>
            <p:ph type="pic" sz="half" idx="16"/>
          </p:nvPr>
        </p:nvSpPr>
        <p:spPr>
          <a:xfrm>
            <a:off x="745089" y="3829562"/>
            <a:ext cx="6604203" cy="5359401"/>
          </a:xfrm>
          <a:prstGeom prst="rect">
            <a:avLst/>
          </a:prstGeom>
        </p:spPr>
        <p:txBody>
          <a:bodyPr lIns="91439" tIns="45719" rIns="91439" bIns="45719" anchor="t">
            <a:noAutofit/>
          </a:bodyPr>
          <a:lstStyle/>
          <a:p>
            <a:endParaRPr/>
          </a:p>
        </p:txBody>
      </p:sp>
      <p:sp>
        <p:nvSpPr>
          <p:cNvPr id="329" name="Image"/>
          <p:cNvSpPr>
            <a:spLocks noGrp="1"/>
          </p:cNvSpPr>
          <p:nvPr>
            <p:ph type="pic" sz="quarter" idx="17"/>
          </p:nvPr>
        </p:nvSpPr>
        <p:spPr>
          <a:xfrm>
            <a:off x="12192372" y="4950081"/>
            <a:ext cx="4402801" cy="4241801"/>
          </a:xfrm>
          <a:prstGeom prst="rect">
            <a:avLst/>
          </a:prstGeom>
        </p:spPr>
        <p:txBody>
          <a:bodyPr lIns="91439" tIns="45719" rIns="91439" bIns="45719" anchor="t">
            <a:noAutofit/>
          </a:bodyPr>
          <a:lstStyle/>
          <a:p>
            <a:endParaRPr/>
          </a:p>
        </p:txBody>
      </p:sp>
      <p:sp>
        <p:nvSpPr>
          <p:cNvPr id="330"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354708" y="2768600"/>
            <a:ext cx="14630847" cy="5715000"/>
          </a:xfrm>
          <a:prstGeom prst="rect">
            <a:avLst/>
          </a:prstGeom>
        </p:spPr>
        <p:txBody>
          <a:bodyPr/>
          <a:lstStyle>
            <a:lvl1pPr>
              <a:spcBef>
                <a:spcPts val="4000"/>
              </a:spcBef>
            </a:lvl1pPr>
            <a:lvl2pPr>
              <a:spcBef>
                <a:spcPts val="4000"/>
              </a:spcBef>
            </a:lvl2pPr>
            <a:lvl3pPr>
              <a:spcBef>
                <a:spcPts val="4000"/>
              </a:spcBef>
            </a:lvl3pPr>
            <a:lvl4pPr>
              <a:spcBef>
                <a:spcPts val="4000"/>
              </a:spcBef>
            </a:lvl4pPr>
            <a:lvl5pPr>
              <a:spcBef>
                <a:spcPts val="40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7 up">
    <p:spTree>
      <p:nvGrpSpPr>
        <p:cNvPr id="1" name=""/>
        <p:cNvGrpSpPr/>
        <p:nvPr/>
      </p:nvGrpSpPr>
      <p:grpSpPr>
        <a:xfrm>
          <a:off x="0" y="0"/>
          <a:ext cx="0" cy="0"/>
          <a:chOff x="0" y="0"/>
          <a:chExt cx="0" cy="0"/>
        </a:xfrm>
      </p:grpSpPr>
      <p:grpSp>
        <p:nvGrpSpPr>
          <p:cNvPr id="345" name="Group"/>
          <p:cNvGrpSpPr/>
          <p:nvPr/>
        </p:nvGrpSpPr>
        <p:grpSpPr>
          <a:xfrm>
            <a:off x="660420" y="444500"/>
            <a:ext cx="16019423" cy="8890000"/>
            <a:chOff x="0" y="0"/>
            <a:chExt cx="12014200" cy="8890000"/>
          </a:xfrm>
        </p:grpSpPr>
        <p:pic>
          <p:nvPicPr>
            <p:cNvPr id="337" name="stockbook-line-blue-1.png" descr="stockbook-line-blue-1.png"/>
            <p:cNvPicPr>
              <a:picLocks/>
            </p:cNvPicPr>
            <p:nvPr/>
          </p:nvPicPr>
          <p:blipFill>
            <a:blip r:embed="rId2"/>
            <a:stretch>
              <a:fillRect/>
            </a:stretch>
          </p:blipFill>
          <p:spPr>
            <a:xfrm>
              <a:off x="0" y="0"/>
              <a:ext cx="254000" cy="254000"/>
            </a:xfrm>
            <a:prstGeom prst="rect">
              <a:avLst/>
            </a:prstGeom>
            <a:ln w="12700" cap="flat">
              <a:noFill/>
              <a:miter lim="400000"/>
            </a:ln>
            <a:effectLst/>
          </p:spPr>
        </p:pic>
        <p:pic>
          <p:nvPicPr>
            <p:cNvPr id="338" name="stockbook-line-blue-3.png" descr="stockbook-line-blue-3.png"/>
            <p:cNvPicPr>
              <a:picLocks/>
            </p:cNvPicPr>
            <p:nvPr/>
          </p:nvPicPr>
          <p:blipFill>
            <a:blip r:embed="rId3"/>
            <a:stretch>
              <a:fillRect/>
            </a:stretch>
          </p:blipFill>
          <p:spPr>
            <a:xfrm>
              <a:off x="11760200" y="0"/>
              <a:ext cx="254000" cy="254000"/>
            </a:xfrm>
            <a:prstGeom prst="rect">
              <a:avLst/>
            </a:prstGeom>
            <a:ln w="12700" cap="flat">
              <a:noFill/>
              <a:miter lim="400000"/>
            </a:ln>
            <a:effectLst/>
          </p:spPr>
        </p:pic>
        <p:pic>
          <p:nvPicPr>
            <p:cNvPr id="339" name="stockbook-line-blue-4.png" descr="stockbook-line-blue-4.png"/>
            <p:cNvPicPr>
              <a:picLocks/>
            </p:cNvPicPr>
            <p:nvPr/>
          </p:nvPicPr>
          <p:blipFill>
            <a:blip r:embed="rId4"/>
            <a:stretch>
              <a:fillRect/>
            </a:stretch>
          </p:blipFill>
          <p:spPr>
            <a:xfrm>
              <a:off x="0" y="254000"/>
              <a:ext cx="254000" cy="8382000"/>
            </a:xfrm>
            <a:prstGeom prst="rect">
              <a:avLst/>
            </a:prstGeom>
            <a:ln w="12700" cap="flat">
              <a:noFill/>
              <a:miter lim="400000"/>
            </a:ln>
            <a:effectLst/>
          </p:spPr>
        </p:pic>
        <p:pic>
          <p:nvPicPr>
            <p:cNvPr id="340" name="stockbook-line-blue-5.png" descr="stockbook-line-blue-5.png"/>
            <p:cNvPicPr>
              <a:picLocks/>
            </p:cNvPicPr>
            <p:nvPr/>
          </p:nvPicPr>
          <p:blipFill>
            <a:blip r:embed="rId5"/>
            <a:stretch>
              <a:fillRect/>
            </a:stretch>
          </p:blipFill>
          <p:spPr>
            <a:xfrm>
              <a:off x="11760200" y="254000"/>
              <a:ext cx="254000" cy="8382000"/>
            </a:xfrm>
            <a:prstGeom prst="rect">
              <a:avLst/>
            </a:prstGeom>
            <a:ln w="12700" cap="flat">
              <a:noFill/>
              <a:miter lim="400000"/>
            </a:ln>
            <a:effectLst/>
          </p:spPr>
        </p:pic>
        <p:pic>
          <p:nvPicPr>
            <p:cNvPr id="341" name="stockbook-line-blue-6.png" descr="stockbook-line-blue-6.png"/>
            <p:cNvPicPr>
              <a:picLocks/>
            </p:cNvPicPr>
            <p:nvPr/>
          </p:nvPicPr>
          <p:blipFill>
            <a:blip r:embed="rId6"/>
            <a:stretch>
              <a:fillRect/>
            </a:stretch>
          </p:blipFill>
          <p:spPr>
            <a:xfrm>
              <a:off x="0" y="8636000"/>
              <a:ext cx="254000" cy="254000"/>
            </a:xfrm>
            <a:prstGeom prst="rect">
              <a:avLst/>
            </a:prstGeom>
            <a:ln w="12700" cap="flat">
              <a:noFill/>
              <a:miter lim="400000"/>
            </a:ln>
            <a:effectLst/>
          </p:spPr>
        </p:pic>
        <p:pic>
          <p:nvPicPr>
            <p:cNvPr id="342" name="stockbook-line-blue-2.png" descr="stockbook-line-blue-2.png"/>
            <p:cNvPicPr>
              <a:picLocks/>
            </p:cNvPicPr>
            <p:nvPr/>
          </p:nvPicPr>
          <p:blipFill>
            <a:blip r:embed="rId7"/>
            <a:stretch>
              <a:fillRect/>
            </a:stretch>
          </p:blipFill>
          <p:spPr>
            <a:xfrm>
              <a:off x="254000" y="0"/>
              <a:ext cx="11506200" cy="254000"/>
            </a:xfrm>
            <a:prstGeom prst="rect">
              <a:avLst/>
            </a:prstGeom>
            <a:ln w="12700" cap="flat">
              <a:noFill/>
              <a:miter lim="400000"/>
            </a:ln>
            <a:effectLst/>
          </p:spPr>
        </p:pic>
        <p:pic>
          <p:nvPicPr>
            <p:cNvPr id="343" name="stockbook-line-blue-7.png" descr="stockbook-line-blue-7.png"/>
            <p:cNvPicPr>
              <a:picLocks/>
            </p:cNvPicPr>
            <p:nvPr/>
          </p:nvPicPr>
          <p:blipFill>
            <a:blip r:embed="rId8"/>
            <a:stretch>
              <a:fillRect/>
            </a:stretch>
          </p:blipFill>
          <p:spPr>
            <a:xfrm>
              <a:off x="254000" y="8636000"/>
              <a:ext cx="11506200" cy="254000"/>
            </a:xfrm>
            <a:prstGeom prst="rect">
              <a:avLst/>
            </a:prstGeom>
            <a:ln w="12700" cap="flat">
              <a:noFill/>
              <a:miter lim="400000"/>
            </a:ln>
            <a:effectLst/>
          </p:spPr>
        </p:pic>
        <p:pic>
          <p:nvPicPr>
            <p:cNvPr id="344" name="stockbook-line-blue-8.png" descr="stockbook-line-blue-8.png"/>
            <p:cNvPicPr>
              <a:picLocks/>
            </p:cNvPicPr>
            <p:nvPr/>
          </p:nvPicPr>
          <p:blipFill>
            <a:blip r:embed="rId9"/>
            <a:stretch>
              <a:fillRect/>
            </a:stretch>
          </p:blipFill>
          <p:spPr>
            <a:xfrm>
              <a:off x="11760200" y="8636000"/>
              <a:ext cx="254000" cy="254000"/>
            </a:xfrm>
            <a:prstGeom prst="rect">
              <a:avLst/>
            </a:prstGeom>
            <a:ln w="12700" cap="flat">
              <a:noFill/>
              <a:miter lim="400000"/>
            </a:ln>
            <a:effectLst/>
          </p:spPr>
        </p:pic>
      </p:grpSp>
      <p:grpSp>
        <p:nvGrpSpPr>
          <p:cNvPr id="348" name="Rectangle"/>
          <p:cNvGrpSpPr/>
          <p:nvPr/>
        </p:nvGrpSpPr>
        <p:grpSpPr>
          <a:xfrm>
            <a:off x="440280" y="368300"/>
            <a:ext cx="16459703" cy="9271000"/>
            <a:chOff x="0" y="0"/>
            <a:chExt cx="12344400" cy="9271000"/>
          </a:xfrm>
        </p:grpSpPr>
        <p:sp>
          <p:nvSpPr>
            <p:cNvPr id="347" name="Rectangle"/>
            <p:cNvSpPr/>
            <p:nvPr/>
          </p:nvSpPr>
          <p:spPr>
            <a:xfrm>
              <a:off x="215900" y="139700"/>
              <a:ext cx="11912600" cy="8712200"/>
            </a:xfrm>
            <a:prstGeom prst="rect">
              <a:avLst/>
            </a:prstGeom>
            <a:solidFill>
              <a:srgbClr val="FFFFFF"/>
            </a:solidFill>
            <a:ln>
              <a:noFill/>
            </a:ln>
            <a:effectLst/>
          </p:spPr>
          <p:txBody>
            <a:bodyPr wrap="square" lIns="38100" tIns="38100" rIns="38100" bIns="38100" numCol="1" anchor="ctr">
              <a:noAutofit/>
            </a:bodyPr>
            <a:lstStyle/>
            <a:p>
              <a:pPr algn="ctr">
                <a:defRPr sz="2800">
                  <a:solidFill>
                    <a:srgbClr val="FFFFFF"/>
                  </a:solidFill>
                  <a:effectLst>
                    <a:outerShdw blurRad="12700" dist="12700" dir="16200000" rotWithShape="0">
                      <a:srgbClr val="000000"/>
                    </a:outerShdw>
                  </a:effectLst>
                  <a:latin typeface="+mn-lt"/>
                  <a:ea typeface="+mn-ea"/>
                  <a:cs typeface="+mn-cs"/>
                  <a:sym typeface="Hoefler Text"/>
                </a:defRPr>
              </a:pPr>
              <a:endParaRPr sz="3734"/>
            </a:p>
          </p:txBody>
        </p:sp>
        <p:pic>
          <p:nvPicPr>
            <p:cNvPr id="346" name="Rectangle" descr="Rectangle"/>
            <p:cNvPicPr>
              <a:picLocks/>
            </p:cNvPicPr>
            <p:nvPr/>
          </p:nvPicPr>
          <p:blipFill>
            <a:blip r:embed="rId10"/>
            <a:stretch>
              <a:fillRect/>
            </a:stretch>
          </p:blipFill>
          <p:spPr>
            <a:xfrm>
              <a:off x="0" y="0"/>
              <a:ext cx="12344400" cy="9271000"/>
            </a:xfrm>
            <a:prstGeom prst="rect">
              <a:avLst/>
            </a:prstGeom>
            <a:effectLst/>
          </p:spPr>
        </p:pic>
      </p:grpSp>
      <p:sp>
        <p:nvSpPr>
          <p:cNvPr id="349" name="Image"/>
          <p:cNvSpPr>
            <a:spLocks noGrp="1"/>
          </p:cNvSpPr>
          <p:nvPr>
            <p:ph type="pic" sz="quarter" idx="13"/>
          </p:nvPr>
        </p:nvSpPr>
        <p:spPr>
          <a:xfrm>
            <a:off x="745089" y="527562"/>
            <a:ext cx="3183565" cy="3124201"/>
          </a:xfrm>
          <a:prstGeom prst="rect">
            <a:avLst/>
          </a:prstGeom>
        </p:spPr>
        <p:txBody>
          <a:bodyPr lIns="91439" tIns="45719" rIns="91439" bIns="45719" anchor="t">
            <a:noAutofit/>
          </a:bodyPr>
          <a:lstStyle/>
          <a:p>
            <a:endParaRPr/>
          </a:p>
        </p:txBody>
      </p:sp>
      <p:sp>
        <p:nvSpPr>
          <p:cNvPr id="350" name="Image"/>
          <p:cNvSpPr>
            <a:spLocks noGrp="1"/>
          </p:cNvSpPr>
          <p:nvPr>
            <p:ph type="pic" sz="half" idx="14"/>
          </p:nvPr>
        </p:nvSpPr>
        <p:spPr>
          <a:xfrm>
            <a:off x="7569431" y="530481"/>
            <a:ext cx="9025742" cy="4241801"/>
          </a:xfrm>
          <a:prstGeom prst="rect">
            <a:avLst/>
          </a:prstGeom>
        </p:spPr>
        <p:txBody>
          <a:bodyPr lIns="91439" tIns="45719" rIns="91439" bIns="45719" anchor="t">
            <a:noAutofit/>
          </a:bodyPr>
          <a:lstStyle/>
          <a:p>
            <a:endParaRPr/>
          </a:p>
        </p:txBody>
      </p:sp>
      <p:sp>
        <p:nvSpPr>
          <p:cNvPr id="351" name="Image"/>
          <p:cNvSpPr>
            <a:spLocks noGrp="1"/>
          </p:cNvSpPr>
          <p:nvPr>
            <p:ph type="pic" sz="half" idx="15"/>
          </p:nvPr>
        </p:nvSpPr>
        <p:spPr>
          <a:xfrm>
            <a:off x="745089" y="3829562"/>
            <a:ext cx="6604203" cy="5359401"/>
          </a:xfrm>
          <a:prstGeom prst="rect">
            <a:avLst/>
          </a:prstGeom>
        </p:spPr>
        <p:txBody>
          <a:bodyPr lIns="91439" tIns="45719" rIns="91439" bIns="45719" anchor="t">
            <a:noAutofit/>
          </a:bodyPr>
          <a:lstStyle/>
          <a:p>
            <a:endParaRPr/>
          </a:p>
        </p:txBody>
      </p:sp>
      <p:sp>
        <p:nvSpPr>
          <p:cNvPr id="352" name="Image"/>
          <p:cNvSpPr>
            <a:spLocks noGrp="1"/>
          </p:cNvSpPr>
          <p:nvPr>
            <p:ph type="pic" sz="quarter" idx="16"/>
          </p:nvPr>
        </p:nvSpPr>
        <p:spPr>
          <a:xfrm>
            <a:off x="12192372" y="4950081"/>
            <a:ext cx="4402801" cy="4241801"/>
          </a:xfrm>
          <a:prstGeom prst="rect">
            <a:avLst/>
          </a:prstGeom>
        </p:spPr>
        <p:txBody>
          <a:bodyPr lIns="91439" tIns="45719" rIns="91439" bIns="45719" anchor="t">
            <a:noAutofit/>
          </a:bodyPr>
          <a:lstStyle/>
          <a:p>
            <a:endParaRPr/>
          </a:p>
        </p:txBody>
      </p:sp>
      <p:sp>
        <p:nvSpPr>
          <p:cNvPr id="353" name="Image"/>
          <p:cNvSpPr>
            <a:spLocks noGrp="1"/>
          </p:cNvSpPr>
          <p:nvPr>
            <p:ph type="pic" sz="quarter" idx="17"/>
          </p:nvPr>
        </p:nvSpPr>
        <p:spPr>
          <a:xfrm>
            <a:off x="7569431" y="4950081"/>
            <a:ext cx="4402801" cy="2032001"/>
          </a:xfrm>
          <a:prstGeom prst="rect">
            <a:avLst/>
          </a:prstGeom>
        </p:spPr>
        <p:txBody>
          <a:bodyPr lIns="91439" tIns="45719" rIns="91439" bIns="45719" anchor="t">
            <a:noAutofit/>
          </a:bodyPr>
          <a:lstStyle/>
          <a:p>
            <a:endParaRPr/>
          </a:p>
        </p:txBody>
      </p:sp>
      <p:sp>
        <p:nvSpPr>
          <p:cNvPr id="354" name="Image"/>
          <p:cNvSpPr>
            <a:spLocks noGrp="1"/>
          </p:cNvSpPr>
          <p:nvPr>
            <p:ph type="pic" sz="quarter" idx="18"/>
          </p:nvPr>
        </p:nvSpPr>
        <p:spPr>
          <a:xfrm>
            <a:off x="7569431" y="7159881"/>
            <a:ext cx="4402801" cy="2032001"/>
          </a:xfrm>
          <a:prstGeom prst="rect">
            <a:avLst/>
          </a:prstGeom>
        </p:spPr>
        <p:txBody>
          <a:bodyPr lIns="91439" tIns="45719" rIns="91439" bIns="45719" anchor="t">
            <a:noAutofit/>
          </a:bodyPr>
          <a:lstStyle/>
          <a:p>
            <a:endParaRPr/>
          </a:p>
        </p:txBody>
      </p:sp>
      <p:sp>
        <p:nvSpPr>
          <p:cNvPr id="355" name="Image"/>
          <p:cNvSpPr>
            <a:spLocks noGrp="1"/>
          </p:cNvSpPr>
          <p:nvPr>
            <p:ph type="pic" sz="quarter" idx="19"/>
          </p:nvPr>
        </p:nvSpPr>
        <p:spPr>
          <a:xfrm>
            <a:off x="4165727" y="527562"/>
            <a:ext cx="3183565" cy="3124201"/>
          </a:xfrm>
          <a:prstGeom prst="rect">
            <a:avLst/>
          </a:prstGeom>
        </p:spPr>
        <p:txBody>
          <a:bodyPr lIns="91439" tIns="45719" rIns="91439" bIns="45719" anchor="t">
            <a:noAutofit/>
          </a:bodyPr>
          <a:lstStyle/>
          <a:p>
            <a:endParaRPr/>
          </a:p>
        </p:txBody>
      </p:sp>
      <p:sp>
        <p:nvSpPr>
          <p:cNvPr id="356" name="Slide Number"/>
          <p:cNvSpPr txBox="1">
            <a:spLocks noGrp="1"/>
          </p:cNvSpPr>
          <p:nvPr>
            <p:ph type="sldNum" sz="quarter" idx="2"/>
          </p:nvPr>
        </p:nvSpPr>
        <p:spPr>
          <a:xfrm>
            <a:off x="8412102" y="9321800"/>
            <a:ext cx="499127" cy="419100"/>
          </a:xfrm>
          <a:prstGeom prst="rect">
            <a:avLst/>
          </a:prstGeom>
        </p:spPr>
        <p:txBody>
          <a:bodyPr/>
          <a:lstStyle>
            <a:lvl1pPr>
              <a:defRPr sz="2800">
                <a:solidFill>
                  <a:srgbClr val="754F33"/>
                </a:solidFill>
                <a:latin typeface="+mn-lt"/>
                <a:ea typeface="+mn-ea"/>
                <a:cs typeface="+mn-cs"/>
                <a:sym typeface="Hoefler Tex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5026623"/>
          </a:xfrm>
        </p:spPr>
        <p:txBody>
          <a:bodyPr anchor="ctr"/>
          <a:lstStyle>
            <a:lvl1pPr>
              <a:defRPr sz="4551"/>
            </a:lvl1pPr>
          </a:lstStyle>
          <a:p>
            <a:r>
              <a:rPr lang="en-US"/>
              <a:t>Click to edit Master title style</a:t>
            </a:r>
            <a:endParaRPr lang="en-US" dirty="0"/>
          </a:p>
        </p:txBody>
      </p:sp>
      <p:sp>
        <p:nvSpPr>
          <p:cNvPr id="4" name="Text Placeholder 3"/>
          <p:cNvSpPr>
            <a:spLocks noGrp="1"/>
          </p:cNvSpPr>
          <p:nvPr>
            <p:ph type="body" sz="half" idx="2"/>
          </p:nvPr>
        </p:nvSpPr>
        <p:spPr>
          <a:xfrm>
            <a:off x="1194403" y="6384923"/>
            <a:ext cx="14953718" cy="2135930"/>
          </a:xfrm>
        </p:spPr>
        <p:txBody>
          <a:bodyPr anchor="ctr"/>
          <a:lstStyle>
            <a:lvl1pPr marL="0" indent="0">
              <a:buNone/>
              <a:defRPr sz="2276"/>
            </a:lvl1pPr>
            <a:lvl2pPr marL="650262" indent="0">
              <a:buNone/>
              <a:defRPr sz="1991"/>
            </a:lvl2pPr>
            <a:lvl3pPr marL="1300525" indent="0">
              <a:buNone/>
              <a:defRPr sz="1707"/>
            </a:lvl3pPr>
            <a:lvl4pPr marL="1950787" indent="0">
              <a:buNone/>
              <a:defRPr sz="1423"/>
            </a:lvl4pPr>
            <a:lvl5pPr marL="2601050" indent="0">
              <a:buNone/>
              <a:defRPr sz="1423"/>
            </a:lvl5pPr>
            <a:lvl6pPr marL="3251312" indent="0">
              <a:buNone/>
              <a:defRPr sz="1423"/>
            </a:lvl6pPr>
            <a:lvl7pPr marL="3901574" indent="0">
              <a:buNone/>
              <a:defRPr sz="1423"/>
            </a:lvl7pPr>
            <a:lvl8pPr marL="4551837" indent="0">
              <a:buNone/>
              <a:defRPr sz="1423"/>
            </a:lvl8pPr>
            <a:lvl9pPr marL="5202099" indent="0">
              <a:buNone/>
              <a:defRPr sz="1423"/>
            </a:lvl9pPr>
          </a:lstStyle>
          <a:p>
            <a:pPr lvl="0"/>
            <a:r>
              <a:rPr lang="en-US"/>
              <a:t>Click to edit Master text styles</a:t>
            </a:r>
          </a:p>
        </p:txBody>
      </p:sp>
      <p:sp>
        <p:nvSpPr>
          <p:cNvPr id="5" name="Date Placeholder 4"/>
          <p:cNvSpPr>
            <a:spLocks noGrp="1"/>
          </p:cNvSpPr>
          <p:nvPr>
            <p:ph type="dt" sz="half" idx="10"/>
          </p:nvPr>
        </p:nvSpPr>
        <p:spPr>
          <a:xfrm>
            <a:off x="1192143" y="9040145"/>
            <a:ext cx="3901559" cy="519289"/>
          </a:xfrm>
          <a:prstGeom prst="rect">
            <a:avLst/>
          </a:prstGeom>
        </p:spPr>
        <p:txBody>
          <a:bodyPr/>
          <a:lstStyle/>
          <a:p>
            <a:fld id="{2076456F-F47D-4F25-8053-2A695DA0CA7D}" type="datetimeFigureOut">
              <a:rPr lang="en-US" smtClean="0"/>
              <a:t>9/17/2019</a:t>
            </a:fld>
            <a:endParaRPr lang="en-US" dirty="0"/>
          </a:p>
        </p:txBody>
      </p:sp>
      <p:sp>
        <p:nvSpPr>
          <p:cNvPr id="6" name="Footer Placeholder 5"/>
          <p:cNvSpPr>
            <a:spLocks noGrp="1"/>
          </p:cNvSpPr>
          <p:nvPr>
            <p:ph type="ftr" sz="quarter" idx="11"/>
          </p:nvPr>
        </p:nvSpPr>
        <p:spPr>
          <a:xfrm>
            <a:off x="5743962" y="9040145"/>
            <a:ext cx="5852339" cy="519289"/>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2398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D51D57-C7CE-4850-89C4-8A1C7052D8B2}" type="datetimeFigureOut">
              <a:rPr lang="en-US" smtClean="0"/>
              <a:pPr/>
              <a:t>9/17/2019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C6924-C424-4C58-B343-1FA50E2445F1}" type="slidenum">
              <a:rPr lang="en-US" smtClean="0"/>
              <a:pPr/>
              <a:t>‹#›</a:t>
            </a:fld>
            <a:endParaRPr lang="en-US"/>
          </a:p>
        </p:txBody>
      </p:sp>
    </p:spTree>
    <p:extLst>
      <p:ext uri="{BB962C8B-B14F-4D97-AF65-F5344CB8AC3E}">
        <p14:creationId xmlns:p14="http://schemas.microsoft.com/office/powerpoint/2010/main" val="1113369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3759315" y="1384300"/>
            <a:ext cx="9821633" cy="5613400"/>
          </a:xfrm>
          <a:prstGeom prst="rect">
            <a:avLst/>
          </a:prstGeom>
          <a:ln w="9525">
            <a:round/>
          </a:ln>
        </p:spPr>
        <p:txBody>
          <a:bodyPr lIns="91439" tIns="45719" rIns="91439" bIns="45719" anchor="t">
            <a:noAutofit/>
          </a:bodyPr>
          <a:lstStyle/>
          <a:p>
            <a:endParaRPr/>
          </a:p>
        </p:txBody>
      </p:sp>
      <p:sp>
        <p:nvSpPr>
          <p:cNvPr id="70" name="Title Text"/>
          <p:cNvSpPr txBox="1">
            <a:spLocks noGrp="1"/>
          </p:cNvSpPr>
          <p:nvPr>
            <p:ph type="title"/>
          </p:nvPr>
        </p:nvSpPr>
        <p:spPr>
          <a:xfrm>
            <a:off x="1354708" y="7797800"/>
            <a:ext cx="14630847" cy="1524000"/>
          </a:xfrm>
          <a:prstGeom prst="rect">
            <a:avLst/>
          </a:prstGeom>
          <a:effectLst>
            <a:outerShdw blurRad="25400" dist="50800" dir="13500000" rotWithShape="0">
              <a:srgbClr val="424242">
                <a:alpha val="50000"/>
              </a:srgbClr>
            </a:outerShdw>
          </a:effectLst>
        </p:spPr>
        <p:txBody>
          <a:bodyPr/>
          <a:lstStyle>
            <a:lvl1pPr>
              <a:defRPr sz="10934">
                <a:solidFill>
                  <a:srgbClr val="FFFCF2"/>
                </a:solidFill>
              </a:defRPr>
            </a:lvl1pPr>
          </a:lstStyle>
          <a:p>
            <a:r>
              <a:t>Title Text</a:t>
            </a:r>
          </a:p>
        </p:txBody>
      </p:sp>
      <p:sp>
        <p:nvSpPr>
          <p:cNvPr id="71" name="Slide Number"/>
          <p:cNvSpPr txBox="1">
            <a:spLocks noGrp="1"/>
          </p:cNvSpPr>
          <p:nvPr>
            <p:ph type="sldNum" sz="quarter" idx="2"/>
          </p:nvPr>
        </p:nvSpPr>
        <p:spPr>
          <a:xfrm>
            <a:off x="8399223" y="9258301"/>
            <a:ext cx="524883" cy="325857"/>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9880902" y="2806700"/>
            <a:ext cx="5689774" cy="5638800"/>
          </a:xfrm>
          <a:prstGeom prst="rect">
            <a:avLst/>
          </a:prstGeom>
          <a:ln w="9525">
            <a:round/>
          </a:ln>
        </p:spPr>
        <p:txBody>
          <a:bodyPr lIns="91439" tIns="45719" rIns="91439" bIns="45719" anchor="t">
            <a:noAutofit/>
          </a:bodyPr>
          <a:lstStyle/>
          <a:p>
            <a:endParaRPr/>
          </a:p>
        </p:txBody>
      </p:sp>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sz="half" idx="1"/>
          </p:nvPr>
        </p:nvSpPr>
        <p:spPr>
          <a:xfrm>
            <a:off x="1354708" y="2768600"/>
            <a:ext cx="7315423" cy="5715000"/>
          </a:xfrm>
          <a:prstGeom prst="rect">
            <a:avLst/>
          </a:prstGeom>
        </p:spPr>
        <p:txBody>
          <a:bodyPr/>
          <a:lstStyle>
            <a:lvl1pPr>
              <a:spcBef>
                <a:spcPts val="5067"/>
              </a:spcBef>
              <a:defRPr sz="4534"/>
            </a:lvl1pPr>
            <a:lvl2pPr>
              <a:spcBef>
                <a:spcPts val="5067"/>
              </a:spcBef>
              <a:defRPr sz="4534"/>
            </a:lvl2pPr>
            <a:lvl3pPr>
              <a:spcBef>
                <a:spcPts val="5067"/>
              </a:spcBef>
              <a:defRPr sz="4534"/>
            </a:lvl3pPr>
            <a:lvl4pPr>
              <a:spcBef>
                <a:spcPts val="5067"/>
              </a:spcBef>
              <a:defRPr sz="4534"/>
            </a:lvl4pPr>
            <a:lvl5pPr>
              <a:spcBef>
                <a:spcPts val="5067"/>
              </a:spcBef>
              <a:defRPr sz="4534"/>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Body Level One…"/>
          <p:cNvSpPr txBox="1">
            <a:spLocks noGrp="1"/>
          </p:cNvSpPr>
          <p:nvPr>
            <p:ph type="body" sz="half" idx="1"/>
          </p:nvPr>
        </p:nvSpPr>
        <p:spPr>
          <a:xfrm>
            <a:off x="1354708" y="2768600"/>
            <a:ext cx="7315423" cy="5715000"/>
          </a:xfrm>
          <a:prstGeom prst="rect">
            <a:avLst/>
          </a:prstGeom>
        </p:spPr>
        <p:txBody>
          <a:bodyPr/>
          <a:lstStyle>
            <a:lvl1pPr>
              <a:spcBef>
                <a:spcPts val="5067"/>
              </a:spcBef>
              <a:defRPr sz="4534"/>
            </a:lvl1pPr>
            <a:lvl2pPr>
              <a:spcBef>
                <a:spcPts val="5067"/>
              </a:spcBef>
              <a:defRPr sz="4534"/>
            </a:lvl2pPr>
            <a:lvl3pPr>
              <a:spcBef>
                <a:spcPts val="5067"/>
              </a:spcBef>
              <a:defRPr sz="4534"/>
            </a:lvl3pPr>
            <a:lvl4pPr>
              <a:spcBef>
                <a:spcPts val="5067"/>
              </a:spcBef>
              <a:defRPr sz="4534"/>
            </a:lvl4pPr>
            <a:lvl5pPr>
              <a:spcBef>
                <a:spcPts val="5067"/>
              </a:spcBef>
              <a:defRPr sz="4534"/>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Body Level One…"/>
          <p:cNvSpPr txBox="1">
            <a:spLocks noGrp="1"/>
          </p:cNvSpPr>
          <p:nvPr>
            <p:ph type="body" sz="quarter" idx="1"/>
          </p:nvPr>
        </p:nvSpPr>
        <p:spPr>
          <a:xfrm>
            <a:off x="10397384" y="2768600"/>
            <a:ext cx="5588171" cy="5715000"/>
          </a:xfrm>
          <a:prstGeom prst="rect">
            <a:avLst/>
          </a:prstGeom>
        </p:spPr>
        <p:txBody>
          <a:bodyPr/>
          <a:lstStyle>
            <a:lvl1pPr>
              <a:spcBef>
                <a:spcPts val="5067"/>
              </a:spcBef>
              <a:defRPr sz="4534"/>
            </a:lvl1pPr>
            <a:lvl2pPr>
              <a:spcBef>
                <a:spcPts val="5067"/>
              </a:spcBef>
              <a:defRPr sz="4534"/>
            </a:lvl2pPr>
            <a:lvl3pPr>
              <a:spcBef>
                <a:spcPts val="5067"/>
              </a:spcBef>
              <a:defRPr sz="4534"/>
            </a:lvl3pPr>
            <a:lvl4pPr>
              <a:spcBef>
                <a:spcPts val="5067"/>
              </a:spcBef>
              <a:defRPr sz="4534"/>
            </a:lvl4pPr>
            <a:lvl5pPr>
              <a:spcBef>
                <a:spcPts val="5067"/>
              </a:spcBef>
              <a:defRPr sz="4534"/>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extLst>
              <a:ext uri="{BEBA8EAE-BF5A-486C-A8C5-ECC9F3942E4B}">
                <a14:imgProps xmlns:a14="http://schemas.microsoft.com/office/drawing/2010/main">
                  <a14:imgLayer r:embed="rId25">
                    <a14:imgEffect>
                      <a14:brightnessContrast bright="-20000"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354708" y="1270000"/>
            <a:ext cx="14630847"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354708" y="546100"/>
            <a:ext cx="14630847" cy="185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8433058" y="9004300"/>
            <a:ext cx="457214" cy="368300"/>
          </a:xfrm>
          <a:prstGeom prst="rect">
            <a:avLst/>
          </a:prstGeom>
          <a:ln w="12700">
            <a:miter lim="400000"/>
          </a:ln>
        </p:spPr>
        <p:txBody>
          <a:bodyPr wrap="none" lIns="50800" tIns="50800" rIns="50800" bIns="50800">
            <a:normAutofit/>
          </a:bodyPr>
          <a:lstStyle>
            <a:lvl1pPr algn="ctr" defTabSz="778972">
              <a:defRPr sz="2400">
                <a:solidFill>
                  <a:srgbClr val="6F6A5A"/>
                </a:solidFill>
                <a:latin typeface="Cochin"/>
                <a:ea typeface="Cochin"/>
                <a:cs typeface="Cochin"/>
                <a:sym typeface="Coc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8" r:id="rId7"/>
    <p:sldLayoutId id="2147483659" r:id="rId8"/>
    <p:sldLayoutId id="214748366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4" r:id="rId21"/>
    <p:sldLayoutId id="2147483675" r:id="rId22"/>
  </p:sldLayoutIdLst>
  <p:transition spd="med"/>
  <p:txStyles>
    <p:titleStyle>
      <a:lvl1pPr marL="0" marR="0" indent="0"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1pPr>
      <a:lvl2pPr marL="0" marR="0" indent="304815"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2pPr>
      <a:lvl3pPr marL="0" marR="0" indent="609630"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3pPr>
      <a:lvl4pPr marL="0" marR="0" indent="914446"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4pPr>
      <a:lvl5pPr marL="0" marR="0" indent="1219261"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5pPr>
      <a:lvl6pPr marL="0" marR="0" indent="1524076"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6pPr>
      <a:lvl7pPr marL="0" marR="0" indent="1828891"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7pPr>
      <a:lvl8pPr marL="0" marR="0" indent="2133707"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8pPr>
      <a:lvl9pPr marL="0" marR="0" indent="2438522" algn="ctr" defTabSz="778972" rtl="0" latinLnBrk="0">
        <a:lnSpc>
          <a:spcPct val="100000"/>
        </a:lnSpc>
        <a:spcBef>
          <a:spcPts val="0"/>
        </a:spcBef>
        <a:spcAft>
          <a:spcPts val="0"/>
        </a:spcAft>
        <a:buClrTx/>
        <a:buSzTx/>
        <a:buFontTx/>
        <a:buNone/>
        <a:tabLst/>
        <a:defRPr sz="9600" b="0" i="0" u="none" strike="noStrike" cap="none" spc="0" baseline="0">
          <a:ln>
            <a:noFill/>
          </a:ln>
          <a:solidFill>
            <a:srgbClr val="6F6A5A"/>
          </a:solidFill>
          <a:uFillTx/>
          <a:latin typeface="+mj-lt"/>
          <a:ea typeface="+mj-ea"/>
          <a:cs typeface="+mj-cs"/>
          <a:sym typeface="Copperplate"/>
        </a:defRPr>
      </a:lvl9pPr>
    </p:titleStyle>
    <p:bodyStyle>
      <a:lvl1pPr marL="508025"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1pPr>
      <a:lvl2pPr marL="1524076"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2pPr>
      <a:lvl3pPr marL="2116773"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3pPr>
      <a:lvl4pPr marL="2709469"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4pPr>
      <a:lvl5pPr marL="3302165"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5pPr>
      <a:lvl6pPr marL="3776322"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6pPr>
      <a:lvl7pPr marL="4250479"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7pPr>
      <a:lvl8pPr marL="4724636"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8pPr>
      <a:lvl9pPr marL="5198793" marR="0" indent="-508025" algn="l" defTabSz="778972" rtl="0" latinLnBrk="0">
        <a:lnSpc>
          <a:spcPct val="100000"/>
        </a:lnSpc>
        <a:spcBef>
          <a:spcPts val="7067"/>
        </a:spcBef>
        <a:spcAft>
          <a:spcPts val="0"/>
        </a:spcAft>
        <a:buClr>
          <a:srgbClr val="A29A85"/>
        </a:buClr>
        <a:buSzPct val="100000"/>
        <a:buFontTx/>
        <a:buChar char="•"/>
        <a:tabLst/>
        <a:defRPr sz="5334" b="0" i="0" u="none" strike="noStrike" cap="none" spc="0" baseline="0">
          <a:ln>
            <a:noFill/>
          </a:ln>
          <a:solidFill>
            <a:srgbClr val="6F6A5A"/>
          </a:solidFill>
          <a:uFillTx/>
          <a:latin typeface="Baskerville"/>
          <a:ea typeface="Baskerville"/>
          <a:cs typeface="Baskerville"/>
          <a:sym typeface="Baskerville"/>
        </a:defRPr>
      </a:lvl9pPr>
    </p:bodyStyle>
    <p:otherStyle>
      <a:lvl1pPr marL="0" marR="0" indent="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1pPr>
      <a:lvl2pPr marL="0" marR="0" indent="304815"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2pPr>
      <a:lvl3pPr marL="0" marR="0" indent="60963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3pPr>
      <a:lvl4pPr marL="0" marR="0" indent="91444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4pPr>
      <a:lvl5pPr marL="0" marR="0" indent="121926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5pPr>
      <a:lvl6pPr marL="0" marR="0" indent="152407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6pPr>
      <a:lvl7pPr marL="0" marR="0" indent="182889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7pPr>
      <a:lvl8pPr marL="0" marR="0" indent="2133707"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8pPr>
      <a:lvl9pPr marL="0" marR="0" indent="2438522"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jpg"/><Relationship Id="rId3" Type="http://schemas.openxmlformats.org/officeDocument/2006/relationships/image" Target="../media/image29.png"/><Relationship Id="rId7" Type="http://schemas.openxmlformats.org/officeDocument/2006/relationships/image" Target="../media/image50.png"/><Relationship Id="rId12"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9.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jpg"/><Relationship Id="rId10" Type="http://schemas.openxmlformats.org/officeDocument/2006/relationships/image" Target="../media/image61.jpeg"/><Relationship Id="rId4" Type="http://schemas.microsoft.com/office/2007/relationships/hdphoto" Target="../media/hdphoto1.wdp"/><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6.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1.xml"/><Relationship Id="rId6" Type="http://schemas.openxmlformats.org/officeDocument/2006/relationships/image" Target="../media/image69.png"/><Relationship Id="rId5" Type="http://schemas.openxmlformats.org/officeDocument/2006/relationships/image" Target="../media/image68.png"/><Relationship Id="rId10"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7340263" cy="9753600"/>
          </a:xfrm>
          <a:prstGeom prst="rect">
            <a:avLst/>
          </a:prstGeom>
        </p:spPr>
      </p:pic>
      <p:sp>
        <p:nvSpPr>
          <p:cNvPr id="6" name="Rectangle 5"/>
          <p:cNvSpPr/>
          <p:nvPr/>
        </p:nvSpPr>
        <p:spPr>
          <a:xfrm>
            <a:off x="1099575" y="2696006"/>
            <a:ext cx="15781835" cy="20444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3403" tIns="86701" rIns="173403" bIns="86701" numCol="1" spcCol="0" rtlCol="0" fromWordArt="0" anchor="ctr" anchorCtr="0" forceAA="0" compatLnSpc="1">
            <a:prstTxWarp prst="textNoShape">
              <a:avLst/>
            </a:prstTxWarp>
            <a:noAutofit/>
          </a:bodyPr>
          <a:lstStyle/>
          <a:p>
            <a:pPr algn="ctr"/>
            <a:endParaRPr lang="en-US" sz="2276"/>
          </a:p>
        </p:txBody>
      </p:sp>
      <p:sp>
        <p:nvSpPr>
          <p:cNvPr id="5" name="Subtitle 2"/>
          <p:cNvSpPr txBox="1">
            <a:spLocks/>
          </p:cNvSpPr>
          <p:nvPr/>
        </p:nvSpPr>
        <p:spPr>
          <a:xfrm>
            <a:off x="9517512" y="6949347"/>
            <a:ext cx="4089730" cy="2336826"/>
          </a:xfrm>
          <a:prstGeom prst="rect">
            <a:avLst/>
          </a:prstGeom>
        </p:spPr>
        <p:txBody>
          <a:bodyPr vert="horz" lIns="173403" tIns="86701" rIns="173403" bIns="86701"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3734" b="1" dirty="0">
                <a:solidFill>
                  <a:schemeClr val="bg2">
                    <a:lumMod val="20000"/>
                    <a:lumOff val="80000"/>
                  </a:schemeClr>
                </a:solidFill>
                <a:latin typeface="Helvetica" panose="020B0604020202020204" pitchFamily="34" charset="0"/>
                <a:ea typeface="Kabel LT Std Heavy" charset="0"/>
                <a:cs typeface="Helvetica" panose="020B0604020202020204" pitchFamily="34" charset="0"/>
              </a:rPr>
              <a:t>Carlos Mariscal</a:t>
            </a:r>
          </a:p>
          <a:p>
            <a:pPr algn="ctr">
              <a:lnSpc>
                <a:spcPct val="100000"/>
              </a:lnSpc>
              <a:spcBef>
                <a:spcPts val="0"/>
              </a:spcBef>
            </a:pPr>
            <a:r>
              <a:rPr lang="en-US" sz="2400" spc="53" dirty="0">
                <a:solidFill>
                  <a:schemeClr val="bg2">
                    <a:lumMod val="20000"/>
                    <a:lumOff val="80000"/>
                  </a:schemeClr>
                </a:solidFill>
                <a:latin typeface="Helvetica" panose="020B0604020202020204" pitchFamily="34" charset="0"/>
                <a:ea typeface="Kabel LT Std Book" charset="0"/>
                <a:cs typeface="Helvetica" panose="020B0604020202020204" pitchFamily="34" charset="0"/>
              </a:rPr>
              <a:t>Philosophy Department</a:t>
            </a:r>
          </a:p>
          <a:p>
            <a:pPr algn="ctr">
              <a:lnSpc>
                <a:spcPct val="100000"/>
              </a:lnSpc>
              <a:spcBef>
                <a:spcPts val="0"/>
              </a:spcBef>
            </a:pPr>
            <a:r>
              <a:rPr lang="en-US" sz="1867" spc="53" dirty="0">
                <a:solidFill>
                  <a:schemeClr val="bg2">
                    <a:lumMod val="20000"/>
                    <a:lumOff val="80000"/>
                  </a:schemeClr>
                </a:solidFill>
                <a:latin typeface="Helvetica" panose="020B0604020202020204" pitchFamily="34" charset="0"/>
                <a:ea typeface="Kabel LT Std Book" charset="0"/>
                <a:cs typeface="Helvetica" panose="020B0604020202020204" pitchFamily="34" charset="0"/>
              </a:rPr>
              <a:t>Ecology, Evolution, &amp; Conservation Biology Program</a:t>
            </a:r>
          </a:p>
          <a:p>
            <a:pPr algn="ctr">
              <a:lnSpc>
                <a:spcPct val="100000"/>
              </a:lnSpc>
              <a:spcBef>
                <a:spcPts val="0"/>
              </a:spcBef>
            </a:pPr>
            <a:r>
              <a:rPr lang="en-US" sz="1867" spc="-53" dirty="0">
                <a:solidFill>
                  <a:schemeClr val="bg2">
                    <a:lumMod val="20000"/>
                    <a:lumOff val="80000"/>
                  </a:schemeClr>
                </a:solidFill>
                <a:latin typeface="Helvetica" panose="020B0604020202020204" pitchFamily="34" charset="0"/>
                <a:ea typeface="Kabel LT Std Book" charset="0"/>
                <a:cs typeface="Helvetica" panose="020B0604020202020204" pitchFamily="34" charset="0"/>
              </a:rPr>
              <a:t>Integrative Neuroscience Program</a:t>
            </a:r>
          </a:p>
          <a:p>
            <a:pPr algn="ctr">
              <a:lnSpc>
                <a:spcPct val="100000"/>
              </a:lnSpc>
              <a:spcBef>
                <a:spcPts val="0"/>
              </a:spcBef>
            </a:pPr>
            <a:r>
              <a:rPr lang="en-US" sz="1867" spc="53" dirty="0">
                <a:solidFill>
                  <a:schemeClr val="bg2">
                    <a:lumMod val="20000"/>
                    <a:lumOff val="80000"/>
                  </a:schemeClr>
                </a:solidFill>
                <a:latin typeface="Helvetica" panose="020B0604020202020204" pitchFamily="34" charset="0"/>
                <a:ea typeface="Kabel LT Std Book" charset="0"/>
                <a:cs typeface="Helvetica" panose="020B0604020202020204" pitchFamily="34" charset="0"/>
              </a:rPr>
              <a:t>Core Humanities Department</a:t>
            </a:r>
            <a:endParaRPr lang="en-US" sz="1467" spc="53" dirty="0">
              <a:solidFill>
                <a:schemeClr val="bg2">
                  <a:lumMod val="20000"/>
                  <a:lumOff val="80000"/>
                </a:schemeClr>
              </a:solidFill>
              <a:latin typeface="Helvetica" panose="020B0604020202020204" pitchFamily="34" charset="0"/>
              <a:ea typeface="Kabel LT Std Book" charset="0"/>
              <a:cs typeface="Helvetica" panose="020B060402020202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 r="-2680" b="48414"/>
          <a:stretch/>
        </p:blipFill>
        <p:spPr>
          <a:xfrm>
            <a:off x="1263378" y="402113"/>
            <a:ext cx="10589893" cy="222857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 r="29046"/>
          <a:stretch/>
        </p:blipFill>
        <p:spPr>
          <a:xfrm>
            <a:off x="2022657" y="7379892"/>
            <a:ext cx="7474806" cy="169378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66512" y="6998974"/>
            <a:ext cx="2258808" cy="229964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 t="56168" r="812" b="-6197"/>
          <a:stretch/>
        </p:blipFill>
        <p:spPr>
          <a:xfrm>
            <a:off x="1270682" y="4800402"/>
            <a:ext cx="10698161" cy="2260156"/>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629" r="51230"/>
          <a:stretch/>
        </p:blipFill>
        <p:spPr>
          <a:xfrm>
            <a:off x="11691319" y="5169751"/>
            <a:ext cx="5010476" cy="1598442"/>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40046" r="10417"/>
          <a:stretch/>
        </p:blipFill>
        <p:spPr>
          <a:xfrm>
            <a:off x="11691254" y="921040"/>
            <a:ext cx="5010541" cy="1626282"/>
          </a:xfrm>
          <a:prstGeom prst="rect">
            <a:avLst/>
          </a:prstGeom>
        </p:spPr>
      </p:pic>
      <p:sp>
        <p:nvSpPr>
          <p:cNvPr id="2" name="Title 1">
            <a:extLst>
              <a:ext uri="{FF2B5EF4-FFF2-40B4-BE49-F238E27FC236}">
                <a16:creationId xmlns:a16="http://schemas.microsoft.com/office/drawing/2014/main" id="{4830B504-A3E8-4426-97B8-F11FB2EE5D7F}"/>
              </a:ext>
            </a:extLst>
          </p:cNvPr>
          <p:cNvSpPr>
            <a:spLocks noGrp="1"/>
          </p:cNvSpPr>
          <p:nvPr>
            <p:ph type="title"/>
          </p:nvPr>
        </p:nvSpPr>
        <p:spPr>
          <a:xfrm>
            <a:off x="5033926" y="2795810"/>
            <a:ext cx="11653874" cy="2003813"/>
          </a:xfrm>
        </p:spPr>
        <p:txBody>
          <a:bodyPr>
            <a:noAutofit/>
          </a:bodyPr>
          <a:lstStyle/>
          <a:p>
            <a:pPr algn="l"/>
            <a:r>
              <a:rPr lang="en-US" sz="4800" dirty="0">
                <a:solidFill>
                  <a:schemeClr val="accent3">
                    <a:lumMod val="50000"/>
                    <a:alpha val="85000"/>
                  </a:schemeClr>
                </a:solidFill>
              </a:rPr>
              <a:t>Life in the Universe: </a:t>
            </a:r>
            <a:br>
              <a:rPr lang="en-US" sz="6000" dirty="0">
                <a:solidFill>
                  <a:schemeClr val="accent3">
                    <a:lumMod val="50000"/>
                    <a:alpha val="85000"/>
                  </a:schemeClr>
                </a:solidFill>
              </a:rPr>
            </a:br>
            <a:r>
              <a:rPr lang="en-US" sz="6000" dirty="0">
                <a:solidFill>
                  <a:schemeClr val="accent3">
                    <a:lumMod val="50000"/>
                    <a:alpha val="85000"/>
                  </a:schemeClr>
                </a:solidFill>
              </a:rPr>
              <a:t>Astrobiology and Universal Biology</a:t>
            </a:r>
          </a:p>
        </p:txBody>
      </p:sp>
      <p:sp>
        <p:nvSpPr>
          <p:cNvPr id="3" name="TextBox 2">
            <a:extLst>
              <a:ext uri="{FF2B5EF4-FFF2-40B4-BE49-F238E27FC236}">
                <a16:creationId xmlns:a16="http://schemas.microsoft.com/office/drawing/2014/main" id="{C651E916-22A6-4706-916D-5B9052021D0D}"/>
              </a:ext>
            </a:extLst>
          </p:cNvPr>
          <p:cNvSpPr txBox="1"/>
          <p:nvPr/>
        </p:nvSpPr>
        <p:spPr>
          <a:xfrm>
            <a:off x="1270682" y="2905887"/>
            <a:ext cx="3369992" cy="957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r" defTabSz="609630"/>
            <a:r>
              <a:rPr lang="en-US" sz="2667" b="1" dirty="0">
                <a:solidFill>
                  <a:schemeClr val="accent3">
                    <a:lumMod val="75000"/>
                  </a:schemeClr>
                </a:solidFill>
              </a:rPr>
              <a:t>UNR </a:t>
            </a:r>
            <a:r>
              <a:rPr lang="en-US" sz="2667" b="1" dirty="0" err="1">
                <a:solidFill>
                  <a:schemeClr val="accent3">
                    <a:lumMod val="75000"/>
                  </a:schemeClr>
                </a:solidFill>
              </a:rPr>
              <a:t>Osher</a:t>
            </a:r>
            <a:r>
              <a:rPr lang="en-US" sz="2667" b="1" dirty="0">
                <a:solidFill>
                  <a:schemeClr val="accent3">
                    <a:lumMod val="75000"/>
                  </a:schemeClr>
                </a:solidFill>
              </a:rPr>
              <a:t> Lifelong Learning Institute</a:t>
            </a:r>
          </a:p>
        </p:txBody>
      </p:sp>
      <p:sp>
        <p:nvSpPr>
          <p:cNvPr id="16" name="TextBox 15">
            <a:extLst>
              <a:ext uri="{FF2B5EF4-FFF2-40B4-BE49-F238E27FC236}">
                <a16:creationId xmlns:a16="http://schemas.microsoft.com/office/drawing/2014/main" id="{CEF2A2A7-9325-485A-961A-1C179E26E8C7}"/>
              </a:ext>
            </a:extLst>
          </p:cNvPr>
          <p:cNvSpPr txBox="1"/>
          <p:nvPr/>
        </p:nvSpPr>
        <p:spPr>
          <a:xfrm>
            <a:off x="1566794" y="4036035"/>
            <a:ext cx="3068599" cy="547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r" defTabSz="609630"/>
            <a:r>
              <a:rPr lang="en-US" sz="2667" b="1" dirty="0">
                <a:solidFill>
                  <a:schemeClr val="accent3">
                    <a:lumMod val="75000"/>
                  </a:schemeClr>
                </a:solidFill>
              </a:rPr>
              <a:t>Sept. 17, 2019</a:t>
            </a:r>
          </a:p>
        </p:txBody>
      </p:sp>
    </p:spTree>
    <p:extLst>
      <p:ext uri="{BB962C8B-B14F-4D97-AF65-F5344CB8AC3E}">
        <p14:creationId xmlns:p14="http://schemas.microsoft.com/office/powerpoint/2010/main" val="3445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57" name="Why it Matters"/>
          <p:cNvSpPr txBox="1">
            <a:spLocks noGrp="1"/>
          </p:cNvSpPr>
          <p:nvPr>
            <p:ph type="title"/>
          </p:nvPr>
        </p:nvSpPr>
        <p:spPr>
          <a:prstGeom prst="rect">
            <a:avLst/>
          </a:prstGeom>
        </p:spPr>
        <p:txBody>
          <a:bodyPr>
            <a:normAutofit/>
          </a:bodyPr>
          <a:lstStyle>
            <a:lvl1pPr algn="l"/>
          </a:lstStyle>
          <a:p>
            <a:r>
              <a:rPr lang="en-US" dirty="0"/>
              <a:t>All Alone</a:t>
            </a:r>
            <a:endParaRPr dirty="0"/>
          </a:p>
        </p:txBody>
      </p:sp>
      <p:sp>
        <p:nvSpPr>
          <p:cNvPr id="4" name="Text Placeholder 3">
            <a:extLst>
              <a:ext uri="{FF2B5EF4-FFF2-40B4-BE49-F238E27FC236}">
                <a16:creationId xmlns:a16="http://schemas.microsoft.com/office/drawing/2014/main" id="{E692377C-161B-4D7E-8AF3-A6D9D3761805}"/>
              </a:ext>
            </a:extLst>
          </p:cNvPr>
          <p:cNvSpPr>
            <a:spLocks noGrp="1"/>
          </p:cNvSpPr>
          <p:nvPr>
            <p:ph type="body" sz="half" idx="1"/>
          </p:nvPr>
        </p:nvSpPr>
        <p:spPr>
          <a:xfrm>
            <a:off x="1388576" y="3194880"/>
            <a:ext cx="5617994" cy="3901006"/>
          </a:xfrm>
        </p:spPr>
        <p:txBody>
          <a:bodyPr>
            <a:normAutofit/>
          </a:bodyPr>
          <a:lstStyle/>
          <a:p>
            <a:r>
              <a:rPr lang="en-US" sz="4800" dirty="0"/>
              <a:t>Is Life on Earth </a:t>
            </a:r>
            <a:r>
              <a:rPr lang="en-US" sz="4800" b="1" dirty="0">
                <a:solidFill>
                  <a:schemeClr val="accent4"/>
                </a:solidFill>
              </a:rPr>
              <a:t>weird?</a:t>
            </a:r>
          </a:p>
          <a:p>
            <a:r>
              <a:rPr lang="en-US" sz="4800" dirty="0"/>
              <a:t>Is Life on Earth </a:t>
            </a:r>
            <a:r>
              <a:rPr lang="en-US" sz="4800" b="1" dirty="0">
                <a:solidFill>
                  <a:schemeClr val="accent6"/>
                </a:solidFill>
              </a:rPr>
              <a:t>representative?</a:t>
            </a:r>
          </a:p>
        </p:txBody>
      </p:sp>
      <p:sp>
        <p:nvSpPr>
          <p:cNvPr id="660" name="A provincial biology would be limited in domain of application to life in new environments.…"/>
          <p:cNvSpPr txBox="1"/>
          <p:nvPr/>
        </p:nvSpPr>
        <p:spPr>
          <a:xfrm>
            <a:off x="1584861" y="4331472"/>
            <a:ext cx="7681341" cy="813901"/>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endParaRPr lang="en-US" sz="4400" dirty="0"/>
          </a:p>
        </p:txBody>
      </p:sp>
      <p:pic>
        <p:nvPicPr>
          <p:cNvPr id="7" name="fish.png" descr="fish.png">
            <a:extLst>
              <a:ext uri="{FF2B5EF4-FFF2-40B4-BE49-F238E27FC236}">
                <a16:creationId xmlns:a16="http://schemas.microsoft.com/office/drawing/2014/main" id="{D214F95F-EFCC-470D-A562-5A6D475F8B5F}"/>
              </a:ext>
            </a:extLst>
          </p:cNvPr>
          <p:cNvPicPr>
            <a:picLocks noChangeAspect="1"/>
          </p:cNvPicPr>
          <p:nvPr/>
        </p:nvPicPr>
        <p:blipFill rotWithShape="1">
          <a:blip r:embed="rId5">
            <a:duotone>
              <a:prstClr val="black"/>
              <a:schemeClr val="accent3">
                <a:tint val="45000"/>
                <a:satMod val="400000"/>
              </a:schemeClr>
            </a:duotone>
          </a:blip>
          <a:srcRect l="35894" r="5863" b="3011"/>
          <a:stretch/>
        </p:blipFill>
        <p:spPr>
          <a:xfrm>
            <a:off x="12675627" y="1373049"/>
            <a:ext cx="3664517" cy="4068271"/>
          </a:xfrm>
          <a:prstGeom prst="rect">
            <a:avLst/>
          </a:prstGeom>
          <a:ln w="12700">
            <a:miter lim="400000"/>
          </a:ln>
        </p:spPr>
      </p:pic>
      <p:pic>
        <p:nvPicPr>
          <p:cNvPr id="10" name="fish.png" descr="fish.png">
            <a:extLst>
              <a:ext uri="{FF2B5EF4-FFF2-40B4-BE49-F238E27FC236}">
                <a16:creationId xmlns:a16="http://schemas.microsoft.com/office/drawing/2014/main" id="{006538E0-73DA-44B7-A10F-BEC4B119E0A3}"/>
              </a:ext>
            </a:extLst>
          </p:cNvPr>
          <p:cNvPicPr>
            <a:picLocks noChangeAspect="1"/>
          </p:cNvPicPr>
          <p:nvPr/>
        </p:nvPicPr>
        <p:blipFill rotWithShape="1">
          <a:blip r:embed="rId5">
            <a:duotone>
              <a:prstClr val="black"/>
              <a:schemeClr val="accent5">
                <a:tint val="45000"/>
                <a:satMod val="400000"/>
              </a:schemeClr>
            </a:duotone>
          </a:blip>
          <a:srcRect l="35894" r="5863" b="3011"/>
          <a:stretch/>
        </p:blipFill>
        <p:spPr>
          <a:xfrm>
            <a:off x="12265066" y="4807858"/>
            <a:ext cx="3664517" cy="4068271"/>
          </a:xfrm>
          <a:prstGeom prst="rect">
            <a:avLst/>
          </a:prstGeom>
          <a:ln w="12700">
            <a:miter lim="400000"/>
          </a:ln>
        </p:spPr>
      </p:pic>
      <p:pic>
        <p:nvPicPr>
          <p:cNvPr id="12" name="fish.png" descr="fish.png">
            <a:extLst>
              <a:ext uri="{FF2B5EF4-FFF2-40B4-BE49-F238E27FC236}">
                <a16:creationId xmlns:a16="http://schemas.microsoft.com/office/drawing/2014/main" id="{C0C6DB7D-30B1-4F07-8AF7-227893C39C20}"/>
              </a:ext>
            </a:extLst>
          </p:cNvPr>
          <p:cNvPicPr>
            <a:picLocks noChangeAspect="1"/>
          </p:cNvPicPr>
          <p:nvPr/>
        </p:nvPicPr>
        <p:blipFill rotWithShape="1">
          <a:blip r:embed="rId5">
            <a:duotone>
              <a:prstClr val="black"/>
              <a:schemeClr val="accent2">
                <a:tint val="45000"/>
                <a:satMod val="400000"/>
              </a:schemeClr>
            </a:duotone>
          </a:blip>
          <a:srcRect l="35894" r="5863" b="3011"/>
          <a:stretch/>
        </p:blipFill>
        <p:spPr>
          <a:xfrm>
            <a:off x="10007572" y="-394121"/>
            <a:ext cx="3664517" cy="4068271"/>
          </a:xfrm>
          <a:prstGeom prst="rect">
            <a:avLst/>
          </a:prstGeom>
          <a:ln w="12700">
            <a:miter lim="400000"/>
          </a:ln>
        </p:spPr>
      </p:pic>
      <p:pic>
        <p:nvPicPr>
          <p:cNvPr id="13" name="fish.png" descr="fish.png">
            <a:extLst>
              <a:ext uri="{FF2B5EF4-FFF2-40B4-BE49-F238E27FC236}">
                <a16:creationId xmlns:a16="http://schemas.microsoft.com/office/drawing/2014/main" id="{E77AC268-7822-461A-BB96-ACBFC6D8A81B}"/>
              </a:ext>
            </a:extLst>
          </p:cNvPr>
          <p:cNvPicPr>
            <a:picLocks noChangeAspect="1"/>
          </p:cNvPicPr>
          <p:nvPr/>
        </p:nvPicPr>
        <p:blipFill rotWithShape="1">
          <a:blip r:embed="rId5"/>
          <a:srcRect l="35894" r="5863" b="3011"/>
          <a:stretch/>
        </p:blipFill>
        <p:spPr>
          <a:xfrm>
            <a:off x="9435277" y="3078010"/>
            <a:ext cx="3664517" cy="4068271"/>
          </a:xfrm>
          <a:prstGeom prst="rect">
            <a:avLst/>
          </a:prstGeom>
          <a:ln w="12700">
            <a:miter lim="400000"/>
          </a:ln>
        </p:spPr>
      </p:pic>
      <p:pic>
        <p:nvPicPr>
          <p:cNvPr id="9" name="fish.png" descr="fish.png">
            <a:extLst>
              <a:ext uri="{FF2B5EF4-FFF2-40B4-BE49-F238E27FC236}">
                <a16:creationId xmlns:a16="http://schemas.microsoft.com/office/drawing/2014/main" id="{D3B281C5-31FB-42B8-B41C-F6B4B3CC5F8E}"/>
              </a:ext>
            </a:extLst>
          </p:cNvPr>
          <p:cNvPicPr>
            <a:picLocks noChangeAspect="1"/>
          </p:cNvPicPr>
          <p:nvPr/>
        </p:nvPicPr>
        <p:blipFill rotWithShape="1">
          <a:blip r:embed="rId5">
            <a:duotone>
              <a:prstClr val="black"/>
              <a:schemeClr val="accent6">
                <a:tint val="45000"/>
                <a:satMod val="400000"/>
              </a:schemeClr>
            </a:duotone>
          </a:blip>
          <a:srcRect l="35894" r="5863" b="3011"/>
          <a:stretch/>
        </p:blipFill>
        <p:spPr>
          <a:xfrm>
            <a:off x="9012275" y="6550142"/>
            <a:ext cx="3664517" cy="4068271"/>
          </a:xfrm>
          <a:prstGeom prst="rect">
            <a:avLst/>
          </a:prstGeom>
          <a:ln w="12700">
            <a:miter lim="400000"/>
          </a:ln>
        </p:spPr>
      </p:pic>
      <p:pic>
        <p:nvPicPr>
          <p:cNvPr id="6" name="fish.png" descr="fish.png">
            <a:extLst>
              <a:ext uri="{FF2B5EF4-FFF2-40B4-BE49-F238E27FC236}">
                <a16:creationId xmlns:a16="http://schemas.microsoft.com/office/drawing/2014/main" id="{188262A0-E1AD-4191-8AD1-A0049EF70A45}"/>
              </a:ext>
            </a:extLst>
          </p:cNvPr>
          <p:cNvPicPr>
            <a:picLocks noChangeAspect="1"/>
          </p:cNvPicPr>
          <p:nvPr/>
        </p:nvPicPr>
        <p:blipFill rotWithShape="1">
          <a:blip r:embed="rId6">
            <a:duotone>
              <a:prstClr val="black"/>
              <a:schemeClr val="accent1">
                <a:tint val="45000"/>
                <a:satMod val="400000"/>
              </a:schemeClr>
            </a:duotone>
          </a:blip>
          <a:srcRect l="35894" r="5863" b="3011"/>
          <a:stretch/>
        </p:blipFill>
        <p:spPr>
          <a:xfrm>
            <a:off x="6744136" y="1323283"/>
            <a:ext cx="3664517" cy="4068271"/>
          </a:xfrm>
          <a:prstGeom prst="rect">
            <a:avLst/>
          </a:prstGeom>
          <a:ln w="12700">
            <a:miter lim="400000"/>
          </a:ln>
        </p:spPr>
      </p:pic>
      <p:pic>
        <p:nvPicPr>
          <p:cNvPr id="8" name="fish.png" descr="fish.png">
            <a:extLst>
              <a:ext uri="{FF2B5EF4-FFF2-40B4-BE49-F238E27FC236}">
                <a16:creationId xmlns:a16="http://schemas.microsoft.com/office/drawing/2014/main" id="{8D196458-7DEA-46E0-B2E5-D04326B933E5}"/>
              </a:ext>
            </a:extLst>
          </p:cNvPr>
          <p:cNvPicPr>
            <a:picLocks noChangeAspect="1"/>
          </p:cNvPicPr>
          <p:nvPr/>
        </p:nvPicPr>
        <p:blipFill rotWithShape="1">
          <a:blip r:embed="rId5">
            <a:duotone>
              <a:prstClr val="black"/>
              <a:schemeClr val="accent4">
                <a:tint val="45000"/>
                <a:satMod val="400000"/>
              </a:schemeClr>
            </a:duotone>
          </a:blip>
          <a:srcRect l="35894" r="5863" b="3011"/>
          <a:stretch/>
        </p:blipFill>
        <p:spPr>
          <a:xfrm>
            <a:off x="6171842" y="4807858"/>
            <a:ext cx="3664517" cy="4068271"/>
          </a:xfrm>
          <a:prstGeom prst="rect">
            <a:avLst/>
          </a:prstGeom>
          <a:ln w="12700">
            <a:miter lim="400000"/>
          </a:ln>
        </p:spPr>
      </p:pic>
    </p:spTree>
    <p:extLst>
      <p:ext uri="{BB962C8B-B14F-4D97-AF65-F5344CB8AC3E}">
        <p14:creationId xmlns:p14="http://schemas.microsoft.com/office/powerpoint/2010/main" val="1605938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2" name="Universal Sciences"/>
          <p:cNvSpPr txBox="1"/>
          <p:nvPr/>
        </p:nvSpPr>
        <p:spPr>
          <a:xfrm>
            <a:off x="9745900" y="-33264"/>
            <a:ext cx="5320776" cy="909697"/>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defTabSz="584200">
              <a:lnSpc>
                <a:spcPct val="110000"/>
              </a:lnSpc>
              <a:defRPr sz="3600" b="1" spc="-107">
                <a:solidFill>
                  <a:srgbClr val="6F6A5A"/>
                </a:solidFill>
                <a:latin typeface="Baskerville"/>
                <a:ea typeface="Baskerville"/>
                <a:cs typeface="Baskerville"/>
                <a:sym typeface="Baskerville"/>
              </a:defRPr>
            </a:lvl1pPr>
          </a:lstStyle>
          <a:p>
            <a:r>
              <a:rPr sz="4800" dirty="0">
                <a:solidFill>
                  <a:schemeClr val="accent6"/>
                </a:solidFill>
              </a:rPr>
              <a:t>Universal Sciences</a:t>
            </a:r>
          </a:p>
        </p:txBody>
      </p:sp>
      <p:sp>
        <p:nvSpPr>
          <p:cNvPr id="583" name="Provincial Sciences"/>
          <p:cNvSpPr txBox="1"/>
          <p:nvPr/>
        </p:nvSpPr>
        <p:spPr>
          <a:xfrm>
            <a:off x="2036318" y="-33264"/>
            <a:ext cx="6676532" cy="909697"/>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defTabSz="584200">
              <a:lnSpc>
                <a:spcPct val="110000"/>
              </a:lnSpc>
              <a:defRPr sz="3600" b="1" spc="-107">
                <a:solidFill>
                  <a:srgbClr val="6F6A5A"/>
                </a:solidFill>
                <a:latin typeface="Baskerville"/>
                <a:ea typeface="Baskerville"/>
                <a:cs typeface="Baskerville"/>
                <a:sym typeface="Baskerville"/>
              </a:defRPr>
            </a:lvl1pPr>
          </a:lstStyle>
          <a:p>
            <a:r>
              <a:rPr lang="en-US" sz="4800" dirty="0">
                <a:solidFill>
                  <a:schemeClr val="accent4"/>
                </a:solidFill>
              </a:rPr>
              <a:t>Non-Universal</a:t>
            </a:r>
            <a:r>
              <a:rPr sz="4800" dirty="0">
                <a:solidFill>
                  <a:schemeClr val="accent4"/>
                </a:solidFill>
              </a:rPr>
              <a:t> Sciences</a:t>
            </a:r>
          </a:p>
        </p:txBody>
      </p:sp>
      <p:pic>
        <p:nvPicPr>
          <p:cNvPr id="584" name="811auIy4tML.jpg" descr="811auIy4tML.jpg"/>
          <p:cNvPicPr>
            <a:picLocks noChangeAspect="1"/>
          </p:cNvPicPr>
          <p:nvPr/>
        </p:nvPicPr>
        <p:blipFill>
          <a:blip r:embed="rId5"/>
          <a:srcRect l="8755" t="5828" b="353"/>
          <a:stretch>
            <a:fillRect/>
          </a:stretch>
        </p:blipFill>
        <p:spPr>
          <a:xfrm flipH="1">
            <a:off x="459062" y="829995"/>
            <a:ext cx="5251719" cy="3600577"/>
          </a:xfrm>
          <a:custGeom>
            <a:avLst/>
            <a:gdLst/>
            <a:ahLst/>
            <a:cxnLst>
              <a:cxn ang="0">
                <a:pos x="wd2" y="hd2"/>
              </a:cxn>
              <a:cxn ang="5400000">
                <a:pos x="wd2" y="hd2"/>
              </a:cxn>
              <a:cxn ang="10800000">
                <a:pos x="wd2" y="hd2"/>
              </a:cxn>
              <a:cxn ang="16200000">
                <a:pos x="wd2" y="hd2"/>
              </a:cxn>
            </a:cxnLst>
            <a:rect l="0" t="0" r="r" b="b"/>
            <a:pathLst>
              <a:path w="21302" h="21220" extrusionOk="0">
                <a:moveTo>
                  <a:pt x="21162" y="0"/>
                </a:moveTo>
                <a:cubicBezTo>
                  <a:pt x="19812" y="827"/>
                  <a:pt x="18435" y="1941"/>
                  <a:pt x="17179" y="3044"/>
                </a:cubicBezTo>
                <a:cubicBezTo>
                  <a:pt x="16797" y="3953"/>
                  <a:pt x="16582" y="3004"/>
                  <a:pt x="16129" y="3044"/>
                </a:cubicBezTo>
                <a:cubicBezTo>
                  <a:pt x="16652" y="844"/>
                  <a:pt x="14946" y="-77"/>
                  <a:pt x="13753" y="305"/>
                </a:cubicBezTo>
                <a:cubicBezTo>
                  <a:pt x="12962" y="814"/>
                  <a:pt x="12536" y="1930"/>
                  <a:pt x="11656" y="2333"/>
                </a:cubicBezTo>
                <a:cubicBezTo>
                  <a:pt x="11405" y="3222"/>
                  <a:pt x="10643" y="3577"/>
                  <a:pt x="10119" y="4157"/>
                </a:cubicBezTo>
                <a:cubicBezTo>
                  <a:pt x="9293" y="5125"/>
                  <a:pt x="8402" y="6077"/>
                  <a:pt x="7532" y="6898"/>
                </a:cubicBezTo>
                <a:cubicBezTo>
                  <a:pt x="7168" y="7706"/>
                  <a:pt x="6487" y="7610"/>
                  <a:pt x="5993" y="8318"/>
                </a:cubicBezTo>
                <a:cubicBezTo>
                  <a:pt x="6146" y="9948"/>
                  <a:pt x="4733" y="10111"/>
                  <a:pt x="4107" y="11056"/>
                </a:cubicBezTo>
                <a:cubicBezTo>
                  <a:pt x="3825" y="11022"/>
                  <a:pt x="2666" y="12657"/>
                  <a:pt x="2780" y="11361"/>
                </a:cubicBezTo>
                <a:cubicBezTo>
                  <a:pt x="3534" y="10060"/>
                  <a:pt x="4717" y="8951"/>
                  <a:pt x="4667" y="6998"/>
                </a:cubicBezTo>
                <a:cubicBezTo>
                  <a:pt x="4272" y="6385"/>
                  <a:pt x="4865" y="4809"/>
                  <a:pt x="4038" y="4665"/>
                </a:cubicBezTo>
                <a:cubicBezTo>
                  <a:pt x="4182" y="6109"/>
                  <a:pt x="3667" y="7142"/>
                  <a:pt x="3128" y="8115"/>
                </a:cubicBezTo>
                <a:cubicBezTo>
                  <a:pt x="1687" y="9633"/>
                  <a:pt x="1227" y="12207"/>
                  <a:pt x="402" y="14402"/>
                </a:cubicBezTo>
                <a:cubicBezTo>
                  <a:pt x="-298" y="15147"/>
                  <a:pt x="94" y="16047"/>
                  <a:pt x="262" y="16938"/>
                </a:cubicBezTo>
                <a:cubicBezTo>
                  <a:pt x="844" y="16418"/>
                  <a:pt x="1132" y="17726"/>
                  <a:pt x="1731" y="17446"/>
                </a:cubicBezTo>
                <a:cubicBezTo>
                  <a:pt x="2339" y="18663"/>
                  <a:pt x="2782" y="20042"/>
                  <a:pt x="3617" y="21098"/>
                </a:cubicBezTo>
                <a:cubicBezTo>
                  <a:pt x="4006" y="21523"/>
                  <a:pt x="4214" y="20719"/>
                  <a:pt x="4457" y="20487"/>
                </a:cubicBezTo>
                <a:cubicBezTo>
                  <a:pt x="5129" y="19519"/>
                  <a:pt x="5484" y="21148"/>
                  <a:pt x="6204" y="20995"/>
                </a:cubicBezTo>
                <a:cubicBezTo>
                  <a:pt x="6823" y="20480"/>
                  <a:pt x="8161" y="19264"/>
                  <a:pt x="7672" y="18157"/>
                </a:cubicBezTo>
                <a:cubicBezTo>
                  <a:pt x="7941" y="17233"/>
                  <a:pt x="8950" y="17062"/>
                  <a:pt x="9069" y="15924"/>
                </a:cubicBezTo>
                <a:cubicBezTo>
                  <a:pt x="9621" y="15253"/>
                  <a:pt x="10261" y="14881"/>
                  <a:pt x="10817" y="14200"/>
                </a:cubicBezTo>
                <a:cubicBezTo>
                  <a:pt x="11202" y="13367"/>
                  <a:pt x="11724" y="12769"/>
                  <a:pt x="12285" y="12272"/>
                </a:cubicBezTo>
                <a:cubicBezTo>
                  <a:pt x="13038" y="11073"/>
                  <a:pt x="13989" y="10280"/>
                  <a:pt x="14732" y="9029"/>
                </a:cubicBezTo>
                <a:cubicBezTo>
                  <a:pt x="15394" y="8629"/>
                  <a:pt x="15736" y="7220"/>
                  <a:pt x="16618" y="7809"/>
                </a:cubicBezTo>
                <a:cubicBezTo>
                  <a:pt x="16971" y="7054"/>
                  <a:pt x="18020" y="6910"/>
                  <a:pt x="17808" y="5579"/>
                </a:cubicBezTo>
                <a:cubicBezTo>
                  <a:pt x="18945" y="4734"/>
                  <a:pt x="20019" y="3396"/>
                  <a:pt x="21302" y="2738"/>
                </a:cubicBezTo>
                <a:cubicBezTo>
                  <a:pt x="21256" y="2459"/>
                  <a:pt x="21278" y="2042"/>
                  <a:pt x="21302" y="1612"/>
                </a:cubicBezTo>
                <a:lnTo>
                  <a:pt x="21302" y="337"/>
                </a:lnTo>
                <a:cubicBezTo>
                  <a:pt x="21276" y="185"/>
                  <a:pt x="21233" y="66"/>
                  <a:pt x="21162" y="0"/>
                </a:cubicBezTo>
                <a:close/>
              </a:path>
            </a:pathLst>
          </a:custGeom>
          <a:ln w="12700">
            <a:miter lim="400000"/>
          </a:ln>
        </p:spPr>
      </p:pic>
      <p:pic>
        <p:nvPicPr>
          <p:cNvPr id="585" name="prism.png" descr="prism.png"/>
          <p:cNvPicPr>
            <a:picLocks noChangeAspect="1"/>
          </p:cNvPicPr>
          <p:nvPr/>
        </p:nvPicPr>
        <p:blipFill>
          <a:blip r:embed="rId6"/>
          <a:srcRect l="476"/>
          <a:stretch>
            <a:fillRect/>
          </a:stretch>
        </p:blipFill>
        <p:spPr>
          <a:xfrm flipH="1">
            <a:off x="10095944" y="452426"/>
            <a:ext cx="6759862" cy="5010890"/>
          </a:xfrm>
          <a:prstGeom prst="rect">
            <a:avLst/>
          </a:prstGeom>
          <a:ln w="12700">
            <a:miter lim="400000"/>
          </a:ln>
        </p:spPr>
      </p:pic>
      <p:pic>
        <p:nvPicPr>
          <p:cNvPr id="586" name="chemistry.png" descr="chemistry.png"/>
          <p:cNvPicPr>
            <a:picLocks noChangeAspect="1"/>
          </p:cNvPicPr>
          <p:nvPr/>
        </p:nvPicPr>
        <p:blipFill>
          <a:blip r:embed="rId7"/>
          <a:srcRect r="34040"/>
          <a:stretch>
            <a:fillRect/>
          </a:stretch>
        </p:blipFill>
        <p:spPr>
          <a:xfrm>
            <a:off x="14480287" y="5558666"/>
            <a:ext cx="2353122" cy="5349231"/>
          </a:xfrm>
          <a:prstGeom prst="rect">
            <a:avLst/>
          </a:prstGeom>
          <a:ln w="12700">
            <a:miter lim="400000"/>
          </a:ln>
        </p:spPr>
      </p:pic>
      <p:pic>
        <p:nvPicPr>
          <p:cNvPr id="587" name="Kepler-solar-system-1.png" descr="Kepler-solar-system-1.png"/>
          <p:cNvPicPr>
            <a:picLocks noChangeAspect="1"/>
          </p:cNvPicPr>
          <p:nvPr/>
        </p:nvPicPr>
        <p:blipFill>
          <a:blip r:embed="rId8"/>
          <a:srcRect l="1538" t="2120" r="1997" b="1771"/>
          <a:stretch>
            <a:fillRect/>
          </a:stretch>
        </p:blipFill>
        <p:spPr>
          <a:xfrm>
            <a:off x="4492413" y="4387786"/>
            <a:ext cx="4402024" cy="4821915"/>
          </a:xfrm>
          <a:custGeom>
            <a:avLst/>
            <a:gdLst/>
            <a:ahLst/>
            <a:cxnLst>
              <a:cxn ang="0">
                <a:pos x="wd2" y="hd2"/>
              </a:cxn>
              <a:cxn ang="5400000">
                <a:pos x="wd2" y="hd2"/>
              </a:cxn>
              <a:cxn ang="10800000">
                <a:pos x="wd2" y="hd2"/>
              </a:cxn>
              <a:cxn ang="16200000">
                <a:pos x="wd2" y="hd2"/>
              </a:cxn>
            </a:cxnLst>
            <a:rect l="0" t="0" r="r" b="b"/>
            <a:pathLst>
              <a:path w="21314" h="21600" extrusionOk="0">
                <a:moveTo>
                  <a:pt x="4798" y="0"/>
                </a:moveTo>
                <a:lnTo>
                  <a:pt x="4713" y="2224"/>
                </a:lnTo>
                <a:lnTo>
                  <a:pt x="2915" y="2622"/>
                </a:lnTo>
                <a:cubicBezTo>
                  <a:pt x="1564" y="3373"/>
                  <a:pt x="244" y="4156"/>
                  <a:pt x="1" y="5718"/>
                </a:cubicBezTo>
                <a:cubicBezTo>
                  <a:pt x="-40" y="8088"/>
                  <a:pt x="928" y="10341"/>
                  <a:pt x="2400" y="12151"/>
                </a:cubicBezTo>
                <a:cubicBezTo>
                  <a:pt x="3926" y="13616"/>
                  <a:pt x="5776" y="14814"/>
                  <a:pt x="7967" y="15247"/>
                </a:cubicBezTo>
                <a:cubicBezTo>
                  <a:pt x="7882" y="15326"/>
                  <a:pt x="7597" y="15750"/>
                  <a:pt x="7539" y="15882"/>
                </a:cubicBezTo>
                <a:cubicBezTo>
                  <a:pt x="6864" y="15761"/>
                  <a:pt x="5789" y="16188"/>
                  <a:pt x="5397" y="16518"/>
                </a:cubicBezTo>
                <a:cubicBezTo>
                  <a:pt x="6187" y="16678"/>
                  <a:pt x="7062" y="16554"/>
                  <a:pt x="6768" y="17629"/>
                </a:cubicBezTo>
                <a:lnTo>
                  <a:pt x="4626" y="17629"/>
                </a:lnTo>
                <a:cubicBezTo>
                  <a:pt x="4453" y="18995"/>
                  <a:pt x="5303" y="20246"/>
                  <a:pt x="5825" y="21441"/>
                </a:cubicBezTo>
                <a:cubicBezTo>
                  <a:pt x="9224" y="21401"/>
                  <a:pt x="12621" y="21520"/>
                  <a:pt x="16018" y="21600"/>
                </a:cubicBezTo>
                <a:cubicBezTo>
                  <a:pt x="16301" y="20387"/>
                  <a:pt x="14910" y="19967"/>
                  <a:pt x="15162" y="18822"/>
                </a:cubicBezTo>
                <a:cubicBezTo>
                  <a:pt x="15305" y="18795"/>
                  <a:pt x="15590" y="18635"/>
                  <a:pt x="15590" y="18582"/>
                </a:cubicBezTo>
                <a:cubicBezTo>
                  <a:pt x="14595" y="18416"/>
                  <a:pt x="14099" y="17706"/>
                  <a:pt x="13105" y="17788"/>
                </a:cubicBezTo>
                <a:cubicBezTo>
                  <a:pt x="12563" y="16640"/>
                  <a:pt x="14160" y="17039"/>
                  <a:pt x="14732" y="16676"/>
                </a:cubicBezTo>
                <a:cubicBezTo>
                  <a:pt x="14245" y="16253"/>
                  <a:pt x="13527" y="16207"/>
                  <a:pt x="12936" y="15963"/>
                </a:cubicBezTo>
                <a:cubicBezTo>
                  <a:pt x="12962" y="15008"/>
                  <a:pt x="13960" y="15304"/>
                  <a:pt x="14563" y="15010"/>
                </a:cubicBezTo>
                <a:cubicBezTo>
                  <a:pt x="16385" y="14190"/>
                  <a:pt x="18194" y="13157"/>
                  <a:pt x="19016" y="11435"/>
                </a:cubicBezTo>
                <a:cubicBezTo>
                  <a:pt x="20825" y="10897"/>
                  <a:pt x="21560" y="9141"/>
                  <a:pt x="21242" y="7465"/>
                </a:cubicBezTo>
                <a:cubicBezTo>
                  <a:pt x="20829" y="6519"/>
                  <a:pt x="20244" y="5610"/>
                  <a:pt x="19272" y="5082"/>
                </a:cubicBezTo>
                <a:cubicBezTo>
                  <a:pt x="18494" y="4117"/>
                  <a:pt x="16768" y="4130"/>
                  <a:pt x="16274" y="3018"/>
                </a:cubicBezTo>
                <a:cubicBezTo>
                  <a:pt x="15431" y="2171"/>
                  <a:pt x="14736" y="1222"/>
                  <a:pt x="13876" y="318"/>
                </a:cubicBezTo>
                <a:cubicBezTo>
                  <a:pt x="10860" y="41"/>
                  <a:pt x="7824" y="108"/>
                  <a:pt x="4798" y="0"/>
                </a:cubicBezTo>
                <a:close/>
              </a:path>
            </a:pathLst>
          </a:custGeom>
          <a:ln w="12700">
            <a:miter lim="400000"/>
          </a:ln>
        </p:spPr>
      </p:pic>
      <p:pic>
        <p:nvPicPr>
          <p:cNvPr id="588" name="asteroid.png" descr="asteroid.png"/>
          <p:cNvPicPr>
            <a:picLocks noChangeAspect="1"/>
          </p:cNvPicPr>
          <p:nvPr/>
        </p:nvPicPr>
        <p:blipFill>
          <a:blip r:embed="rId9"/>
          <a:stretch>
            <a:fillRect/>
          </a:stretch>
        </p:blipFill>
        <p:spPr>
          <a:xfrm>
            <a:off x="6448907" y="4914550"/>
            <a:ext cx="11155119" cy="6274753"/>
          </a:xfrm>
          <a:prstGeom prst="rect">
            <a:avLst/>
          </a:prstGeom>
          <a:ln w="12700">
            <a:miter lim="400000"/>
          </a:ln>
        </p:spPr>
      </p:pic>
      <p:pic>
        <p:nvPicPr>
          <p:cNvPr id="589" name="anthropology.png" descr="anthropology.png"/>
          <p:cNvPicPr>
            <a:picLocks noChangeAspect="1"/>
          </p:cNvPicPr>
          <p:nvPr/>
        </p:nvPicPr>
        <p:blipFill>
          <a:blip r:embed="rId10"/>
          <a:stretch>
            <a:fillRect/>
          </a:stretch>
        </p:blipFill>
        <p:spPr>
          <a:xfrm>
            <a:off x="-567993" y="4905661"/>
            <a:ext cx="6645433" cy="66454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p:tmAbs val="0"/>
                                  </p:iterate>
                                  <p:childTnLst>
                                    <p:set>
                                      <p:cBhvr>
                                        <p:cTn id="6" fill="hold"/>
                                        <p:tgtEl>
                                          <p:spTgt spid="584"/>
                                        </p:tgtEl>
                                        <p:attrNameLst>
                                          <p:attrName>style.visibility</p:attrName>
                                        </p:attrNameLst>
                                      </p:cBhvr>
                                      <p:to>
                                        <p:strVal val="visible"/>
                                      </p:to>
                                    </p:set>
                                    <p:anim calcmode="lin" valueType="num">
                                      <p:cBhvr>
                                        <p:cTn id="7" dur="500" fill="hold"/>
                                        <p:tgtEl>
                                          <p:spTgt spid="584"/>
                                        </p:tgtEl>
                                        <p:attrNameLst>
                                          <p:attrName>ppt_x</p:attrName>
                                        </p:attrNameLst>
                                      </p:cBhvr>
                                      <p:tavLst>
                                        <p:tav tm="0">
                                          <p:val>
                                            <p:strVal val="0-#ppt_w/2"/>
                                          </p:val>
                                        </p:tav>
                                        <p:tav tm="100000">
                                          <p:val>
                                            <p:strVal val="#ppt_x"/>
                                          </p:val>
                                        </p:tav>
                                      </p:tavLst>
                                    </p:anim>
                                    <p:anim calcmode="lin" valueType="num">
                                      <p:cBhvr>
                                        <p:cTn id="8" dur="500" fill="hold"/>
                                        <p:tgtEl>
                                          <p:spTgt spid="58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iterate>
                                    <p:tmAbs val="0"/>
                                  </p:iterate>
                                  <p:childTnLst>
                                    <p:set>
                                      <p:cBhvr>
                                        <p:cTn id="16" fill="hold"/>
                                        <p:tgtEl>
                                          <p:spTgt spid="589"/>
                                        </p:tgtEl>
                                        <p:attrNameLst>
                                          <p:attrName>style.visibility</p:attrName>
                                        </p:attrNameLst>
                                      </p:cBhvr>
                                      <p:to>
                                        <p:strVal val="visible"/>
                                      </p:to>
                                    </p:set>
                                    <p:anim calcmode="lin" valueType="num">
                                      <p:cBhvr>
                                        <p:cTn id="17" dur="1000" fill="hold"/>
                                        <p:tgtEl>
                                          <p:spTgt spid="589"/>
                                        </p:tgtEl>
                                        <p:attrNameLst>
                                          <p:attrName>ppt_x</p:attrName>
                                        </p:attrNameLst>
                                      </p:cBhvr>
                                      <p:tavLst>
                                        <p:tav tm="0">
                                          <p:val>
                                            <p:strVal val="0-#ppt_w/2"/>
                                          </p:val>
                                        </p:tav>
                                        <p:tav tm="100000">
                                          <p:val>
                                            <p:strVal val="#ppt_x"/>
                                          </p:val>
                                        </p:tav>
                                      </p:tavLst>
                                    </p:anim>
                                    <p:anim calcmode="lin" valueType="num">
                                      <p:cBhvr>
                                        <p:cTn id="18" dur="1000" fill="hold"/>
                                        <p:tgtEl>
                                          <p:spTgt spid="58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fill="hold" grpId="0" nodeType="clickEffect">
                                  <p:stCondLst>
                                    <p:cond delay="0"/>
                                  </p:stCondLst>
                                  <p:iterate>
                                    <p:tmAbs val="0"/>
                                  </p:iterate>
                                  <p:childTnLst>
                                    <p:set>
                                      <p:cBhvr>
                                        <p:cTn id="22" fill="hold"/>
                                        <p:tgtEl>
                                          <p:spTgt spid="585"/>
                                        </p:tgtEl>
                                        <p:attrNameLst>
                                          <p:attrName>style.visibility</p:attrName>
                                        </p:attrNameLst>
                                      </p:cBhvr>
                                      <p:to>
                                        <p:strVal val="visible"/>
                                      </p:to>
                                    </p:set>
                                    <p:animEffect transition="in" filter="fade">
                                      <p:cBhvr>
                                        <p:cTn id="23" dur="500"/>
                                        <p:tgtEl>
                                          <p:spTgt spid="58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0" nodeType="clickEffect">
                                  <p:stCondLst>
                                    <p:cond delay="0"/>
                                  </p:stCondLst>
                                  <p:iterate>
                                    <p:tmAbs val="0"/>
                                  </p:iterate>
                                  <p:childTnLst>
                                    <p:set>
                                      <p:cBhvr>
                                        <p:cTn id="27" fill="hold"/>
                                        <p:tgtEl>
                                          <p:spTgt spid="588"/>
                                        </p:tgtEl>
                                        <p:attrNameLst>
                                          <p:attrName>style.visibility</p:attrName>
                                        </p:attrNameLst>
                                      </p:cBhvr>
                                      <p:to>
                                        <p:strVal val="visible"/>
                                      </p:to>
                                    </p:set>
                                    <p:animEffect transition="in" filter="dissolve">
                                      <p:cBhvr>
                                        <p:cTn id="28" dur="500"/>
                                        <p:tgtEl>
                                          <p:spTgt spid="5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p:tmAbs val="0"/>
                                  </p:iterate>
                                  <p:childTnLst>
                                    <p:set>
                                      <p:cBhvr>
                                        <p:cTn id="32" dur="1" fill="hold">
                                          <p:stCondLst>
                                            <p:cond delay="0"/>
                                          </p:stCondLst>
                                        </p:cTn>
                                        <p:tgtEl>
                                          <p:spTgt spid="586"/>
                                        </p:tgtEl>
                                        <p:attrNameLst>
                                          <p:attrName>style.visibility</p:attrName>
                                        </p:attrNameLst>
                                      </p:cBhvr>
                                      <p:to>
                                        <p:strVal val="visible"/>
                                      </p:to>
                                    </p:set>
                                    <p:animEffect transition="in" filter="wipe(up)">
                                      <p:cBhvr>
                                        <p:cTn id="33"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advAuto="0"/>
      <p:bldP spid="585" grpId="0" animBg="1" advAuto="0"/>
      <p:bldP spid="586" grpId="0" animBg="1" advAuto="0"/>
      <p:bldP spid="587" grpId="0" animBg="1" advAuto="0"/>
      <p:bldP spid="588" grpId="0" animBg="1" advAuto="0"/>
      <p:bldP spid="58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22" name="Is Biology Universal?"/>
          <p:cNvSpPr txBox="1">
            <a:spLocks noGrp="1"/>
          </p:cNvSpPr>
          <p:nvPr>
            <p:ph type="title"/>
          </p:nvPr>
        </p:nvSpPr>
        <p:spPr>
          <a:prstGeom prst="rect">
            <a:avLst/>
          </a:prstGeom>
        </p:spPr>
        <p:txBody>
          <a:bodyPr/>
          <a:lstStyle>
            <a:lvl1pPr algn="l"/>
          </a:lstStyle>
          <a:p>
            <a:r>
              <a:rPr lang="en-US" dirty="0"/>
              <a:t>Biology as </a:t>
            </a:r>
            <a:r>
              <a:rPr lang="en-US" b="1" dirty="0">
                <a:solidFill>
                  <a:schemeClr val="accent4"/>
                </a:solidFill>
              </a:rPr>
              <a:t>Weird</a:t>
            </a:r>
            <a:endParaRPr b="1" dirty="0">
              <a:solidFill>
                <a:schemeClr val="accent4"/>
              </a:solidFill>
            </a:endParaRPr>
          </a:p>
        </p:txBody>
      </p:sp>
      <p:sp>
        <p:nvSpPr>
          <p:cNvPr id="2" name="Rectangle 1"/>
          <p:cNvSpPr/>
          <p:nvPr/>
        </p:nvSpPr>
        <p:spPr>
          <a:xfrm>
            <a:off x="1354708" y="2399353"/>
            <a:ext cx="14793965" cy="6301725"/>
          </a:xfrm>
          <a:prstGeom prst="rect">
            <a:avLst/>
          </a:prstGeom>
        </p:spPr>
        <p:txBody>
          <a:bodyPr wrap="square">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Biological generalizations </a:t>
            </a:r>
            <a:r>
              <a:rPr lang="en-US" sz="4800" i="1" dirty="0">
                <a:solidFill>
                  <a:schemeClr val="accent4"/>
                </a:solidFill>
              </a:rPr>
              <a:t>could have been otherwise</a:t>
            </a:r>
            <a:endParaRPr lang="en-US" sz="4800" dirty="0"/>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General claims in biology are </a:t>
            </a:r>
            <a:r>
              <a:rPr lang="en-US" sz="4800" i="1" dirty="0">
                <a:solidFill>
                  <a:schemeClr val="accent4"/>
                </a:solidFill>
              </a:rPr>
              <a:t>often falsified</a:t>
            </a:r>
            <a:r>
              <a:rPr lang="en-US" sz="4800" dirty="0"/>
              <a:t> </a:t>
            </a:r>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Biological explanations are </a:t>
            </a:r>
            <a:r>
              <a:rPr lang="en-US" sz="4800" i="1" dirty="0">
                <a:solidFill>
                  <a:schemeClr val="accent4"/>
                </a:solidFill>
              </a:rPr>
              <a:t>historical</a:t>
            </a:r>
          </a:p>
          <a:p>
            <a:pPr marL="448257" indent="-448257" defTabSz="1219261">
              <a:spcBef>
                <a:spcPts val="2667"/>
              </a:spcBef>
              <a:buClr>
                <a:srgbClr val="A29A85"/>
              </a:buClr>
              <a:buSzPct val="100000"/>
              <a:buFontTx/>
              <a:buChar char="•"/>
              <a:tabLst>
                <a:tab pos="1219261" algn="l"/>
              </a:tabLst>
              <a:defRPr sz="3300">
                <a:solidFill>
                  <a:srgbClr val="635F51"/>
                </a:solidFill>
                <a:latin typeface="Baskerville"/>
                <a:ea typeface="Baskerville"/>
                <a:cs typeface="Baskerville"/>
                <a:sym typeface="Baskerville"/>
              </a:defRPr>
            </a:pPr>
            <a:r>
              <a:rPr lang="en-US" sz="4800" dirty="0"/>
              <a:t>We have a </a:t>
            </a:r>
            <a:r>
              <a:rPr lang="en-US" sz="4800" i="1" dirty="0">
                <a:solidFill>
                  <a:schemeClr val="accent4"/>
                </a:solidFill>
              </a:rPr>
              <a:t>single example</a:t>
            </a:r>
            <a:r>
              <a:rPr lang="en-US" sz="4800" dirty="0"/>
              <a:t> of life &amp;</a:t>
            </a:r>
            <a:br>
              <a:rPr lang="en-US" sz="4800" dirty="0"/>
            </a:br>
            <a:r>
              <a:rPr lang="en-US" sz="4800" dirty="0"/>
              <a:t>we should not make </a:t>
            </a:r>
            <a:r>
              <a:rPr lang="en-US" sz="4800" i="1" dirty="0">
                <a:solidFill>
                  <a:schemeClr val="accent6"/>
                </a:solidFill>
              </a:rPr>
              <a:t>universal</a:t>
            </a:r>
            <a:r>
              <a:rPr lang="en-US" sz="4800" dirty="0"/>
              <a:t> </a:t>
            </a:r>
            <a:br>
              <a:rPr lang="en-US" sz="4800" dirty="0"/>
            </a:br>
            <a:r>
              <a:rPr lang="en-US" sz="4800" dirty="0"/>
              <a:t>conjectures about life until we </a:t>
            </a:r>
            <a:br>
              <a:rPr lang="en-US" sz="4800" dirty="0"/>
            </a:br>
            <a:r>
              <a:rPr lang="en-US" sz="4800" dirty="0"/>
              <a:t>discover other examples of life</a:t>
            </a:r>
          </a:p>
        </p:txBody>
      </p:sp>
      <p:pic>
        <p:nvPicPr>
          <p:cNvPr id="8" name="fish.png" descr="fish.png">
            <a:extLst>
              <a:ext uri="{FF2B5EF4-FFF2-40B4-BE49-F238E27FC236}">
                <a16:creationId xmlns:a16="http://schemas.microsoft.com/office/drawing/2014/main" id="{5F033016-07D7-4211-9A9B-C94E931EE89F}"/>
              </a:ext>
            </a:extLst>
          </p:cNvPr>
          <p:cNvPicPr>
            <a:picLocks noChangeAspect="1"/>
          </p:cNvPicPr>
          <p:nvPr/>
        </p:nvPicPr>
        <p:blipFill rotWithShape="1">
          <a:blip r:embed="rId5"/>
          <a:srcRect l="35894" r="5863" b="3011"/>
          <a:stretch/>
        </p:blipFill>
        <p:spPr>
          <a:xfrm>
            <a:off x="10441193" y="4296983"/>
            <a:ext cx="5961150" cy="6617945"/>
          </a:xfrm>
          <a:prstGeom prst="rect">
            <a:avLst/>
          </a:prstGeom>
          <a:ln w="12700">
            <a:miter lim="400000"/>
          </a:ln>
        </p:spPr>
      </p:pic>
      <p:sp>
        <p:nvSpPr>
          <p:cNvPr id="3" name="TextBox 2">
            <a:extLst>
              <a:ext uri="{FF2B5EF4-FFF2-40B4-BE49-F238E27FC236}">
                <a16:creationId xmlns:a16="http://schemas.microsoft.com/office/drawing/2014/main" id="{F5A10407-34CF-44CB-8A79-98309C2D4EA7}"/>
              </a:ext>
            </a:extLst>
          </p:cNvPr>
          <p:cNvSpPr txBox="1"/>
          <p:nvPr/>
        </p:nvSpPr>
        <p:spPr>
          <a:xfrm flipH="1">
            <a:off x="1863501" y="7320467"/>
            <a:ext cx="8560788" cy="2106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1600" dirty="0">
                <a:solidFill>
                  <a:srgbClr val="8A6B46"/>
                </a:solidFill>
              </a:rPr>
              <a:t>Gould SJ. Wonderful life: the Burgess Shale and the nature of history. WW Norton &amp; Company; 1990 Sep 17.</a:t>
            </a:r>
          </a:p>
          <a:p>
            <a:r>
              <a:rPr lang="en-US" sz="1600" dirty="0">
                <a:solidFill>
                  <a:srgbClr val="8A6B46"/>
                </a:solidFill>
              </a:rPr>
              <a:t>Beatty J. The evolutionary contingency thesis. Concepts, theories, and rationality in the biological sciences. 1995 Jul 15;45:81.</a:t>
            </a:r>
          </a:p>
          <a:p>
            <a:r>
              <a:rPr lang="en-US" sz="1600" dirty="0">
                <a:solidFill>
                  <a:srgbClr val="8A6B46"/>
                </a:solidFill>
              </a:rPr>
              <a:t>Richards RJ. The structure of narrative explanation in history and biology. History and evolution. 1992:19-53.</a:t>
            </a:r>
          </a:p>
          <a:p>
            <a:r>
              <a:rPr lang="en-US" sz="1600" dirty="0">
                <a:solidFill>
                  <a:srgbClr val="8A6B46"/>
                </a:solidFill>
              </a:rPr>
              <a:t>Cleland CE. Is a general theory of life possible? seeking the nature of life in the context of a single Example. Biological Theory. 2013 Jun 1;7(4):368-79.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22" name="Is Biology Universal?"/>
          <p:cNvSpPr txBox="1">
            <a:spLocks noGrp="1"/>
          </p:cNvSpPr>
          <p:nvPr>
            <p:ph type="title"/>
          </p:nvPr>
        </p:nvSpPr>
        <p:spPr>
          <a:prstGeom prst="rect">
            <a:avLst/>
          </a:prstGeom>
        </p:spPr>
        <p:txBody>
          <a:bodyPr>
            <a:normAutofit/>
          </a:bodyPr>
          <a:lstStyle>
            <a:lvl1pPr algn="l"/>
          </a:lstStyle>
          <a:p>
            <a:r>
              <a:rPr lang="en-US" dirty="0"/>
              <a:t>Biology as </a:t>
            </a:r>
            <a:r>
              <a:rPr lang="en-US" b="1" dirty="0">
                <a:solidFill>
                  <a:schemeClr val="accent4"/>
                </a:solidFill>
              </a:rPr>
              <a:t>Not Universal</a:t>
            </a:r>
            <a:endParaRPr b="1" dirty="0">
              <a:solidFill>
                <a:schemeClr val="accent4"/>
              </a:solidFill>
            </a:endParaRPr>
          </a:p>
        </p:txBody>
      </p:sp>
      <p:sp>
        <p:nvSpPr>
          <p:cNvPr id="2" name="Rectangle 1"/>
          <p:cNvSpPr/>
          <p:nvPr/>
        </p:nvSpPr>
        <p:spPr>
          <a:xfrm>
            <a:off x="1354708" y="2399353"/>
            <a:ext cx="14793965" cy="6301725"/>
          </a:xfrm>
          <a:prstGeom prst="rect">
            <a:avLst/>
          </a:prstGeom>
        </p:spPr>
        <p:txBody>
          <a:bodyPr wrap="square">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Biological generalizations </a:t>
            </a:r>
            <a:r>
              <a:rPr lang="en-US" sz="4800" i="1" dirty="0">
                <a:solidFill>
                  <a:schemeClr val="accent4"/>
                </a:solidFill>
              </a:rPr>
              <a:t>could have been otherwise</a:t>
            </a:r>
            <a:endParaRPr lang="en-US" sz="4800" dirty="0"/>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General claims in biology are </a:t>
            </a:r>
            <a:r>
              <a:rPr lang="en-US" sz="4800" i="1" dirty="0">
                <a:solidFill>
                  <a:schemeClr val="accent4"/>
                </a:solidFill>
              </a:rPr>
              <a:t>often falsified</a:t>
            </a:r>
            <a:r>
              <a:rPr lang="en-US" sz="4800" dirty="0"/>
              <a:t> </a:t>
            </a:r>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800" dirty="0"/>
              <a:t>Biological explanations are </a:t>
            </a:r>
            <a:r>
              <a:rPr lang="en-US" sz="4800" i="1" dirty="0">
                <a:solidFill>
                  <a:schemeClr val="accent4"/>
                </a:solidFill>
              </a:rPr>
              <a:t>historical</a:t>
            </a:r>
          </a:p>
          <a:p>
            <a:pPr marL="448257" indent="-448257" defTabSz="1219261">
              <a:spcBef>
                <a:spcPts val="2667"/>
              </a:spcBef>
              <a:buClr>
                <a:srgbClr val="A29A85"/>
              </a:buClr>
              <a:buSzPct val="100000"/>
              <a:buFontTx/>
              <a:buChar char="•"/>
              <a:tabLst>
                <a:tab pos="1219261" algn="l"/>
              </a:tabLst>
              <a:defRPr sz="3300">
                <a:solidFill>
                  <a:srgbClr val="635F51"/>
                </a:solidFill>
                <a:latin typeface="Baskerville"/>
                <a:ea typeface="Baskerville"/>
                <a:cs typeface="Baskerville"/>
                <a:sym typeface="Baskerville"/>
              </a:defRPr>
            </a:pPr>
            <a:r>
              <a:rPr lang="en-US" sz="4800" dirty="0"/>
              <a:t>We have a </a:t>
            </a:r>
            <a:r>
              <a:rPr lang="en-US" sz="4800" i="1" dirty="0">
                <a:solidFill>
                  <a:schemeClr val="accent4"/>
                </a:solidFill>
              </a:rPr>
              <a:t>single example</a:t>
            </a:r>
            <a:r>
              <a:rPr lang="en-US" sz="4800" dirty="0"/>
              <a:t> of life &amp;</a:t>
            </a:r>
            <a:br>
              <a:rPr lang="en-US" sz="4800" dirty="0"/>
            </a:br>
            <a:r>
              <a:rPr lang="en-US" sz="4800" dirty="0"/>
              <a:t>we should not make </a:t>
            </a:r>
            <a:r>
              <a:rPr lang="en-US" sz="4800" i="1" dirty="0"/>
              <a:t>universal</a:t>
            </a:r>
            <a:r>
              <a:rPr lang="en-US" sz="4800" dirty="0"/>
              <a:t> </a:t>
            </a:r>
            <a:br>
              <a:rPr lang="en-US" sz="4800" dirty="0"/>
            </a:br>
            <a:r>
              <a:rPr lang="en-US" sz="4800" dirty="0"/>
              <a:t>conjectures about life until we </a:t>
            </a:r>
            <a:br>
              <a:rPr lang="en-US" sz="4800" dirty="0"/>
            </a:br>
            <a:r>
              <a:rPr lang="en-US" sz="4800" dirty="0"/>
              <a:t>discover other examples of life</a:t>
            </a:r>
          </a:p>
        </p:txBody>
      </p:sp>
      <p:pic>
        <p:nvPicPr>
          <p:cNvPr id="8" name="fish.png" descr="fish.png">
            <a:extLst>
              <a:ext uri="{FF2B5EF4-FFF2-40B4-BE49-F238E27FC236}">
                <a16:creationId xmlns:a16="http://schemas.microsoft.com/office/drawing/2014/main" id="{5F033016-07D7-4211-9A9B-C94E931EE89F}"/>
              </a:ext>
            </a:extLst>
          </p:cNvPr>
          <p:cNvPicPr>
            <a:picLocks noChangeAspect="1"/>
          </p:cNvPicPr>
          <p:nvPr/>
        </p:nvPicPr>
        <p:blipFill rotWithShape="1">
          <a:blip r:embed="rId5"/>
          <a:srcRect l="35894" r="5863" b="3011"/>
          <a:stretch/>
        </p:blipFill>
        <p:spPr>
          <a:xfrm>
            <a:off x="10441193" y="4296983"/>
            <a:ext cx="5961150" cy="6617945"/>
          </a:xfrm>
          <a:prstGeom prst="rect">
            <a:avLst/>
          </a:prstGeom>
          <a:ln w="12700">
            <a:miter lim="400000"/>
          </a:ln>
        </p:spPr>
      </p:pic>
    </p:spTree>
    <p:extLst>
      <p:ext uri="{BB962C8B-B14F-4D97-AF65-F5344CB8AC3E}">
        <p14:creationId xmlns:p14="http://schemas.microsoft.com/office/powerpoint/2010/main" val="1407339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93" name="Biology as Universal"/>
          <p:cNvSpPr txBox="1">
            <a:spLocks noGrp="1"/>
          </p:cNvSpPr>
          <p:nvPr>
            <p:ph type="title"/>
          </p:nvPr>
        </p:nvSpPr>
        <p:spPr>
          <a:xfrm>
            <a:off x="1689572" y="21427"/>
            <a:ext cx="13557447" cy="1912428"/>
          </a:xfrm>
          <a:prstGeom prst="rect">
            <a:avLst/>
          </a:prstGeom>
        </p:spPr>
        <p:txBody>
          <a:bodyPr>
            <a:normAutofit/>
          </a:bodyPr>
          <a:lstStyle>
            <a:lvl1pPr algn="l" defTabSz="566674">
              <a:defRPr sz="6984"/>
            </a:lvl1pPr>
          </a:lstStyle>
          <a:p>
            <a:r>
              <a:rPr dirty="0"/>
              <a:t>Biology as </a:t>
            </a:r>
            <a:r>
              <a:rPr lang="en-US" b="1" dirty="0">
                <a:solidFill>
                  <a:schemeClr val="accent6"/>
                </a:solidFill>
              </a:rPr>
              <a:t>Universal</a:t>
            </a:r>
            <a:endParaRPr b="1" dirty="0">
              <a:solidFill>
                <a:schemeClr val="accent6"/>
              </a:solidFill>
            </a:endParaRPr>
          </a:p>
        </p:txBody>
      </p:sp>
      <p:sp>
        <p:nvSpPr>
          <p:cNvPr id="696" name="None of the laws, theories, or principles in biology are implicitly or explicitly limited in scope  (Munson’s Argument).…"/>
          <p:cNvSpPr txBox="1"/>
          <p:nvPr/>
        </p:nvSpPr>
        <p:spPr>
          <a:xfrm>
            <a:off x="1484909" y="2133270"/>
            <a:ext cx="11789848" cy="6592406"/>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400" dirty="0"/>
              <a:t>T</a:t>
            </a:r>
            <a:r>
              <a:rPr sz="4400" dirty="0"/>
              <a:t>he laws, theories, or principles in biology are</a:t>
            </a:r>
            <a:r>
              <a:rPr lang="en-US" sz="4400" dirty="0"/>
              <a:t> </a:t>
            </a:r>
            <a:r>
              <a:rPr lang="en-US" sz="4400" i="1" dirty="0">
                <a:solidFill>
                  <a:schemeClr val="accent6"/>
                </a:solidFill>
              </a:rPr>
              <a:t>not</a:t>
            </a:r>
            <a:r>
              <a:rPr sz="4400" i="1" dirty="0">
                <a:solidFill>
                  <a:schemeClr val="accent6"/>
                </a:solidFill>
              </a:rPr>
              <a:t> limited</a:t>
            </a:r>
            <a:endParaRPr sz="4400" dirty="0"/>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sz="4400" dirty="0"/>
              <a:t>Physics &amp; chemistry are (presumably) </a:t>
            </a:r>
            <a:br>
              <a:rPr lang="en-US" sz="4400" dirty="0"/>
            </a:br>
            <a:r>
              <a:rPr sz="4400" i="1" dirty="0">
                <a:solidFill>
                  <a:schemeClr val="accent6"/>
                </a:solidFill>
              </a:rPr>
              <a:t>universal and have predictable effects</a:t>
            </a:r>
            <a:r>
              <a:rPr sz="4400" dirty="0"/>
              <a:t> on biology</a:t>
            </a:r>
            <a:endParaRPr lang="en-US" sz="4400" dirty="0"/>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sz="4400" i="1" dirty="0">
                <a:solidFill>
                  <a:schemeClr val="accent6"/>
                </a:solidFill>
              </a:rPr>
              <a:t>Universal design problems</a:t>
            </a:r>
            <a:r>
              <a:rPr sz="4400" dirty="0"/>
              <a:t>: radiation, </a:t>
            </a:r>
            <a:br>
              <a:rPr lang="en-US" sz="4400" dirty="0"/>
            </a:br>
            <a:r>
              <a:rPr sz="4400" dirty="0"/>
              <a:t>inheritance, competition, etc.</a:t>
            </a:r>
            <a:r>
              <a:rPr lang="en-US" sz="4400" dirty="0"/>
              <a:t> </a:t>
            </a:r>
          </a:p>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r>
              <a:rPr lang="en-US" sz="4400" i="1" dirty="0">
                <a:solidFill>
                  <a:schemeClr val="accent6"/>
                </a:solidFill>
              </a:rPr>
              <a:t>Biology tends to converge </a:t>
            </a:r>
            <a:r>
              <a:rPr lang="en-US" sz="4400" dirty="0"/>
              <a:t>on the same forms </a:t>
            </a:r>
            <a:br>
              <a:rPr lang="en-US" sz="4400" dirty="0"/>
            </a:br>
            <a:r>
              <a:rPr lang="en-US" sz="4400" dirty="0"/>
              <a:t>time and again</a:t>
            </a:r>
            <a:endParaRPr sz="4400" dirty="0"/>
          </a:p>
        </p:txBody>
      </p:sp>
      <p:sp>
        <p:nvSpPr>
          <p:cNvPr id="4" name="TextBox 3"/>
          <p:cNvSpPr txBox="1"/>
          <p:nvPr/>
        </p:nvSpPr>
        <p:spPr>
          <a:xfrm>
            <a:off x="1899278" y="8347369"/>
            <a:ext cx="8914837" cy="11216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5" tIns="67735" rIns="67735" bIns="67735" numCol="1" spcCol="38100" rtlCol="0" anchor="ctr">
            <a:spAutoFit/>
          </a:bodyPr>
          <a:lstStyle/>
          <a:p>
            <a:r>
              <a:rPr lang="en-US" sz="1600" dirty="0">
                <a:solidFill>
                  <a:srgbClr val="8A6B46"/>
                </a:solidFill>
              </a:rPr>
              <a:t>Munson R. Is biology a provincial science?. Philosophy of Science. 1975 Dec 1;42(4):428-47.</a:t>
            </a:r>
          </a:p>
          <a:p>
            <a:r>
              <a:rPr lang="en-US" sz="1600" dirty="0">
                <a:solidFill>
                  <a:srgbClr val="8A6B46"/>
                </a:solidFill>
              </a:rPr>
              <a:t>Mariscal C. Universal Biology. Duke University Thesis. 2014.</a:t>
            </a:r>
          </a:p>
          <a:p>
            <a:r>
              <a:rPr lang="en-US" sz="1600" dirty="0">
                <a:solidFill>
                  <a:srgbClr val="8A6B46"/>
                </a:solidFill>
              </a:rPr>
              <a:t>Morris SC. The crucible of creation: the Burgess Shale and the rise of animals. Peterson's; 1999.</a:t>
            </a:r>
          </a:p>
          <a:p>
            <a:r>
              <a:rPr lang="en-US" sz="1600" dirty="0">
                <a:solidFill>
                  <a:srgbClr val="8A6B46"/>
                </a:solidFill>
              </a:rPr>
              <a:t>McGhee GR. Convergent evolution. Cambridge, MA: MIT Press; 2011.</a:t>
            </a:r>
          </a:p>
        </p:txBody>
      </p:sp>
      <p:pic>
        <p:nvPicPr>
          <p:cNvPr id="6" name="fish.png" descr="fish.png">
            <a:extLst>
              <a:ext uri="{FF2B5EF4-FFF2-40B4-BE49-F238E27FC236}">
                <a16:creationId xmlns:a16="http://schemas.microsoft.com/office/drawing/2014/main" id="{B83D3EB4-3111-4A9D-AFE3-10EFCC56CEE6}"/>
              </a:ext>
            </a:extLst>
          </p:cNvPr>
          <p:cNvPicPr>
            <a:picLocks noChangeAspect="1"/>
          </p:cNvPicPr>
          <p:nvPr/>
        </p:nvPicPr>
        <p:blipFill rotWithShape="1">
          <a:blip r:embed="rId5"/>
          <a:srcRect l="35894" r="5863" b="3011"/>
          <a:stretch/>
        </p:blipFill>
        <p:spPr>
          <a:xfrm>
            <a:off x="13113229" y="2273669"/>
            <a:ext cx="3664517" cy="4068271"/>
          </a:xfrm>
          <a:prstGeom prst="rect">
            <a:avLst/>
          </a:prstGeom>
          <a:ln w="12700">
            <a:miter lim="400000"/>
          </a:ln>
        </p:spPr>
      </p:pic>
      <p:pic>
        <p:nvPicPr>
          <p:cNvPr id="7" name="fish.png" descr="fish.png">
            <a:extLst>
              <a:ext uri="{FF2B5EF4-FFF2-40B4-BE49-F238E27FC236}">
                <a16:creationId xmlns:a16="http://schemas.microsoft.com/office/drawing/2014/main" id="{F52B2C2E-0695-4AAA-B0E1-AA1FBCD99AA6}"/>
              </a:ext>
            </a:extLst>
          </p:cNvPr>
          <p:cNvPicPr>
            <a:picLocks noChangeAspect="1"/>
          </p:cNvPicPr>
          <p:nvPr/>
        </p:nvPicPr>
        <p:blipFill rotWithShape="1">
          <a:blip r:embed="rId5">
            <a:duotone>
              <a:prstClr val="black"/>
              <a:schemeClr val="accent6">
                <a:tint val="45000"/>
                <a:satMod val="400000"/>
              </a:schemeClr>
            </a:duotone>
          </a:blip>
          <a:srcRect l="35894" r="5863" b="3011"/>
          <a:stretch/>
        </p:blipFill>
        <p:spPr>
          <a:xfrm>
            <a:off x="12690227" y="5745800"/>
            <a:ext cx="3664517" cy="4068271"/>
          </a:xfrm>
          <a:prstGeom prst="rect">
            <a:avLst/>
          </a:prstGeom>
          <a:ln w="12700">
            <a:miter lim="400000"/>
          </a:ln>
        </p:spPr>
      </p:pic>
      <p:sp>
        <p:nvSpPr>
          <p:cNvPr id="2" name="Rectangle 1">
            <a:extLst>
              <a:ext uri="{FF2B5EF4-FFF2-40B4-BE49-F238E27FC236}">
                <a16:creationId xmlns:a16="http://schemas.microsoft.com/office/drawing/2014/main" id="{6A3BF1ED-00C0-4603-AEEE-576D73A700C8}"/>
              </a:ext>
            </a:extLst>
          </p:cNvPr>
          <p:cNvSpPr/>
          <p:nvPr/>
        </p:nvSpPr>
        <p:spPr>
          <a:xfrm>
            <a:off x="18230326" y="5799394"/>
            <a:ext cx="5307863" cy="338554"/>
          </a:xfrm>
          <a:prstGeom prst="rect">
            <a:avLst/>
          </a:prstGeom>
        </p:spPr>
        <p:txBody>
          <a:bodyPr wrap="none">
            <a:spAutoFit/>
          </a:bodyPr>
          <a:lstStyle/>
          <a:p>
            <a:r>
              <a:rPr lang="en-US" sz="1600" dirty="0"/>
              <a:t>Mayr — Biology is at least as general as our sample of it</a:t>
            </a:r>
          </a:p>
        </p:txBody>
      </p:sp>
    </p:spTree>
    <p:extLst>
      <p:ext uri="{BB962C8B-B14F-4D97-AF65-F5344CB8AC3E}">
        <p14:creationId xmlns:p14="http://schemas.microsoft.com/office/powerpoint/2010/main" val="15491982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6">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9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6">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02" name="Favourite-Humming-Birds-Hummingbird-Eating-Red-Flower-Wallpaper.jpg" descr="Favourite-Humming-Birds-Hummingbird-Eating-Red-Flower-Wallpaper.jpg"/>
          <p:cNvPicPr>
            <a:picLocks/>
          </p:cNvPicPr>
          <p:nvPr/>
        </p:nvPicPr>
        <p:blipFill>
          <a:blip r:embed="rId5"/>
          <a:stretch>
            <a:fillRect/>
          </a:stretch>
        </p:blipFill>
        <p:spPr>
          <a:xfrm>
            <a:off x="6327266" y="5353762"/>
            <a:ext cx="4429716" cy="4275156"/>
          </a:xfrm>
          <a:prstGeom prst="rect">
            <a:avLst/>
          </a:prstGeom>
        </p:spPr>
      </p:pic>
      <p:pic>
        <p:nvPicPr>
          <p:cNvPr id="403" name="Img215461_bigocto2.jpg" descr="Img215461_bigocto2.jpg"/>
          <p:cNvPicPr>
            <a:picLocks/>
          </p:cNvPicPr>
          <p:nvPr/>
        </p:nvPicPr>
        <p:blipFill>
          <a:blip r:embed="rId6"/>
          <a:stretch>
            <a:fillRect/>
          </a:stretch>
        </p:blipFill>
        <p:spPr>
          <a:xfrm rot="16200000">
            <a:off x="6519352" y="1335260"/>
            <a:ext cx="4045547" cy="4429718"/>
          </a:xfrm>
          <a:prstGeom prst="rect">
            <a:avLst/>
          </a:prstGeom>
        </p:spPr>
      </p:pic>
      <p:pic>
        <p:nvPicPr>
          <p:cNvPr id="404" name="urticating.jpg" descr="urticating.jpg"/>
          <p:cNvPicPr>
            <a:picLocks/>
          </p:cNvPicPr>
          <p:nvPr/>
        </p:nvPicPr>
        <p:blipFill>
          <a:blip r:embed="rId7"/>
          <a:stretch>
            <a:fillRect/>
          </a:stretch>
        </p:blipFill>
        <p:spPr>
          <a:xfrm>
            <a:off x="344901" y="5353762"/>
            <a:ext cx="5403200" cy="4275156"/>
          </a:xfrm>
          <a:prstGeom prst="rect">
            <a:avLst/>
          </a:prstGeom>
        </p:spPr>
      </p:pic>
      <p:pic>
        <p:nvPicPr>
          <p:cNvPr id="405" name="Monarch_Butterfly_Danaus_plexippus_Male_Wing_2800px.jpg" descr="Monarch_Butterfly_Danaus_plexippus_Male_Wing_2800px.jpg"/>
          <p:cNvPicPr>
            <a:picLocks/>
          </p:cNvPicPr>
          <p:nvPr/>
        </p:nvPicPr>
        <p:blipFill>
          <a:blip r:embed="rId8"/>
          <a:stretch>
            <a:fillRect/>
          </a:stretch>
        </p:blipFill>
        <p:spPr>
          <a:xfrm>
            <a:off x="344902" y="1527349"/>
            <a:ext cx="5396290" cy="4045548"/>
          </a:xfrm>
          <a:prstGeom prst="rect">
            <a:avLst/>
          </a:prstGeom>
        </p:spPr>
      </p:pic>
      <p:pic>
        <p:nvPicPr>
          <p:cNvPr id="406" name="Spinner-Dolphin-Wallpaper-HD.jpg" descr="Spinner-Dolphin-Wallpaper-HD.jpg"/>
          <p:cNvPicPr>
            <a:picLocks/>
          </p:cNvPicPr>
          <p:nvPr/>
        </p:nvPicPr>
        <p:blipFill>
          <a:blip r:embed="rId9"/>
          <a:stretch>
            <a:fillRect/>
          </a:stretch>
        </p:blipFill>
        <p:spPr>
          <a:xfrm rot="16200000">
            <a:off x="9381077" y="2044195"/>
            <a:ext cx="9286975" cy="5882465"/>
          </a:xfrm>
          <a:prstGeom prst="rect">
            <a:avLst/>
          </a:prstGeom>
        </p:spPr>
      </p:pic>
      <p:sp>
        <p:nvSpPr>
          <p:cNvPr id="407" name="Examples of Convergence"/>
          <p:cNvSpPr txBox="1"/>
          <p:nvPr/>
        </p:nvSpPr>
        <p:spPr>
          <a:xfrm>
            <a:off x="1078430" y="-288382"/>
            <a:ext cx="15308200" cy="2472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normAutofit/>
          </a:bodyPr>
          <a:lstStyle>
            <a:lvl1pPr algn="ctr" defTabSz="549148">
              <a:defRPr sz="6768">
                <a:solidFill>
                  <a:srgbClr val="6F6A5A"/>
                </a:solidFill>
                <a:latin typeface="+mj-lt"/>
                <a:ea typeface="+mj-ea"/>
                <a:cs typeface="+mj-cs"/>
                <a:sym typeface="Copperplate"/>
              </a:defRPr>
            </a:lvl1pPr>
          </a:lstStyle>
          <a:p>
            <a:pPr algn="l"/>
            <a:r>
              <a:rPr sz="7200" dirty="0"/>
              <a:t>Examples of Convergence</a:t>
            </a:r>
          </a:p>
        </p:txBody>
      </p:sp>
      <p:sp>
        <p:nvSpPr>
          <p:cNvPr id="408" name="Powell, R. &amp; Mariscal, C. 2014. “There is Grandeur in This View of Life: The Bio-Philosophical Implications of Convergent Evolution.” Act Biotheoretica 62: 115-121."/>
          <p:cNvSpPr txBox="1"/>
          <p:nvPr/>
        </p:nvSpPr>
        <p:spPr>
          <a:xfrm>
            <a:off x="1746301" y="9417457"/>
            <a:ext cx="15051654"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r>
              <a:rPr sz="1600" dirty="0">
                <a:solidFill>
                  <a:srgbClr val="8A6B46"/>
                </a:solidFill>
              </a:rPr>
              <a:t>Powell, R. &amp; Mariscal, C. 2014. “There is Grandeur in This View of Life: The Bio-Philosophical Implications of Convergent Evolution.” </a:t>
            </a:r>
            <a:r>
              <a:rPr sz="1600" i="1" dirty="0">
                <a:solidFill>
                  <a:srgbClr val="8A6B46"/>
                </a:solidFill>
              </a:rPr>
              <a:t>Act </a:t>
            </a:r>
            <a:r>
              <a:rPr sz="1600" i="1" dirty="0" err="1">
                <a:solidFill>
                  <a:srgbClr val="8A6B46"/>
                </a:solidFill>
              </a:rPr>
              <a:t>Biotheoretica</a:t>
            </a:r>
            <a:r>
              <a:rPr sz="1600" i="1" dirty="0">
                <a:solidFill>
                  <a:srgbClr val="8A6B46"/>
                </a:solidFill>
              </a:rPr>
              <a:t> 62: 115-121.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405"/>
                                        </p:tgtEl>
                                        <p:attrNameLst>
                                          <p:attrName>style.visibility</p:attrName>
                                        </p:attrNameLst>
                                      </p:cBhvr>
                                      <p:to>
                                        <p:strVal val="visible"/>
                                      </p:to>
                                    </p:set>
                                    <p:anim calcmode="lin" valueType="num">
                                      <p:cBhvr>
                                        <p:cTn id="7" dur="350" fill="hold"/>
                                        <p:tgtEl>
                                          <p:spTgt spid="405"/>
                                        </p:tgtEl>
                                        <p:attrNameLst>
                                          <p:attrName>ppt_w</p:attrName>
                                        </p:attrNameLst>
                                      </p:cBhvr>
                                      <p:tavLst>
                                        <p:tav tm="0">
                                          <p:val>
                                            <p:fltVal val="0"/>
                                          </p:val>
                                        </p:tav>
                                        <p:tav tm="100000">
                                          <p:val>
                                            <p:strVal val="#ppt_w"/>
                                          </p:val>
                                        </p:tav>
                                      </p:tavLst>
                                    </p:anim>
                                    <p:anim calcmode="lin" valueType="num">
                                      <p:cBhvr>
                                        <p:cTn id="8" dur="350" fill="hold"/>
                                        <p:tgtEl>
                                          <p:spTgt spid="4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403"/>
                                        </p:tgtEl>
                                        <p:attrNameLst>
                                          <p:attrName>style.visibility</p:attrName>
                                        </p:attrNameLst>
                                      </p:cBhvr>
                                      <p:to>
                                        <p:strVal val="visible"/>
                                      </p:to>
                                    </p:set>
                                    <p:anim calcmode="lin" valueType="num">
                                      <p:cBhvr>
                                        <p:cTn id="13" dur="350" fill="hold"/>
                                        <p:tgtEl>
                                          <p:spTgt spid="403"/>
                                        </p:tgtEl>
                                        <p:attrNameLst>
                                          <p:attrName>ppt_w</p:attrName>
                                        </p:attrNameLst>
                                      </p:cBhvr>
                                      <p:tavLst>
                                        <p:tav tm="0">
                                          <p:val>
                                            <p:fltVal val="0"/>
                                          </p:val>
                                        </p:tav>
                                        <p:tav tm="100000">
                                          <p:val>
                                            <p:strVal val="#ppt_w"/>
                                          </p:val>
                                        </p:tav>
                                      </p:tavLst>
                                    </p:anim>
                                    <p:anim calcmode="lin" valueType="num">
                                      <p:cBhvr>
                                        <p:cTn id="14" dur="350" fill="hold"/>
                                        <p:tgtEl>
                                          <p:spTgt spid="40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406"/>
                                        </p:tgtEl>
                                        <p:attrNameLst>
                                          <p:attrName>style.visibility</p:attrName>
                                        </p:attrNameLst>
                                      </p:cBhvr>
                                      <p:to>
                                        <p:strVal val="visible"/>
                                      </p:to>
                                    </p:set>
                                    <p:anim calcmode="lin" valueType="num">
                                      <p:cBhvr>
                                        <p:cTn id="19" dur="750" fill="hold"/>
                                        <p:tgtEl>
                                          <p:spTgt spid="406"/>
                                        </p:tgtEl>
                                        <p:attrNameLst>
                                          <p:attrName>ppt_w</p:attrName>
                                        </p:attrNameLst>
                                      </p:cBhvr>
                                      <p:tavLst>
                                        <p:tav tm="0">
                                          <p:val>
                                            <p:fltVal val="0"/>
                                          </p:val>
                                        </p:tav>
                                        <p:tav tm="100000">
                                          <p:val>
                                            <p:strVal val="#ppt_w"/>
                                          </p:val>
                                        </p:tav>
                                      </p:tavLst>
                                    </p:anim>
                                    <p:anim calcmode="lin" valueType="num">
                                      <p:cBhvr>
                                        <p:cTn id="20" dur="750" fill="hold"/>
                                        <p:tgtEl>
                                          <p:spTgt spid="40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404"/>
                                        </p:tgtEl>
                                        <p:attrNameLst>
                                          <p:attrName>style.visibility</p:attrName>
                                        </p:attrNameLst>
                                      </p:cBhvr>
                                      <p:to>
                                        <p:strVal val="visible"/>
                                      </p:to>
                                    </p:set>
                                    <p:anim calcmode="lin" valueType="num">
                                      <p:cBhvr>
                                        <p:cTn id="25" dur="350" fill="hold"/>
                                        <p:tgtEl>
                                          <p:spTgt spid="404"/>
                                        </p:tgtEl>
                                        <p:attrNameLst>
                                          <p:attrName>ppt_w</p:attrName>
                                        </p:attrNameLst>
                                      </p:cBhvr>
                                      <p:tavLst>
                                        <p:tav tm="0">
                                          <p:val>
                                            <p:fltVal val="0"/>
                                          </p:val>
                                        </p:tav>
                                        <p:tav tm="100000">
                                          <p:val>
                                            <p:strVal val="#ppt_w"/>
                                          </p:val>
                                        </p:tav>
                                      </p:tavLst>
                                    </p:anim>
                                    <p:anim calcmode="lin" valueType="num">
                                      <p:cBhvr>
                                        <p:cTn id="26" dur="350" fill="hold"/>
                                        <p:tgtEl>
                                          <p:spTgt spid="40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p:tmAbs val="0"/>
                                  </p:iterate>
                                  <p:childTnLst>
                                    <p:set>
                                      <p:cBhvr>
                                        <p:cTn id="30" fill="hold"/>
                                        <p:tgtEl>
                                          <p:spTgt spid="402"/>
                                        </p:tgtEl>
                                        <p:attrNameLst>
                                          <p:attrName>style.visibility</p:attrName>
                                        </p:attrNameLst>
                                      </p:cBhvr>
                                      <p:to>
                                        <p:strVal val="visible"/>
                                      </p:to>
                                    </p:set>
                                    <p:anim calcmode="lin" valueType="num">
                                      <p:cBhvr>
                                        <p:cTn id="31" dur="350" fill="hold"/>
                                        <p:tgtEl>
                                          <p:spTgt spid="402"/>
                                        </p:tgtEl>
                                        <p:attrNameLst>
                                          <p:attrName>ppt_w</p:attrName>
                                        </p:attrNameLst>
                                      </p:cBhvr>
                                      <p:tavLst>
                                        <p:tav tm="0">
                                          <p:val>
                                            <p:fltVal val="0"/>
                                          </p:val>
                                        </p:tav>
                                        <p:tav tm="100000">
                                          <p:val>
                                            <p:strVal val="#ppt_w"/>
                                          </p:val>
                                        </p:tav>
                                      </p:tavLst>
                                    </p:anim>
                                    <p:anim calcmode="lin" valueType="num">
                                      <p:cBhvr>
                                        <p:cTn id="32" dur="350" fill="hold"/>
                                        <p:tgtEl>
                                          <p:spTgt spid="4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advAuto="0"/>
      <p:bldP spid="403" grpId="0" animBg="1" advAuto="0"/>
      <p:bldP spid="404" grpId="0" animBg="1" advAuto="0"/>
      <p:bldP spid="405" grpId="0" animBg="1" advAuto="0"/>
      <p:bldP spid="40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28" name="Square" descr="Square"/>
          <p:cNvPicPr>
            <a:picLocks/>
          </p:cNvPicPr>
          <p:nvPr/>
        </p:nvPicPr>
        <p:blipFill>
          <a:blip r:embed="rId5"/>
          <a:stretch>
            <a:fillRect/>
          </a:stretch>
        </p:blipFill>
        <p:spPr>
          <a:xfrm>
            <a:off x="7941830" y="2564141"/>
            <a:ext cx="1066166" cy="1066167"/>
          </a:xfrm>
          <a:prstGeom prst="rect">
            <a:avLst/>
          </a:prstGeom>
          <a:effectLst>
            <a:outerShdw blurRad="38100" dist="12700" dir="5400000" rotWithShape="0">
              <a:srgbClr val="424242">
                <a:alpha val="40000"/>
              </a:srgbClr>
            </a:outerShdw>
          </a:effectLst>
        </p:spPr>
      </p:pic>
      <p:sp>
        <p:nvSpPr>
          <p:cNvPr id="414" name="Not Just One Issue"/>
          <p:cNvSpPr txBox="1"/>
          <p:nvPr/>
        </p:nvSpPr>
        <p:spPr>
          <a:xfrm>
            <a:off x="1689573" y="423360"/>
            <a:ext cx="14660281" cy="146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normAutofit fontScale="92500" lnSpcReduction="10000"/>
          </a:bodyPr>
          <a:lstStyle>
            <a:lvl1pPr defTabSz="584200">
              <a:defRPr sz="7200">
                <a:solidFill>
                  <a:srgbClr val="6F6A5A"/>
                </a:solidFill>
                <a:latin typeface="+mj-lt"/>
                <a:ea typeface="+mj-ea"/>
                <a:cs typeface="+mj-cs"/>
                <a:sym typeface="Copperplate"/>
              </a:defRPr>
            </a:lvl1pPr>
          </a:lstStyle>
          <a:p>
            <a:r>
              <a:rPr sz="9600" dirty="0"/>
              <a:t>Not Just One Issue</a:t>
            </a:r>
          </a:p>
        </p:txBody>
      </p:sp>
      <p:sp>
        <p:nvSpPr>
          <p:cNvPr id="415" name="Triangle"/>
          <p:cNvSpPr/>
          <p:nvPr/>
        </p:nvSpPr>
        <p:spPr>
          <a:xfrm rot="16200000">
            <a:off x="6116880" y="-726337"/>
            <a:ext cx="4768278" cy="141744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satOff val="11240"/>
                  <a:lumOff val="13356"/>
                </a:schemeClr>
              </a:gs>
              <a:gs pos="100000">
                <a:schemeClr val="accent5">
                  <a:satOff val="11168"/>
                  <a:lumOff val="10673"/>
                </a:schemeClr>
              </a:gs>
            </a:gsLst>
            <a:lin ang="5400000"/>
          </a:gradFill>
          <a:ln w="12700">
            <a:miter lim="400000"/>
          </a:ln>
          <a:effectLst>
            <a:outerShdw blurRad="50800" dist="25400" dir="3600000" rotWithShape="0">
              <a:srgbClr val="000000">
                <a:alpha val="70000"/>
              </a:srgbClr>
            </a:outerShdw>
          </a:effectLst>
        </p:spPr>
        <p:txBody>
          <a:bodyPr lIns="67735" tIns="67735" rIns="67735" bIns="67735" anchor="ct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sp>
        <p:nvSpPr>
          <p:cNvPr id="416" name="Contingent"/>
          <p:cNvSpPr txBox="1"/>
          <p:nvPr/>
        </p:nvSpPr>
        <p:spPr>
          <a:xfrm rot="600000">
            <a:off x="1722260" y="7593912"/>
            <a:ext cx="1524993" cy="629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400" b="1"/>
            </a:lvl1pPr>
          </a:lstStyle>
          <a:p>
            <a:r>
              <a:rPr lang="en-US" sz="3200" dirty="0">
                <a:solidFill>
                  <a:schemeClr val="accent4"/>
                </a:solidFill>
              </a:rPr>
              <a:t>Unique</a:t>
            </a:r>
            <a:endParaRPr sz="3200" dirty="0">
              <a:solidFill>
                <a:schemeClr val="accent4"/>
              </a:solidFill>
            </a:endParaRPr>
          </a:p>
        </p:txBody>
      </p:sp>
      <p:sp>
        <p:nvSpPr>
          <p:cNvPr id="417" name="Convergent"/>
          <p:cNvSpPr txBox="1"/>
          <p:nvPr/>
        </p:nvSpPr>
        <p:spPr>
          <a:xfrm rot="600000">
            <a:off x="13292623" y="8559691"/>
            <a:ext cx="1981850" cy="629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400" b="1"/>
            </a:lvl1pPr>
          </a:lstStyle>
          <a:p>
            <a:r>
              <a:rPr lang="en-US" sz="3200" dirty="0">
                <a:solidFill>
                  <a:schemeClr val="accent6"/>
                </a:solidFill>
              </a:rPr>
              <a:t>Universal</a:t>
            </a:r>
            <a:endParaRPr sz="3200" dirty="0">
              <a:solidFill>
                <a:schemeClr val="accent6"/>
              </a:solidFill>
            </a:endParaRPr>
          </a:p>
        </p:txBody>
      </p:sp>
      <p:pic>
        <p:nvPicPr>
          <p:cNvPr id="418" name="Favourite-Humming-Birds-Hummingbird-Eating-Red-Flower-Wallpaper.jpg" descr="Favourite-Humming-Birds-Hummingbird-Eating-Red-Flower-Wallpaper.jpg"/>
          <p:cNvPicPr>
            <a:picLocks/>
          </p:cNvPicPr>
          <p:nvPr/>
        </p:nvPicPr>
        <p:blipFill>
          <a:blip r:embed="rId6"/>
          <a:stretch>
            <a:fillRect/>
          </a:stretch>
        </p:blipFill>
        <p:spPr>
          <a:xfrm>
            <a:off x="13038814" y="4989235"/>
            <a:ext cx="2843463" cy="2743285"/>
          </a:xfrm>
          <a:prstGeom prst="rect">
            <a:avLst/>
          </a:prstGeom>
        </p:spPr>
      </p:pic>
      <p:pic>
        <p:nvPicPr>
          <p:cNvPr id="419" name="Monarch_Butterfly_Danaus_plexippus_Male_Wing_2800px.jpg" descr="Monarch_Butterfly_Danaus_plexippus_Male_Wing_2800px.jpg"/>
          <p:cNvPicPr>
            <a:picLocks/>
          </p:cNvPicPr>
          <p:nvPr/>
        </p:nvPicPr>
        <p:blipFill>
          <a:blip r:embed="rId7"/>
          <a:stretch>
            <a:fillRect/>
          </a:stretch>
        </p:blipFill>
        <p:spPr>
          <a:xfrm>
            <a:off x="7156007" y="5251709"/>
            <a:ext cx="2807634" cy="2218336"/>
          </a:xfrm>
          <a:prstGeom prst="rect">
            <a:avLst/>
          </a:prstGeom>
        </p:spPr>
      </p:pic>
      <p:pic>
        <p:nvPicPr>
          <p:cNvPr id="420" name="402407_901282475544_1311671_39601871_1249344183_n.jpg" descr="402407_901282475544_1311671_39601871_1249344183_n.jpg"/>
          <p:cNvPicPr>
            <a:picLocks/>
          </p:cNvPicPr>
          <p:nvPr/>
        </p:nvPicPr>
        <p:blipFill>
          <a:blip r:embed="rId8"/>
          <a:stretch>
            <a:fillRect/>
          </a:stretch>
        </p:blipFill>
        <p:spPr>
          <a:xfrm>
            <a:off x="1496154" y="5294044"/>
            <a:ext cx="1882489" cy="2133666"/>
          </a:xfrm>
          <a:prstGeom prst="rect">
            <a:avLst/>
          </a:prstGeom>
        </p:spPr>
      </p:pic>
      <p:sp>
        <p:nvSpPr>
          <p:cNvPr id="421" name="4"/>
          <p:cNvSpPr txBox="1"/>
          <p:nvPr/>
        </p:nvSpPr>
        <p:spPr>
          <a:xfrm>
            <a:off x="6767974" y="5882048"/>
            <a:ext cx="516705" cy="95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4000" b="1">
                <a:solidFill>
                  <a:srgbClr val="FFFFFF"/>
                </a:solidFill>
                <a:effectLst>
                  <a:outerShdw blurRad="25400" dist="12700" dir="18900000" rotWithShape="0">
                    <a:srgbClr val="000000"/>
                  </a:outerShdw>
                </a:effectLst>
              </a:defRPr>
            </a:lvl1pPr>
          </a:lstStyle>
          <a:p>
            <a:r>
              <a:rPr sz="5334"/>
              <a:t>4</a:t>
            </a:r>
          </a:p>
        </p:txBody>
      </p:sp>
      <p:sp>
        <p:nvSpPr>
          <p:cNvPr id="422" name="18"/>
          <p:cNvSpPr txBox="1"/>
          <p:nvPr/>
        </p:nvSpPr>
        <p:spPr>
          <a:xfrm>
            <a:off x="12299060" y="5882048"/>
            <a:ext cx="896616" cy="95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4000" b="1">
                <a:solidFill>
                  <a:srgbClr val="FFFFFF"/>
                </a:solidFill>
                <a:effectLst>
                  <a:outerShdw blurRad="25400" dist="12700" dir="18900000" rotWithShape="0">
                    <a:srgbClr val="000000"/>
                  </a:outerShdw>
                </a:effectLst>
              </a:defRPr>
            </a:lvl1pPr>
          </a:lstStyle>
          <a:p>
            <a:r>
              <a:rPr sz="5334"/>
              <a:t>18</a:t>
            </a:r>
          </a:p>
        </p:txBody>
      </p:sp>
      <p:sp>
        <p:nvSpPr>
          <p:cNvPr id="423" name="1"/>
          <p:cNvSpPr txBox="1"/>
          <p:nvPr/>
        </p:nvSpPr>
        <p:spPr>
          <a:xfrm>
            <a:off x="1067548" y="5882048"/>
            <a:ext cx="516705" cy="95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4000" b="1">
                <a:solidFill>
                  <a:srgbClr val="FFFFFF"/>
                </a:solidFill>
                <a:effectLst>
                  <a:outerShdw blurRad="25400" dist="12700" dir="18900000" rotWithShape="0">
                    <a:srgbClr val="000000"/>
                  </a:outerShdw>
                </a:effectLst>
              </a:defRPr>
            </a:lvl1pPr>
          </a:lstStyle>
          <a:p>
            <a:r>
              <a:rPr sz="5334"/>
              <a:t>1</a:t>
            </a:r>
          </a:p>
        </p:txBody>
      </p:sp>
      <p:sp>
        <p:nvSpPr>
          <p:cNvPr id="424" name="Convergent  &amp; Universal…"/>
          <p:cNvSpPr txBox="1">
            <a:spLocks noGrp="1"/>
          </p:cNvSpPr>
          <p:nvPr>
            <p:ph type="body" sz="quarter" idx="1"/>
          </p:nvPr>
        </p:nvSpPr>
        <p:spPr>
          <a:xfrm>
            <a:off x="3166331" y="2180307"/>
            <a:ext cx="11824372" cy="1619875"/>
          </a:xfrm>
          <a:prstGeom prst="rect">
            <a:avLst/>
          </a:prstGeom>
        </p:spPr>
        <p:txBody>
          <a:bodyPr numCol="2" spcCol="443400">
            <a:normAutofit/>
          </a:bodyPr>
          <a:lstStyle/>
          <a:p>
            <a:pPr marL="0" indent="0">
              <a:spcBef>
                <a:spcPts val="1333"/>
              </a:spcBef>
              <a:buClrTx/>
              <a:buSzTx/>
              <a:buNone/>
              <a:defRPr sz="3800"/>
            </a:pPr>
            <a:r>
              <a:rPr lang="en-US" sz="5400" b="1" dirty="0">
                <a:solidFill>
                  <a:schemeClr val="accent4"/>
                </a:solidFill>
              </a:rPr>
              <a:t>Not Universal</a:t>
            </a:r>
            <a:endParaRPr sz="5400" b="1" dirty="0">
              <a:solidFill>
                <a:schemeClr val="accent4"/>
              </a:solidFill>
            </a:endParaRPr>
          </a:p>
          <a:p>
            <a:pPr marL="0" indent="0">
              <a:spcBef>
                <a:spcPts val="1333"/>
              </a:spcBef>
              <a:buClrTx/>
              <a:buSzTx/>
              <a:buNone/>
              <a:defRPr sz="3800"/>
            </a:pPr>
            <a:r>
              <a:rPr lang="en-US" sz="5400" b="1" dirty="0">
                <a:solidFill>
                  <a:schemeClr val="accent6"/>
                </a:solidFill>
              </a:rPr>
              <a:t>Universal</a:t>
            </a:r>
            <a:endParaRPr sz="5400" b="1" dirty="0">
              <a:solidFill>
                <a:schemeClr val="accent6"/>
              </a:solidFill>
            </a:endParaRPr>
          </a:p>
        </p:txBody>
      </p:sp>
      <p:pic>
        <p:nvPicPr>
          <p:cNvPr id="425" name="Square" descr="Square"/>
          <p:cNvPicPr>
            <a:picLocks/>
          </p:cNvPicPr>
          <p:nvPr/>
        </p:nvPicPr>
        <p:blipFill>
          <a:blip r:embed="rId5"/>
          <a:stretch>
            <a:fillRect/>
          </a:stretch>
        </p:blipFill>
        <p:spPr>
          <a:xfrm>
            <a:off x="1777453" y="2564141"/>
            <a:ext cx="1066166" cy="1066167"/>
          </a:xfrm>
          <a:prstGeom prst="rect">
            <a:avLst/>
          </a:prstGeom>
          <a:effectLst>
            <a:outerShdw blurRad="38100" dist="12700" dir="5400000" rotWithShape="0">
              <a:srgbClr val="424242">
                <a:alpha val="40000"/>
              </a:srgbClr>
            </a:outerShdw>
          </a:effectLst>
        </p:spPr>
      </p:pic>
      <p:pic>
        <p:nvPicPr>
          <p:cNvPr id="426" name="Line" descr="Line"/>
          <p:cNvPicPr>
            <a:picLocks/>
          </p:cNvPicPr>
          <p:nvPr/>
        </p:nvPicPr>
        <p:blipFill>
          <a:blip r:embed="rId9"/>
          <a:stretch>
            <a:fillRect/>
          </a:stretch>
        </p:blipFill>
        <p:spPr>
          <a:xfrm rot="1140000">
            <a:off x="7990984" y="2202303"/>
            <a:ext cx="1129085" cy="1351020"/>
          </a:xfrm>
          <a:prstGeom prst="rect">
            <a:avLst/>
          </a:prstGeom>
        </p:spPr>
      </p:pic>
      <p:pic>
        <p:nvPicPr>
          <p:cNvPr id="430" name="Line" descr="Line"/>
          <p:cNvPicPr>
            <a:picLocks/>
          </p:cNvPicPr>
          <p:nvPr/>
        </p:nvPicPr>
        <p:blipFill>
          <a:blip r:embed="rId10"/>
          <a:stretch>
            <a:fillRect/>
          </a:stretch>
        </p:blipFill>
        <p:spPr>
          <a:xfrm rot="21317531">
            <a:off x="1529311" y="2952134"/>
            <a:ext cx="11775095" cy="367790"/>
          </a:xfrm>
          <a:prstGeom prst="rect">
            <a:avLst/>
          </a:prstGeom>
        </p:spPr>
      </p:pic>
      <p:pic>
        <p:nvPicPr>
          <p:cNvPr id="432" name="Line" descr="Line"/>
          <p:cNvPicPr>
            <a:picLocks/>
          </p:cNvPicPr>
          <p:nvPr/>
        </p:nvPicPr>
        <p:blipFill>
          <a:blip r:embed="rId11"/>
          <a:stretch>
            <a:fillRect/>
          </a:stretch>
        </p:blipFill>
        <p:spPr>
          <a:xfrm rot="11126052">
            <a:off x="1628963" y="2872866"/>
            <a:ext cx="11012480" cy="290692"/>
          </a:xfrm>
          <a:prstGeom prst="rect">
            <a:avLst/>
          </a:prstGeom>
        </p:spPr>
      </p:pic>
      <p:sp>
        <p:nvSpPr>
          <p:cNvPr id="20" name="Powell, R. &amp; Mariscal, C. 2014. “There is Grandeur in This View of Life: The Bio-Philosophical Implications of Convergent Evolution.” Act Biotheoretica 62: 115-121.">
            <a:extLst>
              <a:ext uri="{FF2B5EF4-FFF2-40B4-BE49-F238E27FC236}">
                <a16:creationId xmlns:a16="http://schemas.microsoft.com/office/drawing/2014/main" id="{88AD68E5-C380-49E8-8500-48C17E29294F}"/>
              </a:ext>
            </a:extLst>
          </p:cNvPr>
          <p:cNvSpPr txBox="1"/>
          <p:nvPr/>
        </p:nvSpPr>
        <p:spPr>
          <a:xfrm>
            <a:off x="1783410" y="9401566"/>
            <a:ext cx="15051654"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r>
              <a:rPr sz="1600" dirty="0">
                <a:solidFill>
                  <a:srgbClr val="8A6B46"/>
                </a:solidFill>
              </a:rPr>
              <a:t>Powell, R. &amp; Mariscal, C. 2014. “There is Grandeur in This View of Life: The Bio-Philosophical Implications of Convergent Evolution.” </a:t>
            </a:r>
            <a:r>
              <a:rPr sz="1600" i="1" dirty="0">
                <a:solidFill>
                  <a:srgbClr val="8A6B46"/>
                </a:solidFill>
              </a:rPr>
              <a:t>Act </a:t>
            </a:r>
            <a:r>
              <a:rPr sz="1600" i="1" dirty="0" err="1">
                <a:solidFill>
                  <a:srgbClr val="8A6B46"/>
                </a:solidFill>
              </a:rPr>
              <a:t>Biotheoretica</a:t>
            </a:r>
            <a:r>
              <a:rPr sz="1600" i="1" dirty="0">
                <a:solidFill>
                  <a:srgbClr val="8A6B46"/>
                </a:solidFill>
              </a:rPr>
              <a:t> 62: 115-121.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wipe(left)">
                                      <p:cBhvr>
                                        <p:cTn id="7" dur="500"/>
                                        <p:tgtEl>
                                          <p:spTgt spid="415"/>
                                        </p:tgtEl>
                                      </p:cBhvr>
                                    </p:animEffect>
                                  </p:childTnLst>
                                </p:cTn>
                              </p:par>
                              <p:par>
                                <p:cTn id="8" presetID="1"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23"/>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416"/>
                                        </p:tgtEl>
                                        <p:attrNameLst>
                                          <p:attrName>style.visibility</p:attrName>
                                        </p:attrNameLst>
                                      </p:cBhvr>
                                      <p:to>
                                        <p:strVal val="visible"/>
                                      </p:to>
                                    </p:set>
                                    <p:animEffect transition="in" filter="wipe(left)">
                                      <p:cBhvr>
                                        <p:cTn id="14" dur="500"/>
                                        <p:tgtEl>
                                          <p:spTgt spid="4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4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2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500"/>
                            </p:stCondLst>
                            <p:childTnLst>
                              <p:par>
                                <p:cTn id="30" presetID="22" presetClass="entr" presetSubtype="4" fill="hold" nodeType="afterEffect">
                                  <p:stCondLst>
                                    <p:cond delay="1500"/>
                                  </p:stCondLst>
                                  <p:childTnLst>
                                    <p:set>
                                      <p:cBhvr>
                                        <p:cTn id="31" dur="1" fill="hold">
                                          <p:stCondLst>
                                            <p:cond delay="0"/>
                                          </p:stCondLst>
                                        </p:cTn>
                                        <p:tgtEl>
                                          <p:spTgt spid="426"/>
                                        </p:tgtEl>
                                        <p:attrNameLst>
                                          <p:attrName>style.visibility</p:attrName>
                                        </p:attrNameLst>
                                      </p:cBhvr>
                                      <p:to>
                                        <p:strVal val="visible"/>
                                      </p:to>
                                    </p:set>
                                    <p:animEffect transition="in" filter="wipe(down)">
                                      <p:cBhvr>
                                        <p:cTn id="32" dur="500"/>
                                        <p:tgtEl>
                                          <p:spTgt spid="4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2"/>
                                        </p:tgtEl>
                                        <p:attrNameLst>
                                          <p:attrName>style.visibility</p:attrName>
                                        </p:attrNameLst>
                                      </p:cBhvr>
                                      <p:to>
                                        <p:strVal val="visible"/>
                                      </p:to>
                                    </p:set>
                                    <p:animEffect transition="in" filter="wipe(left)">
                                      <p:cBhvr>
                                        <p:cTn id="37" dur="500"/>
                                        <p:tgtEl>
                                          <p:spTgt spid="432"/>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414"/>
                                        </p:tgtEl>
                                        <p:attrNameLst>
                                          <p:attrName>style.visibility</p:attrName>
                                        </p:attrNameLst>
                                      </p:cBhvr>
                                      <p:to>
                                        <p:strVal val="visible"/>
                                      </p:to>
                                    </p:se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430"/>
                                        </p:tgtEl>
                                        <p:attrNameLst>
                                          <p:attrName>style.visibility</p:attrName>
                                        </p:attrNameLst>
                                      </p:cBhvr>
                                      <p:to>
                                        <p:strVal val="visible"/>
                                      </p:to>
                                    </p:set>
                                    <p:animEffect transition="in" filter="wipe(right)">
                                      <p:cBhvr>
                                        <p:cTn id="43"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P spid="415" grpId="0" animBg="1"/>
      <p:bldP spid="416" grpId="0" animBg="1"/>
      <p:bldP spid="417" grpId="0" animBg="1"/>
      <p:bldP spid="421" grpId="0" animBg="1"/>
      <p:bldP spid="422" grpId="0" animBg="1"/>
      <p:bldP spid="42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77" name="Some Distinctions"/>
          <p:cNvSpPr txBox="1">
            <a:spLocks noGrp="1"/>
          </p:cNvSpPr>
          <p:nvPr>
            <p:ph type="title"/>
          </p:nvPr>
        </p:nvSpPr>
        <p:spPr>
          <a:xfrm>
            <a:off x="634496" y="236265"/>
            <a:ext cx="13050537" cy="1466765"/>
          </a:xfrm>
          <a:prstGeom prst="rect">
            <a:avLst/>
          </a:prstGeom>
        </p:spPr>
        <p:txBody>
          <a:bodyPr>
            <a:normAutofit fontScale="90000"/>
          </a:bodyPr>
          <a:lstStyle>
            <a:lvl1pPr algn="l"/>
          </a:lstStyle>
          <a:p>
            <a:r>
              <a:rPr dirty="0"/>
              <a:t>Some Distinctions</a:t>
            </a:r>
          </a:p>
        </p:txBody>
      </p:sp>
      <p:sp>
        <p:nvSpPr>
          <p:cNvPr id="478" name="Spread – Actual distribution in the web of life (not due to common ancestry)"/>
          <p:cNvSpPr txBox="1"/>
          <p:nvPr/>
        </p:nvSpPr>
        <p:spPr>
          <a:xfrm>
            <a:off x="1594349" y="6241129"/>
            <a:ext cx="5756553" cy="2352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marL="448257" indent="-448257"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r>
              <a:rPr lang="en-US" sz="4800" b="1" dirty="0"/>
              <a:t>Independence</a:t>
            </a:r>
            <a:r>
              <a:rPr lang="en-US" sz="4800" dirty="0"/>
              <a:t> – Relevant shared ancestry</a:t>
            </a:r>
          </a:p>
        </p:txBody>
      </p:sp>
      <p:grpSp>
        <p:nvGrpSpPr>
          <p:cNvPr id="2" name="Group 1">
            <a:extLst>
              <a:ext uri="{FF2B5EF4-FFF2-40B4-BE49-F238E27FC236}">
                <a16:creationId xmlns:a16="http://schemas.microsoft.com/office/drawing/2014/main" id="{EB402396-6844-4A62-B178-E1A2089FED2C}"/>
              </a:ext>
            </a:extLst>
          </p:cNvPr>
          <p:cNvGrpSpPr/>
          <p:nvPr/>
        </p:nvGrpSpPr>
        <p:grpSpPr>
          <a:xfrm>
            <a:off x="18141485" y="2424101"/>
            <a:ext cx="7692604" cy="6802878"/>
            <a:chOff x="11860874" y="2888041"/>
            <a:chExt cx="5769277" cy="5102003"/>
          </a:xfrm>
        </p:grpSpPr>
        <p:pic>
          <p:nvPicPr>
            <p:cNvPr id="66" name="Line" descr="Line">
              <a:extLst>
                <a:ext uri="{FF2B5EF4-FFF2-40B4-BE49-F238E27FC236}">
                  <a16:creationId xmlns:a16="http://schemas.microsoft.com/office/drawing/2014/main" id="{B33C881B-A51F-4BDA-BE23-8052FD48A7AD}"/>
                </a:ext>
              </a:extLst>
            </p:cNvPr>
            <p:cNvPicPr>
              <a:picLocks/>
            </p:cNvPicPr>
            <p:nvPr/>
          </p:nvPicPr>
          <p:blipFill>
            <a:blip r:embed="rId5"/>
            <a:stretch>
              <a:fillRect/>
            </a:stretch>
          </p:blipFill>
          <p:spPr>
            <a:xfrm rot="7345164">
              <a:off x="13623196" y="5376550"/>
              <a:ext cx="5048505" cy="71487"/>
            </a:xfrm>
            <a:prstGeom prst="rect">
              <a:avLst/>
            </a:prstGeom>
          </p:spPr>
        </p:pic>
        <p:pic>
          <p:nvPicPr>
            <p:cNvPr id="439" name="Line" descr="Line"/>
            <p:cNvPicPr>
              <a:picLocks/>
            </p:cNvPicPr>
            <p:nvPr/>
          </p:nvPicPr>
          <p:blipFill>
            <a:blip r:embed="rId5"/>
            <a:stretch>
              <a:fillRect/>
            </a:stretch>
          </p:blipFill>
          <p:spPr>
            <a:xfrm rot="14254836" flipV="1">
              <a:off x="10954634" y="5430048"/>
              <a:ext cx="5048505" cy="71487"/>
            </a:xfrm>
            <a:prstGeom prst="rect">
              <a:avLst/>
            </a:prstGeom>
          </p:spPr>
        </p:pic>
        <p:pic>
          <p:nvPicPr>
            <p:cNvPr id="441" name="Line" descr="Line"/>
            <p:cNvPicPr>
              <a:picLocks/>
            </p:cNvPicPr>
            <p:nvPr/>
          </p:nvPicPr>
          <p:blipFill>
            <a:blip r:embed="rId6"/>
            <a:stretch>
              <a:fillRect/>
            </a:stretch>
          </p:blipFill>
          <p:spPr>
            <a:xfrm rot="17952321">
              <a:off x="13269907" y="5086514"/>
              <a:ext cx="3943761" cy="84493"/>
            </a:xfrm>
            <a:prstGeom prst="rect">
              <a:avLst/>
            </a:prstGeom>
          </p:spPr>
        </p:pic>
        <p:pic>
          <p:nvPicPr>
            <p:cNvPr id="443" name="Line" descr="Line"/>
            <p:cNvPicPr>
              <a:picLocks/>
            </p:cNvPicPr>
            <p:nvPr/>
          </p:nvPicPr>
          <p:blipFill>
            <a:blip r:embed="rId7"/>
            <a:stretch>
              <a:fillRect/>
            </a:stretch>
          </p:blipFill>
          <p:spPr>
            <a:xfrm rot="17862380">
              <a:off x="12578698" y="4339266"/>
              <a:ext cx="1628898" cy="84493"/>
            </a:xfrm>
            <a:prstGeom prst="rect">
              <a:avLst/>
            </a:prstGeom>
          </p:spPr>
        </p:pic>
        <p:pic>
          <p:nvPicPr>
            <p:cNvPr id="445" name="Line" descr="Line"/>
            <p:cNvPicPr>
              <a:picLocks/>
            </p:cNvPicPr>
            <p:nvPr/>
          </p:nvPicPr>
          <p:blipFill>
            <a:blip r:embed="rId8"/>
            <a:stretch>
              <a:fillRect/>
            </a:stretch>
          </p:blipFill>
          <p:spPr>
            <a:xfrm rot="18136690">
              <a:off x="12351294" y="3932533"/>
              <a:ext cx="885868" cy="84493"/>
            </a:xfrm>
            <a:prstGeom prst="rect">
              <a:avLst/>
            </a:prstGeom>
          </p:spPr>
        </p:pic>
        <p:pic>
          <p:nvPicPr>
            <p:cNvPr id="447" name="Line" descr="Line"/>
            <p:cNvPicPr>
              <a:picLocks/>
            </p:cNvPicPr>
            <p:nvPr/>
          </p:nvPicPr>
          <p:blipFill>
            <a:blip r:embed="rId9"/>
            <a:stretch>
              <a:fillRect/>
            </a:stretch>
          </p:blipFill>
          <p:spPr>
            <a:xfrm rot="14393089">
              <a:off x="14153172" y="4175898"/>
              <a:ext cx="1483942" cy="84493"/>
            </a:xfrm>
            <a:prstGeom prst="rect">
              <a:avLst/>
            </a:prstGeom>
          </p:spPr>
        </p:pic>
        <p:pic>
          <p:nvPicPr>
            <p:cNvPr id="449" name="Line" descr="Line"/>
            <p:cNvPicPr>
              <a:picLocks/>
            </p:cNvPicPr>
            <p:nvPr/>
          </p:nvPicPr>
          <p:blipFill>
            <a:blip r:embed="rId8"/>
            <a:stretch>
              <a:fillRect/>
            </a:stretch>
          </p:blipFill>
          <p:spPr>
            <a:xfrm rot="14263310">
              <a:off x="15127323" y="3911560"/>
              <a:ext cx="885868" cy="84494"/>
            </a:xfrm>
            <a:prstGeom prst="rect">
              <a:avLst/>
            </a:prstGeom>
          </p:spPr>
        </p:pic>
        <p:grpSp>
          <p:nvGrpSpPr>
            <p:cNvPr id="453" name="Circle"/>
            <p:cNvGrpSpPr/>
            <p:nvPr/>
          </p:nvGrpSpPr>
          <p:grpSpPr>
            <a:xfrm>
              <a:off x="15389343" y="3885824"/>
              <a:ext cx="648437" cy="584800"/>
              <a:chOff x="0" y="0"/>
              <a:chExt cx="584799" cy="584799"/>
            </a:xfrm>
          </p:grpSpPr>
          <p:sp>
            <p:nvSpPr>
              <p:cNvPr id="452"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51"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56" name="Circle"/>
            <p:cNvGrpSpPr/>
            <p:nvPr/>
          </p:nvGrpSpPr>
          <p:grpSpPr>
            <a:xfrm>
              <a:off x="12736378" y="4622385"/>
              <a:ext cx="648437" cy="584800"/>
              <a:chOff x="0" y="0"/>
              <a:chExt cx="584799" cy="584799"/>
            </a:xfrm>
          </p:grpSpPr>
          <p:sp>
            <p:nvSpPr>
              <p:cNvPr id="455"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54"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59" name="Circle"/>
            <p:cNvGrpSpPr/>
            <p:nvPr/>
          </p:nvGrpSpPr>
          <p:grpSpPr>
            <a:xfrm>
              <a:off x="12240919" y="3885824"/>
              <a:ext cx="648437" cy="584800"/>
              <a:chOff x="0" y="0"/>
              <a:chExt cx="584799" cy="584799"/>
            </a:xfrm>
          </p:grpSpPr>
          <p:sp>
            <p:nvSpPr>
              <p:cNvPr id="458"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57"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62" name="Circle"/>
            <p:cNvGrpSpPr/>
            <p:nvPr/>
          </p:nvGrpSpPr>
          <p:grpSpPr>
            <a:xfrm>
              <a:off x="14969189" y="4622385"/>
              <a:ext cx="648437" cy="584800"/>
              <a:chOff x="0" y="0"/>
              <a:chExt cx="584799" cy="584799"/>
            </a:xfrm>
          </p:grpSpPr>
          <p:sp>
            <p:nvSpPr>
              <p:cNvPr id="461"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60"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65" name="Circle"/>
            <p:cNvGrpSpPr/>
            <p:nvPr/>
          </p:nvGrpSpPr>
          <p:grpSpPr>
            <a:xfrm>
              <a:off x="15389343" y="3885824"/>
              <a:ext cx="648437" cy="584800"/>
              <a:chOff x="0" y="0"/>
              <a:chExt cx="584799" cy="584799"/>
            </a:xfrm>
          </p:grpSpPr>
          <p:sp>
            <p:nvSpPr>
              <p:cNvPr id="464"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63"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68" name="Circle"/>
            <p:cNvGrpSpPr/>
            <p:nvPr/>
          </p:nvGrpSpPr>
          <p:grpSpPr>
            <a:xfrm>
              <a:off x="12736378" y="4622385"/>
              <a:ext cx="648437" cy="584800"/>
              <a:chOff x="0" y="0"/>
              <a:chExt cx="584799" cy="584799"/>
            </a:xfrm>
          </p:grpSpPr>
          <p:sp>
            <p:nvSpPr>
              <p:cNvPr id="467"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66"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71" name="Circle"/>
            <p:cNvGrpSpPr/>
            <p:nvPr/>
          </p:nvGrpSpPr>
          <p:grpSpPr>
            <a:xfrm>
              <a:off x="12240919" y="3885824"/>
              <a:ext cx="648437" cy="584800"/>
              <a:chOff x="0" y="0"/>
              <a:chExt cx="584799" cy="584799"/>
            </a:xfrm>
          </p:grpSpPr>
          <p:sp>
            <p:nvSpPr>
              <p:cNvPr id="470"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69"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74" name="Circle"/>
            <p:cNvGrpSpPr/>
            <p:nvPr/>
          </p:nvGrpSpPr>
          <p:grpSpPr>
            <a:xfrm>
              <a:off x="13930458" y="6431827"/>
              <a:ext cx="648437" cy="584800"/>
              <a:chOff x="0" y="0"/>
              <a:chExt cx="584799" cy="584799"/>
            </a:xfrm>
          </p:grpSpPr>
          <p:sp>
            <p:nvSpPr>
              <p:cNvPr id="473"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72"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82" name="Circle"/>
            <p:cNvGrpSpPr/>
            <p:nvPr/>
          </p:nvGrpSpPr>
          <p:grpSpPr>
            <a:xfrm>
              <a:off x="11860874" y="3148647"/>
              <a:ext cx="648437" cy="584800"/>
              <a:chOff x="0" y="0"/>
              <a:chExt cx="584799" cy="584799"/>
            </a:xfrm>
          </p:grpSpPr>
          <p:sp>
            <p:nvSpPr>
              <p:cNvPr id="481"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80"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85" name="Circle"/>
            <p:cNvGrpSpPr/>
            <p:nvPr/>
          </p:nvGrpSpPr>
          <p:grpSpPr>
            <a:xfrm>
              <a:off x="13434081" y="3148647"/>
              <a:ext cx="648437" cy="584800"/>
              <a:chOff x="0" y="0"/>
              <a:chExt cx="584799" cy="584799"/>
            </a:xfrm>
          </p:grpSpPr>
          <p:sp>
            <p:nvSpPr>
              <p:cNvPr id="484"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83"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88" name="Circle"/>
            <p:cNvGrpSpPr/>
            <p:nvPr/>
          </p:nvGrpSpPr>
          <p:grpSpPr>
            <a:xfrm>
              <a:off x="15007289" y="3148647"/>
              <a:ext cx="648437" cy="584800"/>
              <a:chOff x="0" y="0"/>
              <a:chExt cx="584799" cy="584799"/>
            </a:xfrm>
          </p:grpSpPr>
          <p:sp>
            <p:nvSpPr>
              <p:cNvPr id="487"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86"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91" name="Circle"/>
            <p:cNvGrpSpPr/>
            <p:nvPr/>
          </p:nvGrpSpPr>
          <p:grpSpPr>
            <a:xfrm>
              <a:off x="16981714" y="3148647"/>
              <a:ext cx="648437" cy="584800"/>
              <a:chOff x="0" y="0"/>
              <a:chExt cx="584799" cy="584799"/>
            </a:xfrm>
          </p:grpSpPr>
          <p:sp>
            <p:nvSpPr>
              <p:cNvPr id="490"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89"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94" name="Circle"/>
            <p:cNvGrpSpPr/>
            <p:nvPr/>
          </p:nvGrpSpPr>
          <p:grpSpPr>
            <a:xfrm>
              <a:off x="14220685" y="3148647"/>
              <a:ext cx="648437" cy="584800"/>
              <a:chOff x="0" y="0"/>
              <a:chExt cx="584799" cy="584799"/>
            </a:xfrm>
          </p:grpSpPr>
          <p:sp>
            <p:nvSpPr>
              <p:cNvPr id="493"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92" name="Circle" descr="Circle"/>
              <p:cNvPicPr>
                <a:picLocks/>
              </p:cNvPicPr>
              <p:nvPr/>
            </p:nvPicPr>
            <p:blipFill>
              <a:blip r:embed="rId11"/>
              <a:stretch>
                <a:fillRect/>
              </a:stretch>
            </p:blipFill>
            <p:spPr>
              <a:xfrm>
                <a:off x="-1" y="-1"/>
                <a:ext cx="584801" cy="584801"/>
              </a:xfrm>
              <a:prstGeom prst="rect">
                <a:avLst/>
              </a:prstGeom>
              <a:effectLst/>
            </p:spPr>
          </p:pic>
        </p:grpSp>
        <p:grpSp>
          <p:nvGrpSpPr>
            <p:cNvPr id="497" name="Circle"/>
            <p:cNvGrpSpPr/>
            <p:nvPr/>
          </p:nvGrpSpPr>
          <p:grpSpPr>
            <a:xfrm>
              <a:off x="15793892" y="3148647"/>
              <a:ext cx="648437" cy="584800"/>
              <a:chOff x="0" y="0"/>
              <a:chExt cx="584799" cy="584799"/>
            </a:xfrm>
          </p:grpSpPr>
          <p:sp>
            <p:nvSpPr>
              <p:cNvPr id="496" name="Circle"/>
              <p:cNvSpPr/>
              <p:nvPr/>
            </p:nvSpPr>
            <p:spPr>
              <a:xfrm>
                <a:off x="38100" y="38100"/>
                <a:ext cx="508600" cy="508600"/>
              </a:xfrm>
              <a:prstGeom prst="ellipse">
                <a:avLst/>
              </a:prstGeom>
              <a:blipFill rotWithShape="1">
                <a:blip r:embed="rId12"/>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495" name="Circle" descr="Circle"/>
              <p:cNvPicPr>
                <a:picLocks/>
              </p:cNvPicPr>
              <p:nvPr/>
            </p:nvPicPr>
            <p:blipFill>
              <a:blip r:embed="rId11"/>
              <a:stretch>
                <a:fillRect/>
              </a:stretch>
            </p:blipFill>
            <p:spPr>
              <a:xfrm>
                <a:off x="-1" y="-1"/>
                <a:ext cx="584801" cy="584801"/>
              </a:xfrm>
              <a:prstGeom prst="rect">
                <a:avLst/>
              </a:prstGeom>
              <a:effectLst/>
            </p:spPr>
          </p:pic>
        </p:grpSp>
        <p:grpSp>
          <p:nvGrpSpPr>
            <p:cNvPr id="503" name="Circle"/>
            <p:cNvGrpSpPr/>
            <p:nvPr/>
          </p:nvGrpSpPr>
          <p:grpSpPr>
            <a:xfrm>
              <a:off x="14471777" y="7269894"/>
              <a:ext cx="648437" cy="584800"/>
              <a:chOff x="0" y="0"/>
              <a:chExt cx="584799" cy="584799"/>
            </a:xfrm>
          </p:grpSpPr>
          <p:sp>
            <p:nvSpPr>
              <p:cNvPr id="502" name="Circle"/>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501" name="Circle" descr="Circle"/>
              <p:cNvPicPr>
                <a:picLocks/>
              </p:cNvPicPr>
              <p:nvPr/>
            </p:nvPicPr>
            <p:blipFill>
              <a:blip r:embed="rId11"/>
              <a:stretch>
                <a:fillRect/>
              </a:stretch>
            </p:blipFill>
            <p:spPr>
              <a:xfrm>
                <a:off x="-1" y="-1"/>
                <a:ext cx="584801" cy="584801"/>
              </a:xfrm>
              <a:prstGeom prst="rect">
                <a:avLst/>
              </a:prstGeom>
              <a:effectLst/>
            </p:spPr>
          </p:pic>
        </p:grpSp>
        <p:grpSp>
          <p:nvGrpSpPr>
            <p:cNvPr id="63" name="Circle">
              <a:extLst>
                <a:ext uri="{FF2B5EF4-FFF2-40B4-BE49-F238E27FC236}">
                  <a16:creationId xmlns:a16="http://schemas.microsoft.com/office/drawing/2014/main" id="{B114DBE1-9E39-4885-94BA-0B19A6B80B89}"/>
                </a:ext>
              </a:extLst>
            </p:cNvPr>
            <p:cNvGrpSpPr/>
            <p:nvPr/>
          </p:nvGrpSpPr>
          <p:grpSpPr>
            <a:xfrm>
              <a:off x="12634532" y="3148647"/>
              <a:ext cx="648437" cy="584800"/>
              <a:chOff x="0" y="0"/>
              <a:chExt cx="584799" cy="584799"/>
            </a:xfrm>
          </p:grpSpPr>
          <p:sp>
            <p:nvSpPr>
              <p:cNvPr id="64" name="Circle">
                <a:extLst>
                  <a:ext uri="{FF2B5EF4-FFF2-40B4-BE49-F238E27FC236}">
                    <a16:creationId xmlns:a16="http://schemas.microsoft.com/office/drawing/2014/main" id="{10967539-E0FD-4E7E-9DB9-7A3F66FB34C4}"/>
                  </a:ext>
                </a:extLst>
              </p:cNvPr>
              <p:cNvSpPr/>
              <p:nvPr/>
            </p:nvSpPr>
            <p:spPr>
              <a:xfrm>
                <a:off x="38100" y="38100"/>
                <a:ext cx="508600" cy="508600"/>
              </a:xfrm>
              <a:prstGeom prst="ellipse">
                <a:avLst/>
              </a:prstGeom>
              <a:blipFill rotWithShape="1">
                <a:blip r:embed="rId10"/>
                <a:srcRect/>
                <a:tile tx="0" ty="0" sx="100000" sy="100000" flip="none" algn="tl"/>
              </a:blipFill>
              <a:ln>
                <a:noFill/>
              </a:ln>
              <a:effectLst/>
            </p:spPr>
            <p:txBody>
              <a:bodyPr wrap="square" lIns="67735" tIns="67735" rIns="67735" bIns="67735" numCol="1" anchor="ctr">
                <a:noAutofit/>
              </a:bodyP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pic>
            <p:nvPicPr>
              <p:cNvPr id="65" name="Circle" descr="Circle">
                <a:extLst>
                  <a:ext uri="{FF2B5EF4-FFF2-40B4-BE49-F238E27FC236}">
                    <a16:creationId xmlns:a16="http://schemas.microsoft.com/office/drawing/2014/main" id="{BA073FFB-6B8D-4F13-8353-D1E64B96DE7D}"/>
                  </a:ext>
                </a:extLst>
              </p:cNvPr>
              <p:cNvPicPr>
                <a:picLocks/>
              </p:cNvPicPr>
              <p:nvPr/>
            </p:nvPicPr>
            <p:blipFill>
              <a:blip r:embed="rId11"/>
              <a:stretch>
                <a:fillRect/>
              </a:stretch>
            </p:blipFill>
            <p:spPr>
              <a:xfrm>
                <a:off x="-1" y="-1"/>
                <a:ext cx="584801" cy="584801"/>
              </a:xfrm>
              <a:prstGeom prst="rect">
                <a:avLst/>
              </a:prstGeom>
              <a:effectLst/>
            </p:spPr>
          </p:pic>
        </p:grpSp>
      </p:grpSp>
      <p:sp>
        <p:nvSpPr>
          <p:cNvPr id="67" name="Mariscal, C. Forthcoming. “Universal biology: assessing universality from a single example.” In: The Impact of Discovering Life Beyond Earth, S.J. Dick (ed.). CUP, Cambridge.">
            <a:extLst>
              <a:ext uri="{FF2B5EF4-FFF2-40B4-BE49-F238E27FC236}">
                <a16:creationId xmlns:a16="http://schemas.microsoft.com/office/drawing/2014/main" id="{1953EA54-9A63-4392-B835-F689AD0E33B2}"/>
              </a:ext>
            </a:extLst>
          </p:cNvPr>
          <p:cNvSpPr txBox="1"/>
          <p:nvPr/>
        </p:nvSpPr>
        <p:spPr>
          <a:xfrm>
            <a:off x="1038553" y="9382217"/>
            <a:ext cx="16279371"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lgn="just"/>
            <a:r>
              <a:rPr sz="1600" dirty="0">
                <a:solidFill>
                  <a:srgbClr val="8A6B46"/>
                </a:solidFill>
              </a:rPr>
              <a:t>Mariscal, C. </a:t>
            </a:r>
            <a:r>
              <a:rPr lang="en-US" sz="1600" dirty="0">
                <a:solidFill>
                  <a:srgbClr val="8A6B46"/>
                </a:solidFill>
              </a:rPr>
              <a:t>2016</a:t>
            </a:r>
            <a:r>
              <a:rPr sz="1600" dirty="0">
                <a:solidFill>
                  <a:srgbClr val="8A6B46"/>
                </a:solidFill>
              </a:rPr>
              <a:t>. “Universal biology: assessing universality from a single example.” In: </a:t>
            </a:r>
            <a:r>
              <a:rPr sz="1600" i="1" dirty="0">
                <a:solidFill>
                  <a:srgbClr val="8A6B46"/>
                </a:solidFill>
              </a:rPr>
              <a:t>The Impact of Discovering Life Beyond Earth</a:t>
            </a:r>
            <a:r>
              <a:rPr sz="1600" dirty="0">
                <a:solidFill>
                  <a:srgbClr val="8A6B46"/>
                </a:solidFill>
              </a:rPr>
              <a:t>, S.J. Dick (ed.). CUP, Cambridge.</a:t>
            </a:r>
          </a:p>
        </p:txBody>
      </p:sp>
      <p:pic>
        <p:nvPicPr>
          <p:cNvPr id="61" name="Picture Placeholder 6">
            <a:extLst>
              <a:ext uri="{FF2B5EF4-FFF2-40B4-BE49-F238E27FC236}">
                <a16:creationId xmlns:a16="http://schemas.microsoft.com/office/drawing/2014/main" id="{2F5572CB-EDE0-4052-9FA8-73706FA71752}"/>
              </a:ext>
            </a:extLst>
          </p:cNvPr>
          <p:cNvPicPr>
            <a:picLocks noGrp="1" noChangeAspect="1"/>
          </p:cNvPicPr>
          <p:nvPr>
            <p:ph type="pic" sz="quarter" idx="13"/>
          </p:nvPr>
        </p:nvPicPr>
        <p:blipFill rotWithShape="1">
          <a:blip r:embed="rId13">
            <a:extLst>
              <a:ext uri="{28A0092B-C50C-407E-A947-70E740481C1C}">
                <a14:useLocalDpi xmlns:a14="http://schemas.microsoft.com/office/drawing/2010/main" val="0"/>
              </a:ext>
            </a:extLst>
          </a:blip>
          <a:srcRect l="-2178" r="-1378"/>
          <a:stretch/>
        </p:blipFill>
        <p:spPr>
          <a:xfrm>
            <a:off x="9127104" y="503161"/>
            <a:ext cx="7550998" cy="8747278"/>
          </a:xfrm>
          <a:prstGeom prst="rect">
            <a:avLst/>
          </a:prstGeom>
          <a:ln w="152400" cap="sq" cmpd="thickThin">
            <a:solidFill>
              <a:schemeClr val="accent6"/>
            </a:solidFill>
            <a:prstDash val="solid"/>
            <a:bevel/>
          </a:ln>
          <a:effectLst>
            <a:innerShdw blurRad="76200">
              <a:srgbClr val="000000"/>
            </a:innerShdw>
          </a:effectLst>
        </p:spPr>
      </p:pic>
      <p:cxnSp>
        <p:nvCxnSpPr>
          <p:cNvPr id="68" name="Straight Arrow Connector 67">
            <a:extLst>
              <a:ext uri="{FF2B5EF4-FFF2-40B4-BE49-F238E27FC236}">
                <a16:creationId xmlns:a16="http://schemas.microsoft.com/office/drawing/2014/main" id="{751347DB-A363-4EE3-8687-2AAA4F15F95F}"/>
              </a:ext>
            </a:extLst>
          </p:cNvPr>
          <p:cNvCxnSpPr>
            <a:cxnSpLocks/>
          </p:cNvCxnSpPr>
          <p:nvPr/>
        </p:nvCxnSpPr>
        <p:spPr>
          <a:xfrm flipH="1">
            <a:off x="14761172" y="6540467"/>
            <a:ext cx="486496" cy="632139"/>
          </a:xfrm>
          <a:prstGeom prst="straightConnector1">
            <a:avLst/>
          </a:prstGeom>
          <a:noFill/>
          <a:ln w="76200" cap="flat">
            <a:solidFill>
              <a:schemeClr val="accent6"/>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9" name="Straight Arrow Connector 68">
            <a:extLst>
              <a:ext uri="{FF2B5EF4-FFF2-40B4-BE49-F238E27FC236}">
                <a16:creationId xmlns:a16="http://schemas.microsoft.com/office/drawing/2014/main" id="{84580C95-6B5B-447A-AEC5-414B072D9A8F}"/>
              </a:ext>
            </a:extLst>
          </p:cNvPr>
          <p:cNvCxnSpPr>
            <a:cxnSpLocks/>
          </p:cNvCxnSpPr>
          <p:nvPr/>
        </p:nvCxnSpPr>
        <p:spPr>
          <a:xfrm flipV="1">
            <a:off x="11013500" y="6809744"/>
            <a:ext cx="378960" cy="622392"/>
          </a:xfrm>
          <a:prstGeom prst="straightConnector1">
            <a:avLst/>
          </a:prstGeom>
          <a:noFill/>
          <a:ln w="76200" cap="flat">
            <a:solidFill>
              <a:schemeClr val="accent6"/>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3807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77" name="Some Distinctions"/>
          <p:cNvSpPr txBox="1">
            <a:spLocks noGrp="1"/>
          </p:cNvSpPr>
          <p:nvPr>
            <p:ph type="title"/>
          </p:nvPr>
        </p:nvSpPr>
        <p:spPr>
          <a:xfrm>
            <a:off x="634496" y="236265"/>
            <a:ext cx="13050537" cy="1466765"/>
          </a:xfrm>
          <a:prstGeom prst="rect">
            <a:avLst/>
          </a:prstGeom>
        </p:spPr>
        <p:txBody>
          <a:bodyPr>
            <a:normAutofit fontScale="90000"/>
          </a:bodyPr>
          <a:lstStyle>
            <a:lvl1pPr algn="l"/>
          </a:lstStyle>
          <a:p>
            <a:r>
              <a:rPr dirty="0"/>
              <a:t>Some Distinctions</a:t>
            </a:r>
          </a:p>
        </p:txBody>
      </p:sp>
      <p:sp>
        <p:nvSpPr>
          <p:cNvPr id="478" name="Spread – Actual distribution in the web of life (not due to common ancestry)"/>
          <p:cNvSpPr txBox="1"/>
          <p:nvPr/>
        </p:nvSpPr>
        <p:spPr>
          <a:xfrm>
            <a:off x="1594349" y="6241129"/>
            <a:ext cx="5756553" cy="2352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marL="448257" indent="-448257"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r>
              <a:rPr lang="en-US" sz="4800" b="1" dirty="0"/>
              <a:t>Independence</a:t>
            </a:r>
            <a:r>
              <a:rPr lang="en-US" sz="4800" dirty="0"/>
              <a:t> – Relevant shared ancestry</a:t>
            </a:r>
          </a:p>
        </p:txBody>
      </p:sp>
      <p:sp>
        <p:nvSpPr>
          <p:cNvPr id="67" name="Mariscal, C. Forthcoming. “Universal biology: assessing universality from a single example.” In: The Impact of Discovering Life Beyond Earth, S.J. Dick (ed.). CUP, Cambridge.">
            <a:extLst>
              <a:ext uri="{FF2B5EF4-FFF2-40B4-BE49-F238E27FC236}">
                <a16:creationId xmlns:a16="http://schemas.microsoft.com/office/drawing/2014/main" id="{1953EA54-9A63-4392-B835-F689AD0E33B2}"/>
              </a:ext>
            </a:extLst>
          </p:cNvPr>
          <p:cNvSpPr txBox="1"/>
          <p:nvPr/>
        </p:nvSpPr>
        <p:spPr>
          <a:xfrm>
            <a:off x="1038553" y="9382217"/>
            <a:ext cx="16279371"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lgn="just"/>
            <a:r>
              <a:rPr sz="1600" dirty="0">
                <a:solidFill>
                  <a:srgbClr val="8A6B46"/>
                </a:solidFill>
              </a:rPr>
              <a:t>Mariscal, C. </a:t>
            </a:r>
            <a:r>
              <a:rPr lang="en-US" sz="1600" dirty="0">
                <a:solidFill>
                  <a:srgbClr val="8A6B46"/>
                </a:solidFill>
              </a:rPr>
              <a:t>2016</a:t>
            </a:r>
            <a:r>
              <a:rPr sz="1600" dirty="0">
                <a:solidFill>
                  <a:srgbClr val="8A6B46"/>
                </a:solidFill>
              </a:rPr>
              <a:t>. “Universal biology: assessing universality from a single example.” In: </a:t>
            </a:r>
            <a:r>
              <a:rPr sz="1600" i="1" dirty="0">
                <a:solidFill>
                  <a:srgbClr val="8A6B46"/>
                </a:solidFill>
              </a:rPr>
              <a:t>The Impact of Discovering Life Beyond Earth</a:t>
            </a:r>
            <a:r>
              <a:rPr sz="1600" dirty="0">
                <a:solidFill>
                  <a:srgbClr val="8A6B46"/>
                </a:solidFill>
              </a:rPr>
              <a:t>, S.J. Dick (ed.). CUP, Cambridge.</a:t>
            </a:r>
          </a:p>
        </p:txBody>
      </p:sp>
      <p:pic>
        <p:nvPicPr>
          <p:cNvPr id="61" name="Picture Placeholder 6">
            <a:extLst>
              <a:ext uri="{FF2B5EF4-FFF2-40B4-BE49-F238E27FC236}">
                <a16:creationId xmlns:a16="http://schemas.microsoft.com/office/drawing/2014/main" id="{2F5572CB-EDE0-4052-9FA8-73706FA71752}"/>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178" r="-1378"/>
          <a:stretch/>
        </p:blipFill>
        <p:spPr>
          <a:xfrm>
            <a:off x="9127104" y="503161"/>
            <a:ext cx="7550998" cy="8747278"/>
          </a:xfrm>
          <a:prstGeom prst="rect">
            <a:avLst/>
          </a:prstGeom>
          <a:ln w="152400" cap="sq" cmpd="thickThin">
            <a:solidFill>
              <a:schemeClr val="accent6"/>
            </a:solidFill>
            <a:prstDash val="solid"/>
            <a:bevel/>
          </a:ln>
          <a:effectLst>
            <a:innerShdw blurRad="76200">
              <a:srgbClr val="000000"/>
            </a:innerShdw>
          </a:effectLst>
        </p:spPr>
      </p:pic>
      <p:cxnSp>
        <p:nvCxnSpPr>
          <p:cNvPr id="70" name="Straight Arrow Connector 69">
            <a:extLst>
              <a:ext uri="{FF2B5EF4-FFF2-40B4-BE49-F238E27FC236}">
                <a16:creationId xmlns:a16="http://schemas.microsoft.com/office/drawing/2014/main" id="{AC60433F-C409-48B4-A57B-3F4FCE502370}"/>
              </a:ext>
            </a:extLst>
          </p:cNvPr>
          <p:cNvCxnSpPr>
            <a:cxnSpLocks/>
          </p:cNvCxnSpPr>
          <p:nvPr/>
        </p:nvCxnSpPr>
        <p:spPr>
          <a:xfrm flipH="1">
            <a:off x="14751908" y="6541626"/>
            <a:ext cx="486496" cy="632139"/>
          </a:xfrm>
          <a:prstGeom prst="straightConnector1">
            <a:avLst/>
          </a:prstGeom>
          <a:noFill/>
          <a:ln w="76200" cap="flat">
            <a:solidFill>
              <a:schemeClr val="accent6"/>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71" name="Straight Arrow Connector 70">
            <a:extLst>
              <a:ext uri="{FF2B5EF4-FFF2-40B4-BE49-F238E27FC236}">
                <a16:creationId xmlns:a16="http://schemas.microsoft.com/office/drawing/2014/main" id="{59838152-D5F9-42D6-9294-2514B9EA65CE}"/>
              </a:ext>
            </a:extLst>
          </p:cNvPr>
          <p:cNvCxnSpPr>
            <a:cxnSpLocks/>
          </p:cNvCxnSpPr>
          <p:nvPr/>
        </p:nvCxnSpPr>
        <p:spPr>
          <a:xfrm flipH="1">
            <a:off x="14695578" y="6382089"/>
            <a:ext cx="337581" cy="740011"/>
          </a:xfrm>
          <a:prstGeom prst="straightConnector1">
            <a:avLst/>
          </a:prstGeom>
          <a:noFill/>
          <a:ln w="76200" cap="flat">
            <a:solidFill>
              <a:schemeClr val="accent4"/>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1237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12" name="Some Distinctions"/>
          <p:cNvSpPr txBox="1">
            <a:spLocks noGrp="1"/>
          </p:cNvSpPr>
          <p:nvPr>
            <p:ph type="title"/>
          </p:nvPr>
        </p:nvSpPr>
        <p:spPr>
          <a:xfrm>
            <a:off x="624444" y="274356"/>
            <a:ext cx="13050537" cy="1466765"/>
          </a:xfrm>
          <a:prstGeom prst="rect">
            <a:avLst/>
          </a:prstGeom>
        </p:spPr>
        <p:txBody>
          <a:bodyPr>
            <a:normAutofit fontScale="90000"/>
          </a:bodyPr>
          <a:lstStyle>
            <a:lvl1pPr algn="l"/>
          </a:lstStyle>
          <a:p>
            <a:r>
              <a:rPr dirty="0"/>
              <a:t>Some Distinctions</a:t>
            </a:r>
          </a:p>
        </p:txBody>
      </p:sp>
      <p:sp>
        <p:nvSpPr>
          <p:cNvPr id="513" name="Trait Specificity – Number  of character dimensions  described at a given level of biological organization"/>
          <p:cNvSpPr txBox="1"/>
          <p:nvPr/>
        </p:nvSpPr>
        <p:spPr>
          <a:xfrm>
            <a:off x="1594348" y="4500067"/>
            <a:ext cx="6511571" cy="2352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marL="448257" indent="-448257" algn="just" defTabSz="1219261">
              <a:spcBef>
                <a:spcPts val="2667"/>
              </a:spcBef>
              <a:buClr>
                <a:srgbClr val="A29A85"/>
              </a:buClr>
              <a:buSzPct val="100000"/>
              <a:buChar char="•"/>
              <a:tabLst>
                <a:tab pos="1219261" algn="l"/>
              </a:tabLst>
              <a:defRPr sz="3600">
                <a:solidFill>
                  <a:srgbClr val="635F51"/>
                </a:solidFill>
                <a:latin typeface="Baskerville"/>
                <a:ea typeface="Baskerville"/>
                <a:cs typeface="Baskerville"/>
                <a:sym typeface="Baskerville"/>
              </a:defRPr>
            </a:pPr>
            <a:r>
              <a:rPr sz="4800" b="1" dirty="0"/>
              <a:t>Trait Specificity</a:t>
            </a:r>
            <a:r>
              <a:rPr sz="4800" dirty="0"/>
              <a:t> – </a:t>
            </a:r>
            <a:r>
              <a:rPr lang="en-US" sz="4800" dirty="0"/>
              <a:t>Degree of similarity of trait</a:t>
            </a:r>
            <a:endParaRPr sz="4800" dirty="0"/>
          </a:p>
        </p:txBody>
      </p:sp>
      <p:sp>
        <p:nvSpPr>
          <p:cNvPr id="517" name="Mariscal, C. &amp; Doolittle, W.F. Forthcoming. “Eukaryotes-first, how could that be?” Philosophical Transactions of the Royal Society B: Biological Sciences."/>
          <p:cNvSpPr txBox="1"/>
          <p:nvPr/>
        </p:nvSpPr>
        <p:spPr>
          <a:xfrm>
            <a:off x="2164544" y="9410242"/>
            <a:ext cx="14151567"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lgn="just"/>
            <a:r>
              <a:rPr sz="1600" dirty="0">
                <a:solidFill>
                  <a:srgbClr val="8A6B46"/>
                </a:solidFill>
              </a:rPr>
              <a:t>Mariscal, C. &amp; Doolittle, W.F. </a:t>
            </a:r>
            <a:r>
              <a:rPr lang="en-US" sz="1600" dirty="0">
                <a:solidFill>
                  <a:srgbClr val="8A6B46"/>
                </a:solidFill>
              </a:rPr>
              <a:t>2016</a:t>
            </a:r>
            <a:r>
              <a:rPr sz="1600" dirty="0">
                <a:solidFill>
                  <a:srgbClr val="8A6B46"/>
                </a:solidFill>
              </a:rPr>
              <a:t>. “Eukaryotes-first, how could that be?” </a:t>
            </a:r>
            <a:r>
              <a:rPr sz="1600" i="1" dirty="0">
                <a:solidFill>
                  <a:srgbClr val="8A6B46"/>
                </a:solidFill>
              </a:rPr>
              <a:t>Philosophical Transactions of the Royal Society B: Biological Sciences.</a:t>
            </a:r>
          </a:p>
        </p:txBody>
      </p:sp>
      <p:pic>
        <p:nvPicPr>
          <p:cNvPr id="9" name="Img215461_bigocto2.jpg">
            <a:extLst>
              <a:ext uri="{FF2B5EF4-FFF2-40B4-BE49-F238E27FC236}">
                <a16:creationId xmlns:a16="http://schemas.microsoft.com/office/drawing/2014/main" id="{0FDBCFAF-9455-4E8F-A5E0-B6B0BB2181A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644960" y="5109673"/>
            <a:ext cx="4577626" cy="2746574"/>
          </a:xfrm>
          <a:prstGeom prst="rect">
            <a:avLst/>
          </a:prstGeom>
          <a:noFill/>
          <a:ln w="152400" cap="flat" cmpd="thickThin">
            <a:solidFill>
              <a:schemeClr val="accent6"/>
            </a:solidFill>
            <a:bevel/>
          </a:ln>
        </p:spPr>
      </p:pic>
      <p:pic>
        <p:nvPicPr>
          <p:cNvPr id="4" name="Picture 3">
            <a:extLst>
              <a:ext uri="{FF2B5EF4-FFF2-40B4-BE49-F238E27FC236}">
                <a16:creationId xmlns:a16="http://schemas.microsoft.com/office/drawing/2014/main" id="{4679E493-DD43-4ABE-B301-0B0880523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9075" y="1207295"/>
            <a:ext cx="7283510" cy="3325299"/>
          </a:xfrm>
          <a:prstGeom prst="rect">
            <a:avLst/>
          </a:prstGeom>
          <a:ln w="152400" cap="sq" cmpd="thickThin">
            <a:solidFill>
              <a:schemeClr val="accent6"/>
            </a:solidFill>
            <a:prstDash val="solid"/>
            <a:bevel/>
          </a:ln>
          <a:effectLst>
            <a:innerShdw blurRad="76200">
              <a:srgbClr val="000000"/>
            </a:innerShdw>
          </a:effectLst>
        </p:spPr>
      </p:pic>
      <p:pic>
        <p:nvPicPr>
          <p:cNvPr id="16" name="Img215461_bigocto2.jpg" descr="Img215461_bigocto2.jpg">
            <a:extLst>
              <a:ext uri="{FF2B5EF4-FFF2-40B4-BE49-F238E27FC236}">
                <a16:creationId xmlns:a16="http://schemas.microsoft.com/office/drawing/2014/main" id="{B1012533-DB5F-4AED-B3F1-807EAD6D6D16}"/>
              </a:ext>
            </a:extLst>
          </p:cNvPr>
          <p:cNvPicPr>
            <a:picLocks/>
          </p:cNvPicPr>
          <p:nvPr/>
        </p:nvPicPr>
        <p:blipFill rotWithShape="1">
          <a:blip r:embed="rId7"/>
          <a:srcRect l="13393" t="10453" r="13450" b="10483"/>
          <a:stretch/>
        </p:blipFill>
        <p:spPr>
          <a:xfrm>
            <a:off x="8939075" y="5109673"/>
            <a:ext cx="2109296" cy="2746574"/>
          </a:xfrm>
          <a:prstGeom prst="rect">
            <a:avLst/>
          </a:prstGeom>
          <a:ln w="152400" cap="sq" cmpd="thickThin">
            <a:solidFill>
              <a:schemeClr val="accent6"/>
            </a:solidFill>
            <a:prstDash val="solid"/>
            <a:bevel/>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EBBB-3A3E-4F65-B6E4-B8DB60515AB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463D8A6-59F2-42F0-9F11-7BD5B0C7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210" y="-1808271"/>
            <a:ext cx="20750535" cy="13833689"/>
          </a:xfrm>
          <a:prstGeom prst="rect">
            <a:avLst/>
          </a:prstGeom>
        </p:spPr>
      </p:pic>
      <p:sp>
        <p:nvSpPr>
          <p:cNvPr id="5" name="Rectangle 4">
            <a:extLst>
              <a:ext uri="{FF2B5EF4-FFF2-40B4-BE49-F238E27FC236}">
                <a16:creationId xmlns:a16="http://schemas.microsoft.com/office/drawing/2014/main" id="{E74CFD27-FF91-4EE3-B5FE-0354C77E5D90}"/>
              </a:ext>
            </a:extLst>
          </p:cNvPr>
          <p:cNvSpPr/>
          <p:nvPr/>
        </p:nvSpPr>
        <p:spPr>
          <a:xfrm>
            <a:off x="1580031" y="10566575"/>
            <a:ext cx="15356583" cy="338554"/>
          </a:xfrm>
          <a:prstGeom prst="rect">
            <a:avLst/>
          </a:prstGeom>
        </p:spPr>
        <p:txBody>
          <a:bodyPr wrap="square">
            <a:spAutoFit/>
          </a:bodyPr>
          <a:lstStyle/>
          <a:p>
            <a:pPr algn="r"/>
            <a:r>
              <a:rPr lang="en-US" sz="1600" i="1" dirty="0">
                <a:solidFill>
                  <a:srgbClr val="8A6B46"/>
                </a:solidFill>
              </a:rPr>
              <a:t>Quadrantid Meteor Shower — </a:t>
            </a:r>
            <a:r>
              <a:rPr lang="en-US" sz="1600" dirty="0">
                <a:solidFill>
                  <a:srgbClr val="8A6B46"/>
                </a:solidFill>
              </a:rPr>
              <a:t>Daniel Lopez (NASA) 2018</a:t>
            </a:r>
          </a:p>
        </p:txBody>
      </p:sp>
    </p:spTree>
    <p:extLst>
      <p:ext uri="{BB962C8B-B14F-4D97-AF65-F5344CB8AC3E}">
        <p14:creationId xmlns:p14="http://schemas.microsoft.com/office/powerpoint/2010/main" val="3591735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12" name="Some Distinctions"/>
          <p:cNvSpPr txBox="1">
            <a:spLocks noGrp="1"/>
          </p:cNvSpPr>
          <p:nvPr>
            <p:ph type="title"/>
          </p:nvPr>
        </p:nvSpPr>
        <p:spPr>
          <a:xfrm>
            <a:off x="624444" y="274356"/>
            <a:ext cx="13050537" cy="1466765"/>
          </a:xfrm>
          <a:prstGeom prst="rect">
            <a:avLst/>
          </a:prstGeom>
        </p:spPr>
        <p:txBody>
          <a:bodyPr>
            <a:normAutofit fontScale="90000"/>
          </a:bodyPr>
          <a:lstStyle>
            <a:lvl1pPr algn="l"/>
          </a:lstStyle>
          <a:p>
            <a:r>
              <a:rPr dirty="0"/>
              <a:t>Some Distinctions</a:t>
            </a:r>
          </a:p>
        </p:txBody>
      </p:sp>
      <p:sp>
        <p:nvSpPr>
          <p:cNvPr id="513" name="Trait Specificity – Number  of character dimensions  described at a given level of biological organization"/>
          <p:cNvSpPr txBox="1"/>
          <p:nvPr/>
        </p:nvSpPr>
        <p:spPr>
          <a:xfrm>
            <a:off x="1594348" y="4500067"/>
            <a:ext cx="6511571" cy="2352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marL="448257" indent="-448257" algn="just" defTabSz="1219261">
              <a:spcBef>
                <a:spcPts val="2667"/>
              </a:spcBef>
              <a:buClr>
                <a:srgbClr val="A29A85"/>
              </a:buClr>
              <a:buSzPct val="100000"/>
              <a:buChar char="•"/>
              <a:tabLst>
                <a:tab pos="1219261" algn="l"/>
              </a:tabLst>
              <a:defRPr sz="3600">
                <a:solidFill>
                  <a:srgbClr val="635F51"/>
                </a:solidFill>
                <a:latin typeface="Baskerville"/>
                <a:ea typeface="Baskerville"/>
                <a:cs typeface="Baskerville"/>
                <a:sym typeface="Baskerville"/>
              </a:defRPr>
            </a:pPr>
            <a:r>
              <a:rPr sz="4800" b="1" dirty="0"/>
              <a:t>Trait Specificity</a:t>
            </a:r>
            <a:r>
              <a:rPr sz="4800" dirty="0"/>
              <a:t> – </a:t>
            </a:r>
            <a:r>
              <a:rPr lang="en-US" sz="4800" dirty="0"/>
              <a:t>Degree of similarity of trait</a:t>
            </a:r>
            <a:endParaRPr sz="4800" dirty="0"/>
          </a:p>
        </p:txBody>
      </p:sp>
      <p:sp>
        <p:nvSpPr>
          <p:cNvPr id="517" name="Mariscal, C. &amp; Doolittle, W.F. Forthcoming. “Eukaryotes-first, how could that be?” Philosophical Transactions of the Royal Society B: Biological Sciences."/>
          <p:cNvSpPr txBox="1"/>
          <p:nvPr/>
        </p:nvSpPr>
        <p:spPr>
          <a:xfrm>
            <a:off x="2164544" y="9410242"/>
            <a:ext cx="14151567"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algn="just"/>
            <a:r>
              <a:rPr sz="1600" dirty="0">
                <a:solidFill>
                  <a:srgbClr val="8A6B46"/>
                </a:solidFill>
              </a:rPr>
              <a:t>Mariscal, C. &amp; Doolittle, W.F. </a:t>
            </a:r>
            <a:r>
              <a:rPr lang="en-US" sz="1600" dirty="0">
                <a:solidFill>
                  <a:srgbClr val="8A6B46"/>
                </a:solidFill>
              </a:rPr>
              <a:t>2016</a:t>
            </a:r>
            <a:r>
              <a:rPr sz="1600" dirty="0">
                <a:solidFill>
                  <a:srgbClr val="8A6B46"/>
                </a:solidFill>
              </a:rPr>
              <a:t>. “Eukaryotes-first, how could that be?” </a:t>
            </a:r>
            <a:r>
              <a:rPr sz="1600" i="1" dirty="0">
                <a:solidFill>
                  <a:srgbClr val="8A6B46"/>
                </a:solidFill>
              </a:rPr>
              <a:t>Philosophical Transactions of the Royal Society B: Biological Sciences.</a:t>
            </a:r>
          </a:p>
        </p:txBody>
      </p:sp>
      <p:pic>
        <p:nvPicPr>
          <p:cNvPr id="9" name="Img215461_bigocto2.jpg">
            <a:extLst>
              <a:ext uri="{FF2B5EF4-FFF2-40B4-BE49-F238E27FC236}">
                <a16:creationId xmlns:a16="http://schemas.microsoft.com/office/drawing/2014/main" id="{0FDBCFAF-9455-4E8F-A5E0-B6B0BB2181A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644960" y="4106277"/>
            <a:ext cx="4577626" cy="2746574"/>
          </a:xfrm>
          <a:prstGeom prst="rect">
            <a:avLst/>
          </a:prstGeom>
          <a:noFill/>
          <a:ln w="152400" cap="flat" cmpd="thickThin">
            <a:solidFill>
              <a:schemeClr val="accent6"/>
            </a:solidFill>
            <a:bevel/>
          </a:ln>
        </p:spPr>
      </p:pic>
      <p:pic>
        <p:nvPicPr>
          <p:cNvPr id="16" name="Img215461_bigocto2.jpg" descr="Img215461_bigocto2.jpg">
            <a:extLst>
              <a:ext uri="{FF2B5EF4-FFF2-40B4-BE49-F238E27FC236}">
                <a16:creationId xmlns:a16="http://schemas.microsoft.com/office/drawing/2014/main" id="{B1012533-DB5F-4AED-B3F1-807EAD6D6D16}"/>
              </a:ext>
            </a:extLst>
          </p:cNvPr>
          <p:cNvPicPr>
            <a:picLocks/>
          </p:cNvPicPr>
          <p:nvPr/>
        </p:nvPicPr>
        <p:blipFill rotWithShape="1">
          <a:blip r:embed="rId6"/>
          <a:srcRect l="13393" t="10453" r="13450" b="10483"/>
          <a:stretch/>
        </p:blipFill>
        <p:spPr>
          <a:xfrm>
            <a:off x="8939075" y="4106277"/>
            <a:ext cx="2109296" cy="2746574"/>
          </a:xfrm>
          <a:prstGeom prst="rect">
            <a:avLst/>
          </a:prstGeom>
          <a:ln w="152400" cap="sq" cmpd="thickThin">
            <a:solidFill>
              <a:schemeClr val="accent6"/>
            </a:solidFill>
            <a:prstDash val="solid"/>
            <a:bevel/>
          </a:ln>
          <a:effectLst>
            <a:innerShdw blurRad="76200">
              <a:srgbClr val="000000"/>
            </a:innerShdw>
          </a:effectLst>
        </p:spPr>
      </p:pic>
      <p:sp>
        <p:nvSpPr>
          <p:cNvPr id="8" name="Mariscal, C. &amp; Doolittle, W.F. Forthcoming. “Eukaryotes-first, how could that be?” Philosophical Transactions of the Royal Society B: Biological Sciences.">
            <a:extLst>
              <a:ext uri="{FF2B5EF4-FFF2-40B4-BE49-F238E27FC236}">
                <a16:creationId xmlns:a16="http://schemas.microsoft.com/office/drawing/2014/main" id="{4D52067E-E260-40C3-9E6E-6320D9C710E4}"/>
              </a:ext>
            </a:extLst>
          </p:cNvPr>
          <p:cNvSpPr txBox="1"/>
          <p:nvPr/>
        </p:nvSpPr>
        <p:spPr>
          <a:xfrm>
            <a:off x="2164544" y="10482487"/>
            <a:ext cx="14151567"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r>
              <a:rPr lang="en-US" sz="1600" dirty="0">
                <a:solidFill>
                  <a:srgbClr val="8A6B46"/>
                </a:solidFill>
              </a:rPr>
              <a:t>McGhee GR. Convergent evolution. Cambridge, MA: MIT Press; 2011.</a:t>
            </a:r>
          </a:p>
        </p:txBody>
      </p:sp>
      <p:pic>
        <p:nvPicPr>
          <p:cNvPr id="10" name="Picture 9">
            <a:extLst>
              <a:ext uri="{FF2B5EF4-FFF2-40B4-BE49-F238E27FC236}">
                <a16:creationId xmlns:a16="http://schemas.microsoft.com/office/drawing/2014/main" id="{570DDBAF-79AB-4E22-B0EE-5073E352D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56" r="36080" b="64432"/>
          <a:stretch/>
        </p:blipFill>
        <p:spPr>
          <a:xfrm>
            <a:off x="11651021" y="7338332"/>
            <a:ext cx="4665088" cy="1769082"/>
          </a:xfrm>
          <a:prstGeom prst="rect">
            <a:avLst/>
          </a:prstGeom>
          <a:ln w="152400" cmpd="thickThin">
            <a:solidFill>
              <a:schemeClr val="accent6"/>
            </a:solidFill>
            <a:bevel/>
          </a:ln>
        </p:spPr>
      </p:pic>
      <p:pic>
        <p:nvPicPr>
          <p:cNvPr id="11" name="Picture 10">
            <a:extLst>
              <a:ext uri="{FF2B5EF4-FFF2-40B4-BE49-F238E27FC236}">
                <a16:creationId xmlns:a16="http://schemas.microsoft.com/office/drawing/2014/main" id="{F57CD51C-8BC7-4BC5-8778-4FA566B7225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196" t="15434" r="10670" b="32560"/>
          <a:stretch/>
        </p:blipFill>
        <p:spPr>
          <a:xfrm>
            <a:off x="8927224" y="1466058"/>
            <a:ext cx="3241376" cy="2214080"/>
          </a:xfrm>
          <a:prstGeom prst="rect">
            <a:avLst/>
          </a:prstGeom>
          <a:ln w="152400" cmpd="thickThin">
            <a:solidFill>
              <a:schemeClr val="accent6"/>
            </a:solidFill>
            <a:bevel/>
          </a:ln>
        </p:spPr>
      </p:pic>
      <p:pic>
        <p:nvPicPr>
          <p:cNvPr id="12" name="Picture 11">
            <a:extLst>
              <a:ext uri="{FF2B5EF4-FFF2-40B4-BE49-F238E27FC236}">
                <a16:creationId xmlns:a16="http://schemas.microsoft.com/office/drawing/2014/main" id="{0A496DDB-E7FB-44EC-AB75-CA73E761B11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897" b="35828"/>
          <a:stretch/>
        </p:blipFill>
        <p:spPr>
          <a:xfrm>
            <a:off x="8927224" y="7338332"/>
            <a:ext cx="2154306" cy="1769082"/>
          </a:xfrm>
          <a:prstGeom prst="rect">
            <a:avLst/>
          </a:prstGeom>
          <a:ln w="152400" cmpd="thickThin">
            <a:solidFill>
              <a:schemeClr val="accent6"/>
            </a:solidFill>
            <a:bevel/>
          </a:ln>
        </p:spPr>
      </p:pic>
      <p:pic>
        <p:nvPicPr>
          <p:cNvPr id="13" name="Picture 12">
            <a:extLst>
              <a:ext uri="{FF2B5EF4-FFF2-40B4-BE49-F238E27FC236}">
                <a16:creationId xmlns:a16="http://schemas.microsoft.com/office/drawing/2014/main" id="{3C2B179C-C7C5-40ED-B785-995DA35DC5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9195" b="21843"/>
          <a:stretch/>
        </p:blipFill>
        <p:spPr>
          <a:xfrm>
            <a:off x="12792721" y="1466059"/>
            <a:ext cx="3429865" cy="2214080"/>
          </a:xfrm>
          <a:prstGeom prst="rect">
            <a:avLst/>
          </a:prstGeom>
          <a:ln w="152400" cmpd="thickThin">
            <a:solidFill>
              <a:schemeClr val="accent6"/>
            </a:solidFill>
            <a:bevel/>
          </a:ln>
        </p:spPr>
      </p:pic>
    </p:spTree>
    <p:extLst>
      <p:ext uri="{BB962C8B-B14F-4D97-AF65-F5344CB8AC3E}">
        <p14:creationId xmlns:p14="http://schemas.microsoft.com/office/powerpoint/2010/main" val="25853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12" name="Some Distinctions"/>
          <p:cNvSpPr txBox="1">
            <a:spLocks noGrp="1"/>
          </p:cNvSpPr>
          <p:nvPr>
            <p:ph type="title"/>
          </p:nvPr>
        </p:nvSpPr>
        <p:spPr>
          <a:xfrm>
            <a:off x="664641" y="267918"/>
            <a:ext cx="13050537" cy="1466765"/>
          </a:xfrm>
          <a:prstGeom prst="rect">
            <a:avLst/>
          </a:prstGeom>
        </p:spPr>
        <p:txBody>
          <a:bodyPr>
            <a:normAutofit fontScale="90000"/>
          </a:bodyPr>
          <a:lstStyle>
            <a:lvl1pPr algn="l"/>
          </a:lstStyle>
          <a:p>
            <a:r>
              <a:rPr dirty="0"/>
              <a:t>Some Distinctions</a:t>
            </a:r>
          </a:p>
        </p:txBody>
      </p:sp>
      <p:sp>
        <p:nvSpPr>
          <p:cNvPr id="513" name="Trait Specificity – Number  of character dimensions  described at a given level of biological organization"/>
          <p:cNvSpPr txBox="1"/>
          <p:nvPr/>
        </p:nvSpPr>
        <p:spPr>
          <a:xfrm>
            <a:off x="1594348" y="4500067"/>
            <a:ext cx="6511571" cy="2352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marL="448257" indent="-448257" algn="just" defTabSz="1219261">
              <a:spcBef>
                <a:spcPts val="2667"/>
              </a:spcBef>
              <a:buClr>
                <a:srgbClr val="A29A85"/>
              </a:buClr>
              <a:buSzPct val="100000"/>
              <a:buChar char="•"/>
              <a:tabLst>
                <a:tab pos="1219261" algn="l"/>
              </a:tabLst>
              <a:defRPr sz="3600">
                <a:solidFill>
                  <a:srgbClr val="635F51"/>
                </a:solidFill>
                <a:latin typeface="Baskerville"/>
                <a:ea typeface="Baskerville"/>
                <a:cs typeface="Baskerville"/>
                <a:sym typeface="Baskerville"/>
              </a:defRPr>
            </a:pPr>
            <a:r>
              <a:rPr sz="4800" b="1" dirty="0"/>
              <a:t>Trait Specificity</a:t>
            </a:r>
            <a:r>
              <a:rPr sz="4800" dirty="0"/>
              <a:t> – </a:t>
            </a:r>
            <a:r>
              <a:rPr lang="en-US" sz="4800" dirty="0"/>
              <a:t>Degree of similarity of trait</a:t>
            </a:r>
            <a:endParaRPr sz="4800" dirty="0"/>
          </a:p>
        </p:txBody>
      </p:sp>
      <p:pic>
        <p:nvPicPr>
          <p:cNvPr id="9" name="Img215461_bigocto2.jpg">
            <a:extLst>
              <a:ext uri="{FF2B5EF4-FFF2-40B4-BE49-F238E27FC236}">
                <a16:creationId xmlns:a16="http://schemas.microsoft.com/office/drawing/2014/main" id="{0FDBCFAF-9455-4E8F-A5E0-B6B0BB2181A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2497689" y="6763053"/>
            <a:ext cx="4177931" cy="2506758"/>
          </a:xfrm>
          <a:prstGeom prst="rect">
            <a:avLst/>
          </a:prstGeom>
          <a:noFill/>
          <a:ln w="152400" cap="flat" cmpd="thickThin">
            <a:solidFill>
              <a:schemeClr val="accent6"/>
            </a:solidFill>
            <a:bevel/>
          </a:ln>
        </p:spPr>
      </p:pic>
      <p:sp>
        <p:nvSpPr>
          <p:cNvPr id="11" name="TextBox 10">
            <a:extLst>
              <a:ext uri="{FF2B5EF4-FFF2-40B4-BE49-F238E27FC236}">
                <a16:creationId xmlns:a16="http://schemas.microsoft.com/office/drawing/2014/main" id="{2F9B6A59-4EE9-4C0A-B33A-832418439603}"/>
              </a:ext>
            </a:extLst>
          </p:cNvPr>
          <p:cNvSpPr txBox="1"/>
          <p:nvPr/>
        </p:nvSpPr>
        <p:spPr>
          <a:xfrm>
            <a:off x="15854317" y="7911623"/>
            <a:ext cx="970414" cy="1614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609630"/>
            <a:r>
              <a:rPr lang="en-US" sz="9600" b="1" dirty="0">
                <a:solidFill>
                  <a:schemeClr val="bg1"/>
                </a:solidFill>
              </a:rPr>
              <a:t>6</a:t>
            </a:r>
          </a:p>
        </p:txBody>
      </p:sp>
      <p:pic>
        <p:nvPicPr>
          <p:cNvPr id="7" name="Picture 6">
            <a:extLst>
              <a:ext uri="{FF2B5EF4-FFF2-40B4-BE49-F238E27FC236}">
                <a16:creationId xmlns:a16="http://schemas.microsoft.com/office/drawing/2014/main" id="{CE6F6016-FC49-4092-A0CD-A9CD67E7A4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671"/>
          <a:stretch/>
        </p:blipFill>
        <p:spPr>
          <a:xfrm>
            <a:off x="12497689" y="3831829"/>
            <a:ext cx="4177933" cy="2608134"/>
          </a:xfrm>
          <a:prstGeom prst="rect">
            <a:avLst/>
          </a:prstGeom>
          <a:ln w="152400" cap="sq" cmpd="thickThin">
            <a:solidFill>
              <a:schemeClr val="accent6"/>
            </a:solidFill>
            <a:prstDash val="solid"/>
            <a:bevel/>
          </a:ln>
          <a:effectLst>
            <a:innerShdw blurRad="76200">
              <a:srgbClr val="000000"/>
            </a:innerShdw>
          </a:effectLst>
        </p:spPr>
      </p:pic>
      <p:pic>
        <p:nvPicPr>
          <p:cNvPr id="15" name="Picture 14">
            <a:extLst>
              <a:ext uri="{FF2B5EF4-FFF2-40B4-BE49-F238E27FC236}">
                <a16:creationId xmlns:a16="http://schemas.microsoft.com/office/drawing/2014/main" id="{2A5230A4-10B5-4BDC-9E00-00D32B53B3BA}"/>
              </a:ext>
            </a:extLst>
          </p:cNvPr>
          <p:cNvPicPr>
            <a:picLocks noChangeAspect="1"/>
          </p:cNvPicPr>
          <p:nvPr/>
        </p:nvPicPr>
        <p:blipFill rotWithShape="1">
          <a:blip r:embed="rId7">
            <a:extLst>
              <a:ext uri="{28A0092B-C50C-407E-A947-70E740481C1C}">
                <a14:useLocalDpi xmlns:a14="http://schemas.microsoft.com/office/drawing/2010/main" val="0"/>
              </a:ext>
            </a:extLst>
          </a:blip>
          <a:srcRect t="12489" b="40305"/>
          <a:stretch/>
        </p:blipFill>
        <p:spPr>
          <a:xfrm>
            <a:off x="12497689" y="432229"/>
            <a:ext cx="4177933" cy="3125387"/>
          </a:xfrm>
          <a:prstGeom prst="rect">
            <a:avLst/>
          </a:prstGeom>
          <a:ln w="152400" cap="sq" cmpd="thickThin">
            <a:solidFill>
              <a:schemeClr val="accent6"/>
            </a:solidFill>
            <a:prstDash val="solid"/>
            <a:bevel/>
          </a:ln>
          <a:effectLst>
            <a:innerShdw blurRad="76200">
              <a:srgbClr val="000000"/>
            </a:innerShdw>
          </a:effectLst>
        </p:spPr>
      </p:pic>
      <p:sp>
        <p:nvSpPr>
          <p:cNvPr id="20" name="TextBox 19">
            <a:extLst>
              <a:ext uri="{FF2B5EF4-FFF2-40B4-BE49-F238E27FC236}">
                <a16:creationId xmlns:a16="http://schemas.microsoft.com/office/drawing/2014/main" id="{556646B7-931F-4105-817E-78B0F91D3394}"/>
              </a:ext>
            </a:extLst>
          </p:cNvPr>
          <p:cNvSpPr txBox="1"/>
          <p:nvPr/>
        </p:nvSpPr>
        <p:spPr>
          <a:xfrm>
            <a:off x="15040122" y="1961736"/>
            <a:ext cx="1635499" cy="1614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609630"/>
            <a:r>
              <a:rPr lang="en-US" sz="9600" b="1" dirty="0">
                <a:solidFill>
                  <a:schemeClr val="bg1"/>
                </a:solidFill>
              </a:rPr>
              <a:t>19</a:t>
            </a:r>
          </a:p>
        </p:txBody>
      </p:sp>
      <p:sp>
        <p:nvSpPr>
          <p:cNvPr id="21" name="TextBox 20">
            <a:extLst>
              <a:ext uri="{FF2B5EF4-FFF2-40B4-BE49-F238E27FC236}">
                <a16:creationId xmlns:a16="http://schemas.microsoft.com/office/drawing/2014/main" id="{4AF0152B-BAD3-4AA3-9641-16AD6E910429}"/>
              </a:ext>
            </a:extLst>
          </p:cNvPr>
          <p:cNvSpPr txBox="1"/>
          <p:nvPr/>
        </p:nvSpPr>
        <p:spPr>
          <a:xfrm>
            <a:off x="15697852" y="4893001"/>
            <a:ext cx="1635499" cy="1614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609630"/>
            <a:r>
              <a:rPr lang="en-US" sz="9600" b="1" dirty="0">
                <a:solidFill>
                  <a:schemeClr val="bg1"/>
                </a:solidFill>
              </a:rPr>
              <a:t>7</a:t>
            </a:r>
          </a:p>
        </p:txBody>
      </p:sp>
      <p:sp>
        <p:nvSpPr>
          <p:cNvPr id="12" name="Mariscal, C. &amp; Doolittle, W.F. Forthcoming. “Eukaryotes-first, how could that be?” Philosophical Transactions of the Royal Society B: Biological Sciences.">
            <a:extLst>
              <a:ext uri="{FF2B5EF4-FFF2-40B4-BE49-F238E27FC236}">
                <a16:creationId xmlns:a16="http://schemas.microsoft.com/office/drawing/2014/main" id="{9F77186B-94C4-0A46-A5ED-E61858AE11BD}"/>
              </a:ext>
            </a:extLst>
          </p:cNvPr>
          <p:cNvSpPr txBox="1"/>
          <p:nvPr/>
        </p:nvSpPr>
        <p:spPr>
          <a:xfrm>
            <a:off x="2164544" y="9426728"/>
            <a:ext cx="14151567"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r>
              <a:rPr lang="en-US" sz="1600" dirty="0">
                <a:solidFill>
                  <a:srgbClr val="8A6B46"/>
                </a:solidFill>
              </a:rPr>
              <a:t>McGhee GR. Convergent evolution. Cambridge, MA: MIT Press; 2011.</a:t>
            </a:r>
          </a:p>
        </p:txBody>
      </p:sp>
    </p:spTree>
    <p:extLst>
      <p:ext uri="{BB962C8B-B14F-4D97-AF65-F5344CB8AC3E}">
        <p14:creationId xmlns:p14="http://schemas.microsoft.com/office/powerpoint/2010/main" val="332402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23" name="Some Distinctions"/>
          <p:cNvSpPr txBox="1">
            <a:spLocks noGrp="1"/>
          </p:cNvSpPr>
          <p:nvPr>
            <p:ph type="title"/>
          </p:nvPr>
        </p:nvSpPr>
        <p:spPr>
          <a:xfrm>
            <a:off x="622692" y="332930"/>
            <a:ext cx="13050537" cy="1466765"/>
          </a:xfrm>
          <a:prstGeom prst="rect">
            <a:avLst/>
          </a:prstGeom>
        </p:spPr>
        <p:txBody>
          <a:bodyPr>
            <a:normAutofit fontScale="90000"/>
          </a:bodyPr>
          <a:lstStyle>
            <a:lvl1pPr algn="l"/>
          </a:lstStyle>
          <a:p>
            <a:r>
              <a:rPr dirty="0"/>
              <a:t>Some Distinctions</a:t>
            </a:r>
          </a:p>
        </p:txBody>
      </p:sp>
      <p:pic>
        <p:nvPicPr>
          <p:cNvPr id="524" name="Favourite-Humming-Birds-Hummingbird-Eating-Red-Flower-Wallpaper.jpg" descr="Favourite-Humming-Birds-Hummingbird-Eating-Red-Flower-Wallpaper.jpg"/>
          <p:cNvPicPr>
            <a:picLocks/>
          </p:cNvPicPr>
          <p:nvPr/>
        </p:nvPicPr>
        <p:blipFill>
          <a:blip r:embed="rId5"/>
          <a:stretch>
            <a:fillRect/>
          </a:stretch>
        </p:blipFill>
        <p:spPr>
          <a:xfrm>
            <a:off x="6603871" y="5056053"/>
            <a:ext cx="4715783" cy="4551242"/>
          </a:xfrm>
          <a:prstGeom prst="rect">
            <a:avLst/>
          </a:prstGeom>
        </p:spPr>
      </p:pic>
      <p:pic>
        <p:nvPicPr>
          <p:cNvPr id="525" name="Spinner-Dolphin-Wallpaper-HD.jpg" descr="Spinner-Dolphin-Wallpaper-HD.jpg"/>
          <p:cNvPicPr>
            <a:picLocks/>
          </p:cNvPicPr>
          <p:nvPr/>
        </p:nvPicPr>
        <p:blipFill>
          <a:blip r:embed="rId6"/>
          <a:stretch>
            <a:fillRect/>
          </a:stretch>
        </p:blipFill>
        <p:spPr>
          <a:xfrm rot="16200000">
            <a:off x="9495523" y="2075814"/>
            <a:ext cx="9179719" cy="5814527"/>
          </a:xfrm>
          <a:prstGeom prst="rect">
            <a:avLst/>
          </a:prstGeom>
        </p:spPr>
      </p:pic>
      <p:sp>
        <p:nvSpPr>
          <p:cNvPr id="527" name="Environmental  Specificity – The number of shared character dimensions of the environments under which a regularity evolved."/>
          <p:cNvSpPr txBox="1"/>
          <p:nvPr/>
        </p:nvSpPr>
        <p:spPr>
          <a:xfrm>
            <a:off x="1594348" y="2172526"/>
            <a:ext cx="9725306" cy="1614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marL="448257" indent="-448257" defTabSz="1219261">
              <a:spcBef>
                <a:spcPts val="2667"/>
              </a:spcBef>
              <a:buClr>
                <a:srgbClr val="A29A85"/>
              </a:buClr>
              <a:buSzPct val="100000"/>
              <a:buFontTx/>
              <a:buChar char="•"/>
              <a:tabLst>
                <a:tab pos="1219261" algn="l"/>
              </a:tabLst>
              <a:defRPr sz="3000">
                <a:solidFill>
                  <a:srgbClr val="635F51"/>
                </a:solidFill>
                <a:latin typeface="Baskerville"/>
                <a:ea typeface="Baskerville"/>
                <a:cs typeface="Baskerville"/>
                <a:sym typeface="Baskerville"/>
              </a:defRPr>
            </a:pPr>
            <a:r>
              <a:rPr lang="en-US" sz="4800" b="1" dirty="0"/>
              <a:t>Environmental  Specificity</a:t>
            </a:r>
            <a:r>
              <a:rPr lang="en-US" sz="4800" dirty="0"/>
              <a:t> – Degree of similarity of environment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34" name="Continua of Convergence"/>
          <p:cNvSpPr txBox="1">
            <a:spLocks noGrp="1"/>
          </p:cNvSpPr>
          <p:nvPr>
            <p:ph type="title"/>
          </p:nvPr>
        </p:nvSpPr>
        <p:spPr>
          <a:xfrm>
            <a:off x="1368026" y="190927"/>
            <a:ext cx="14750926" cy="1466765"/>
          </a:xfrm>
          <a:prstGeom prst="rect">
            <a:avLst/>
          </a:prstGeom>
        </p:spPr>
        <p:txBody>
          <a:bodyPr>
            <a:normAutofit/>
          </a:bodyPr>
          <a:lstStyle>
            <a:lvl1pPr algn="l" defTabSz="531622">
              <a:defRPr sz="6552"/>
            </a:lvl1pPr>
          </a:lstStyle>
          <a:p>
            <a:r>
              <a:rPr dirty="0"/>
              <a:t>Continua of Convergence</a:t>
            </a:r>
          </a:p>
        </p:txBody>
      </p:sp>
      <p:sp>
        <p:nvSpPr>
          <p:cNvPr id="536" name="Trait Specificity – Number  of character dimensions  described at a given level of biological organization…"/>
          <p:cNvSpPr txBox="1"/>
          <p:nvPr/>
        </p:nvSpPr>
        <p:spPr>
          <a:xfrm>
            <a:off x="1594349" y="5032847"/>
            <a:ext cx="6836143" cy="3802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marL="448257" indent="-448257" algn="just"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r>
              <a:rPr sz="4267" b="1" dirty="0"/>
              <a:t>Trait Specificity</a:t>
            </a:r>
            <a:endParaRPr lang="en-US" sz="4267" b="1" dirty="0"/>
          </a:p>
          <a:p>
            <a:pPr marL="448257" indent="-448257" algn="just"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endParaRPr lang="en-US" sz="4267" b="1" dirty="0"/>
          </a:p>
          <a:p>
            <a:pPr marL="448257" indent="-448257" algn="just"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endParaRPr lang="en-US" sz="4267" dirty="0"/>
          </a:p>
          <a:p>
            <a:pPr marL="448257" indent="-448257" algn="just" defTabSz="1219261">
              <a:spcBef>
                <a:spcPts val="2667"/>
              </a:spcBef>
              <a:buClr>
                <a:srgbClr val="A29A85"/>
              </a:buClr>
              <a:buSzPct val="100000"/>
              <a:buChar char="•"/>
              <a:tabLst>
                <a:tab pos="1219261" algn="l"/>
              </a:tabLst>
              <a:defRPr sz="3000">
                <a:solidFill>
                  <a:srgbClr val="635F51"/>
                </a:solidFill>
                <a:latin typeface="Baskerville"/>
                <a:ea typeface="Baskerville"/>
                <a:cs typeface="Baskerville"/>
                <a:sym typeface="Baskerville"/>
              </a:defRPr>
            </a:pPr>
            <a:r>
              <a:rPr lang="en-US" sz="4267" b="1" dirty="0"/>
              <a:t>Independence</a:t>
            </a:r>
            <a:endParaRPr sz="4267" dirty="0"/>
          </a:p>
        </p:txBody>
      </p:sp>
      <p:sp>
        <p:nvSpPr>
          <p:cNvPr id="537" name="Triangle"/>
          <p:cNvSpPr/>
          <p:nvPr/>
        </p:nvSpPr>
        <p:spPr>
          <a:xfrm rot="16200000">
            <a:off x="11960847" y="-876814"/>
            <a:ext cx="1793059" cy="6916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satOff val="11240"/>
                  <a:lumOff val="13356"/>
                </a:schemeClr>
              </a:gs>
              <a:gs pos="100000">
                <a:schemeClr val="accent5">
                  <a:satOff val="11168"/>
                  <a:lumOff val="10673"/>
                </a:schemeClr>
              </a:gs>
            </a:gsLst>
            <a:lin ang="5400000"/>
          </a:gradFill>
          <a:ln w="12700">
            <a:miter lim="400000"/>
          </a:ln>
          <a:effectLst>
            <a:outerShdw blurRad="50800" dist="25400" dir="3600000" rotWithShape="0">
              <a:srgbClr val="000000">
                <a:alpha val="70000"/>
              </a:srgbClr>
            </a:outerShdw>
          </a:effectLst>
        </p:spPr>
        <p:txBody>
          <a:bodyPr lIns="67735" tIns="67735" rIns="67735" bIns="67735" anchor="ct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sp>
        <p:nvSpPr>
          <p:cNvPr id="538" name="Triangle"/>
          <p:cNvSpPr/>
          <p:nvPr/>
        </p:nvSpPr>
        <p:spPr>
          <a:xfrm rot="16200000">
            <a:off x="11960847" y="1795927"/>
            <a:ext cx="1793059" cy="69162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satOff val="11240"/>
                  <a:lumOff val="13356"/>
                </a:schemeClr>
              </a:gs>
              <a:gs pos="100000">
                <a:schemeClr val="accent5">
                  <a:satOff val="11168"/>
                  <a:lumOff val="10673"/>
                </a:schemeClr>
              </a:gs>
            </a:gsLst>
            <a:lin ang="5400000"/>
          </a:gradFill>
          <a:ln w="12700">
            <a:miter lim="400000"/>
          </a:ln>
          <a:effectLst>
            <a:outerShdw blurRad="50800" dist="25400" dir="3600000" rotWithShape="0">
              <a:srgbClr val="000000">
                <a:alpha val="70000"/>
              </a:srgbClr>
            </a:outerShdw>
          </a:effectLst>
        </p:spPr>
        <p:txBody>
          <a:bodyPr lIns="67735" tIns="67735" rIns="67735" bIns="67735" anchor="ct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sp>
        <p:nvSpPr>
          <p:cNvPr id="539" name="Triangle"/>
          <p:cNvSpPr/>
          <p:nvPr/>
        </p:nvSpPr>
        <p:spPr>
          <a:xfrm rot="16200000">
            <a:off x="11960847" y="4478716"/>
            <a:ext cx="1793059" cy="69161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a:gsLst>
              <a:gs pos="0">
                <a:schemeClr val="accent1">
                  <a:satOff val="11240"/>
                  <a:lumOff val="13356"/>
                </a:schemeClr>
              </a:gs>
              <a:gs pos="100000">
                <a:schemeClr val="accent5">
                  <a:satOff val="11168"/>
                  <a:lumOff val="10673"/>
                </a:schemeClr>
              </a:gs>
            </a:gsLst>
            <a:lin ang="5400000"/>
          </a:gradFill>
          <a:ln w="12700">
            <a:miter lim="400000"/>
          </a:ln>
          <a:effectLst>
            <a:outerShdw blurRad="50800" dist="25400" dir="3600000" rotWithShape="0">
              <a:srgbClr val="000000">
                <a:alpha val="70000"/>
              </a:srgbClr>
            </a:outerShdw>
          </a:effectLst>
        </p:spPr>
        <p:txBody>
          <a:bodyPr lIns="67735" tIns="67735" rIns="67735" bIns="67735" anchor="ctr"/>
          <a:lstStyle/>
          <a:p>
            <a:pPr defTabSz="16934">
              <a:defRPr sz="3100">
                <a:solidFill>
                  <a:srgbClr val="FFFFFF"/>
                </a:solidFill>
                <a:effectLst>
                  <a:outerShdw blurRad="38100" dist="12700" dir="5400000" rotWithShape="0">
                    <a:srgbClr val="000000">
                      <a:alpha val="50000"/>
                    </a:srgbClr>
                  </a:outerShdw>
                </a:effectLst>
                <a:latin typeface="Baskerville"/>
                <a:ea typeface="Baskerville"/>
                <a:cs typeface="Baskerville"/>
                <a:sym typeface="Baskerville"/>
              </a:defRPr>
            </a:pPr>
            <a:endParaRPr sz="4134"/>
          </a:p>
        </p:txBody>
      </p:sp>
      <p:sp>
        <p:nvSpPr>
          <p:cNvPr id="540" name="Vague"/>
          <p:cNvSpPr txBox="1"/>
          <p:nvPr/>
        </p:nvSpPr>
        <p:spPr>
          <a:xfrm rot="420000">
            <a:off x="9466277" y="5524059"/>
            <a:ext cx="728302"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r>
              <a:rPr sz="1600"/>
              <a:t>Vague</a:t>
            </a:r>
          </a:p>
        </p:txBody>
      </p:sp>
      <p:sp>
        <p:nvSpPr>
          <p:cNvPr id="541" name="Local"/>
          <p:cNvSpPr txBox="1"/>
          <p:nvPr/>
        </p:nvSpPr>
        <p:spPr>
          <a:xfrm rot="420000">
            <a:off x="9475077" y="2836390"/>
            <a:ext cx="625709"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r>
              <a:rPr sz="1600"/>
              <a:t>Local</a:t>
            </a:r>
          </a:p>
        </p:txBody>
      </p:sp>
      <p:sp>
        <p:nvSpPr>
          <p:cNvPr id="542" name="Unique"/>
          <p:cNvSpPr txBox="1"/>
          <p:nvPr/>
        </p:nvSpPr>
        <p:spPr>
          <a:xfrm rot="420000">
            <a:off x="9445368" y="8201558"/>
            <a:ext cx="842114"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r>
              <a:rPr lang="en-US" sz="1600" dirty="0"/>
              <a:t>Related</a:t>
            </a:r>
            <a:endParaRPr sz="1600" dirty="0"/>
          </a:p>
        </p:txBody>
      </p:sp>
      <p:sp>
        <p:nvSpPr>
          <p:cNvPr id="543" name="Identical"/>
          <p:cNvSpPr txBox="1"/>
          <p:nvPr/>
        </p:nvSpPr>
        <p:spPr>
          <a:xfrm rot="420000">
            <a:off x="15475588" y="6280791"/>
            <a:ext cx="899822"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r>
              <a:rPr sz="1600"/>
              <a:t>Identical</a:t>
            </a:r>
          </a:p>
        </p:txBody>
      </p:sp>
      <p:sp>
        <p:nvSpPr>
          <p:cNvPr id="544" name="Universal"/>
          <p:cNvSpPr txBox="1"/>
          <p:nvPr/>
        </p:nvSpPr>
        <p:spPr>
          <a:xfrm rot="420000">
            <a:off x="15385656" y="3608051"/>
            <a:ext cx="989591"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r>
              <a:rPr sz="1600"/>
              <a:t>Universal</a:t>
            </a:r>
          </a:p>
        </p:txBody>
      </p:sp>
      <p:sp>
        <p:nvSpPr>
          <p:cNvPr id="545" name="Global"/>
          <p:cNvSpPr txBox="1"/>
          <p:nvPr/>
        </p:nvSpPr>
        <p:spPr>
          <a:xfrm rot="420000">
            <a:off x="14856654" y="8915649"/>
            <a:ext cx="1526411" cy="383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r>
              <a:rPr lang="en-US" sz="1600" dirty="0"/>
              <a:t>Very Unrelated</a:t>
            </a:r>
            <a:endParaRPr sz="1600" dirty="0"/>
          </a:p>
        </p:txBody>
      </p:sp>
      <p:sp>
        <p:nvSpPr>
          <p:cNvPr id="14" name="Trait Specificity – Number  of character dimensions  described at a given level of biological organization…">
            <a:extLst>
              <a:ext uri="{FF2B5EF4-FFF2-40B4-BE49-F238E27FC236}">
                <a16:creationId xmlns:a16="http://schemas.microsoft.com/office/drawing/2014/main" id="{ED6A00C0-7FC7-41FF-9034-E62F0603C711}"/>
              </a:ext>
            </a:extLst>
          </p:cNvPr>
          <p:cNvSpPr txBox="1"/>
          <p:nvPr/>
        </p:nvSpPr>
        <p:spPr>
          <a:xfrm>
            <a:off x="1594349" y="2158836"/>
            <a:ext cx="8133880" cy="7934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pPr marL="448257" indent="-448257" algn="just" defTabSz="1219261">
              <a:spcBef>
                <a:spcPts val="2667"/>
              </a:spcBef>
              <a:buClr>
                <a:srgbClr val="A29A85"/>
              </a:buClr>
              <a:buSzPct val="100000"/>
              <a:buFontTx/>
              <a:buChar char="•"/>
              <a:tabLst>
                <a:tab pos="1219261" algn="l"/>
              </a:tabLst>
              <a:defRPr sz="3000">
                <a:solidFill>
                  <a:srgbClr val="635F51"/>
                </a:solidFill>
                <a:latin typeface="Baskerville"/>
                <a:ea typeface="Baskerville"/>
                <a:cs typeface="Baskerville"/>
                <a:sym typeface="Baskerville"/>
              </a:defRPr>
            </a:pPr>
            <a:r>
              <a:rPr lang="en-US" sz="4267" b="1" dirty="0"/>
              <a:t>Environmental </a:t>
            </a:r>
            <a:r>
              <a:rPr sz="4267" b="1" dirty="0"/>
              <a:t> Specificity</a:t>
            </a:r>
            <a:endParaRPr sz="4267"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37"/>
                                        </p:tgtEl>
                                        <p:attrNameLst>
                                          <p:attrName>style.visibility</p:attrName>
                                        </p:attrNameLst>
                                      </p:cBhvr>
                                      <p:to>
                                        <p:strVal val="visible"/>
                                      </p:to>
                                    </p:set>
                                    <p:animEffect transition="in" filter="wipe(left)">
                                      <p:cBhvr>
                                        <p:cTn id="7" dur="1000"/>
                                        <p:tgtEl>
                                          <p:spTgt spid="537"/>
                                        </p:tgtEl>
                                      </p:cBhvr>
                                    </p:animEffect>
                                  </p:childTnLst>
                                </p:cTn>
                              </p:par>
                            </p:childTnLst>
                          </p:cTn>
                        </p:par>
                        <p:par>
                          <p:cTn id="8" fill="hold">
                            <p:stCondLst>
                              <p:cond delay="1000"/>
                            </p:stCondLst>
                            <p:childTnLst>
                              <p:par>
                                <p:cTn id="9" presetID="1" presetClass="entr" presetSubtype="0" fill="hold" grpId="0" nodeType="afterEffect">
                                  <p:stCondLst>
                                    <p:cond delay="0"/>
                                  </p:stCondLst>
                                  <p:iterate>
                                    <p:tmAbs val="0"/>
                                  </p:iterate>
                                  <p:childTnLst>
                                    <p:set>
                                      <p:cBhvr>
                                        <p:cTn id="10" fill="hold"/>
                                        <p:tgtEl>
                                          <p:spTgt spid="541"/>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iterate>
                                    <p:tmAbs val="0"/>
                                  </p:iterate>
                                  <p:childTnLst>
                                    <p:set>
                                      <p:cBhvr>
                                        <p:cTn id="13" fill="hold"/>
                                        <p:tgtEl>
                                          <p:spTgt spid="5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538"/>
                                        </p:tgtEl>
                                        <p:attrNameLst>
                                          <p:attrName>style.visibility</p:attrName>
                                        </p:attrNameLst>
                                      </p:cBhvr>
                                      <p:to>
                                        <p:strVal val="visible"/>
                                      </p:to>
                                    </p:set>
                                    <p:animEffect transition="in" filter="wipe(left)">
                                      <p:cBhvr>
                                        <p:cTn id="18" dur="1000"/>
                                        <p:tgtEl>
                                          <p:spTgt spid="538"/>
                                        </p:tgtEl>
                                      </p:cBhvr>
                                    </p:animEffect>
                                  </p:childTnLst>
                                </p:cTn>
                              </p:par>
                            </p:childTnLst>
                          </p:cTn>
                        </p:par>
                        <p:par>
                          <p:cTn id="19" fill="hold">
                            <p:stCondLst>
                              <p:cond delay="1000"/>
                            </p:stCondLst>
                            <p:childTnLst>
                              <p:par>
                                <p:cTn id="20" presetID="1" presetClass="entr" presetSubtype="0" fill="hold" grpId="0" nodeType="afterEffect">
                                  <p:stCondLst>
                                    <p:cond delay="0"/>
                                  </p:stCondLst>
                                  <p:iterate>
                                    <p:tmAbs val="0"/>
                                  </p:iterate>
                                  <p:childTnLst>
                                    <p:set>
                                      <p:cBhvr>
                                        <p:cTn id="21" fill="hold"/>
                                        <p:tgtEl>
                                          <p:spTgt spid="540"/>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iterate>
                                    <p:tmAbs val="0"/>
                                  </p:iterate>
                                  <p:childTnLst>
                                    <p:set>
                                      <p:cBhvr>
                                        <p:cTn id="24" fill="hold"/>
                                        <p:tgtEl>
                                          <p:spTgt spid="5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539"/>
                                        </p:tgtEl>
                                        <p:attrNameLst>
                                          <p:attrName>style.visibility</p:attrName>
                                        </p:attrNameLst>
                                      </p:cBhvr>
                                      <p:to>
                                        <p:strVal val="visible"/>
                                      </p:to>
                                    </p:set>
                                    <p:animEffect transition="in" filter="wipe(left)">
                                      <p:cBhvr>
                                        <p:cTn id="29" dur="1000"/>
                                        <p:tgtEl>
                                          <p:spTgt spid="539"/>
                                        </p:tgtEl>
                                      </p:cBhvr>
                                    </p:animEffect>
                                  </p:childTnLst>
                                </p:cTn>
                              </p:par>
                            </p:childTnLst>
                          </p:cTn>
                        </p:par>
                        <p:par>
                          <p:cTn id="30" fill="hold">
                            <p:stCondLst>
                              <p:cond delay="1000"/>
                            </p:stCondLst>
                            <p:childTnLst>
                              <p:par>
                                <p:cTn id="31" presetID="1" presetClass="entr" presetSubtype="0" fill="hold" grpId="0" nodeType="afterEffect">
                                  <p:stCondLst>
                                    <p:cond delay="0"/>
                                  </p:stCondLst>
                                  <p:iterate>
                                    <p:tmAbs val="0"/>
                                  </p:iterate>
                                  <p:childTnLst>
                                    <p:set>
                                      <p:cBhvr>
                                        <p:cTn id="32" fill="hold"/>
                                        <p:tgtEl>
                                          <p:spTgt spid="542"/>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grpId="0" nodeType="afterEffect">
                                  <p:stCondLst>
                                    <p:cond delay="0"/>
                                  </p:stCondLst>
                                  <p:iterate>
                                    <p:tmAbs val="0"/>
                                  </p:iterate>
                                  <p:childTnLst>
                                    <p:set>
                                      <p:cBhvr>
                                        <p:cTn id="35" fill="hold"/>
                                        <p:tgtEl>
                                          <p:spTgt spid="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animBg="1" advAuto="0"/>
      <p:bldP spid="538" grpId="0" animBg="1" advAuto="0"/>
      <p:bldP spid="539" grpId="0" animBg="1" advAuto="0"/>
      <p:bldP spid="540" grpId="0" animBg="1" advAuto="0"/>
      <p:bldP spid="541" grpId="0" animBg="1" advAuto="0"/>
      <p:bldP spid="542" grpId="0" animBg="1" advAuto="0"/>
      <p:bldP spid="543" grpId="0" animBg="1" advAuto="0"/>
      <p:bldP spid="544" grpId="0" animBg="1" advAuto="0"/>
      <p:bldP spid="545"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93" name="Biology as Universal"/>
          <p:cNvSpPr txBox="1">
            <a:spLocks noGrp="1"/>
          </p:cNvSpPr>
          <p:nvPr>
            <p:ph type="title"/>
          </p:nvPr>
        </p:nvSpPr>
        <p:spPr>
          <a:prstGeom prst="rect">
            <a:avLst/>
          </a:prstGeom>
        </p:spPr>
        <p:txBody>
          <a:bodyPr>
            <a:normAutofit/>
          </a:bodyPr>
          <a:lstStyle>
            <a:lvl1pPr algn="l" defTabSz="566674">
              <a:defRPr sz="6984"/>
            </a:lvl1pPr>
          </a:lstStyle>
          <a:p>
            <a:r>
              <a:rPr lang="en-US" dirty="0"/>
              <a:t>Other Approaches</a:t>
            </a:r>
            <a:endParaRPr b="1" dirty="0">
              <a:solidFill>
                <a:schemeClr val="accent6"/>
              </a:solidFill>
            </a:endParaRPr>
          </a:p>
        </p:txBody>
      </p:sp>
      <p:sp>
        <p:nvSpPr>
          <p:cNvPr id="2" name="Text Placeholder 1">
            <a:extLst>
              <a:ext uri="{FF2B5EF4-FFF2-40B4-BE49-F238E27FC236}">
                <a16:creationId xmlns:a16="http://schemas.microsoft.com/office/drawing/2014/main" id="{8F2B2E1A-1BA1-4AA2-8708-1ECDC3A8B1DE}"/>
              </a:ext>
            </a:extLst>
          </p:cNvPr>
          <p:cNvSpPr>
            <a:spLocks noGrp="1"/>
          </p:cNvSpPr>
          <p:nvPr>
            <p:ph type="body" sz="quarter" idx="1"/>
          </p:nvPr>
        </p:nvSpPr>
        <p:spPr>
          <a:xfrm>
            <a:off x="8310719" y="2065781"/>
            <a:ext cx="8360483" cy="7620233"/>
          </a:xfrm>
        </p:spPr>
        <p:txBody>
          <a:bodyPr anchor="t">
            <a:normAutofit/>
          </a:bodyPr>
          <a:lstStyle/>
          <a:p>
            <a:pPr marL="609630" indent="-609630" defTabSz="1219261">
              <a:spcBef>
                <a:spcPts val="2667"/>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sz="4000" b="1" dirty="0"/>
              <a:t>Non-Evolutionary</a:t>
            </a:r>
            <a:r>
              <a:rPr lang="en-US" sz="4000" dirty="0"/>
              <a:t>:</a:t>
            </a:r>
          </a:p>
          <a:p>
            <a:pPr lvl="1">
              <a:spcBef>
                <a:spcPts val="2400"/>
              </a:spcBef>
            </a:pPr>
            <a:r>
              <a:rPr lang="en-US" sz="3300" dirty="0"/>
              <a:t>Network &amp; complex systems analyses</a:t>
            </a:r>
          </a:p>
          <a:p>
            <a:pPr lvl="1">
              <a:spcBef>
                <a:spcPts val="2400"/>
              </a:spcBef>
            </a:pPr>
            <a:r>
              <a:rPr lang="en-US" sz="3300" dirty="0"/>
              <a:t>Developmental pathways</a:t>
            </a:r>
          </a:p>
          <a:p>
            <a:pPr lvl="1">
              <a:spcBef>
                <a:spcPts val="2400"/>
              </a:spcBef>
            </a:pPr>
            <a:r>
              <a:rPr lang="en-US" sz="3300" dirty="0"/>
              <a:t>Scaling effects of physics</a:t>
            </a:r>
          </a:p>
          <a:p>
            <a:pPr lvl="1">
              <a:spcBef>
                <a:spcPts val="2400"/>
              </a:spcBef>
            </a:pPr>
            <a:r>
              <a:rPr lang="en-US" sz="3300" dirty="0"/>
              <a:t>Ecological and population dynamics</a:t>
            </a:r>
          </a:p>
        </p:txBody>
      </p:sp>
      <p:sp>
        <p:nvSpPr>
          <p:cNvPr id="4" name="TextBox 3"/>
          <p:cNvSpPr txBox="1"/>
          <p:nvPr/>
        </p:nvSpPr>
        <p:spPr>
          <a:xfrm>
            <a:off x="1979665" y="7135043"/>
            <a:ext cx="14771924" cy="2339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2" spcCol="38100" rtlCol="0" anchor="b">
            <a:spAutoFit/>
          </a:bodyPr>
          <a:lstStyle/>
          <a:p>
            <a:endParaRPr lang="en-US" sz="1600" dirty="0">
              <a:solidFill>
                <a:srgbClr val="8A6B46"/>
              </a:solidFill>
            </a:endParaRPr>
          </a:p>
          <a:p>
            <a:endParaRPr lang="en-US" sz="1600" dirty="0">
              <a:solidFill>
                <a:srgbClr val="8A6B46"/>
              </a:solidFill>
            </a:endParaRPr>
          </a:p>
          <a:p>
            <a:r>
              <a:rPr lang="en-US" sz="1600" dirty="0">
                <a:solidFill>
                  <a:srgbClr val="8A6B46"/>
                </a:solidFill>
              </a:rPr>
              <a:t>Weibull JW. Evolutionary game theory. MIT press; 1997.</a:t>
            </a:r>
          </a:p>
          <a:p>
            <a:r>
              <a:rPr lang="en-US" sz="1600" dirty="0">
                <a:solidFill>
                  <a:srgbClr val="8A6B46"/>
                </a:solidFill>
              </a:rPr>
              <a:t>Langton CG, editor. Artificial life: An overview. </a:t>
            </a:r>
            <a:r>
              <a:rPr lang="en-US" sz="1600" dirty="0" err="1">
                <a:solidFill>
                  <a:srgbClr val="8A6B46"/>
                </a:solidFill>
              </a:rPr>
              <a:t>Mit</a:t>
            </a:r>
            <a:r>
              <a:rPr lang="en-US" sz="1600" dirty="0">
                <a:solidFill>
                  <a:srgbClr val="8A6B46"/>
                </a:solidFill>
              </a:rPr>
              <a:t> Press; 1997.</a:t>
            </a:r>
          </a:p>
          <a:p>
            <a:r>
              <a:rPr lang="en-US" sz="1600" dirty="0">
                <a:solidFill>
                  <a:srgbClr val="8A6B46"/>
                </a:solidFill>
              </a:rPr>
              <a:t>Benner SA, </a:t>
            </a:r>
            <a:r>
              <a:rPr lang="en-US" sz="1600" dirty="0" err="1">
                <a:solidFill>
                  <a:srgbClr val="8A6B46"/>
                </a:solidFill>
              </a:rPr>
              <a:t>Sismour</a:t>
            </a:r>
            <a:r>
              <a:rPr lang="en-US" sz="1600" dirty="0">
                <a:solidFill>
                  <a:srgbClr val="8A6B46"/>
                </a:solidFill>
              </a:rPr>
              <a:t> AM. Synthetic biology. Nature Reviews Genetics. 2005 Jul;6(7):533.</a:t>
            </a:r>
          </a:p>
          <a:p>
            <a:r>
              <a:rPr lang="en-US" sz="1600" dirty="0">
                <a:solidFill>
                  <a:srgbClr val="8A6B46"/>
                </a:solidFill>
              </a:rPr>
              <a:t>Lenski RE, Rose MR, Simpson SC, </a:t>
            </a:r>
            <a:r>
              <a:rPr lang="en-US" sz="1600" dirty="0" err="1">
                <a:solidFill>
                  <a:srgbClr val="8A6B46"/>
                </a:solidFill>
              </a:rPr>
              <a:t>Tadler</a:t>
            </a:r>
            <a:r>
              <a:rPr lang="en-US" sz="1600" dirty="0">
                <a:solidFill>
                  <a:srgbClr val="8A6B46"/>
                </a:solidFill>
              </a:rPr>
              <a:t> SC. Long-term experimental evolution in Escherichia coli. I. Adaptation and divergence during 2,000 generations. The American Naturalist. 1991 Dec 1;138(6):1315-41.</a:t>
            </a:r>
          </a:p>
          <a:p>
            <a:endParaRPr lang="en-US" sz="1600" dirty="0">
              <a:solidFill>
                <a:srgbClr val="8A6B46"/>
              </a:solidFill>
            </a:endParaRPr>
          </a:p>
          <a:p>
            <a:r>
              <a:rPr lang="en-US" sz="1600" dirty="0">
                <a:solidFill>
                  <a:srgbClr val="8A6B46"/>
                </a:solidFill>
              </a:rPr>
              <a:t>Kauffman SA. Investigations. Oxford University Press; 2000 Oct 26.</a:t>
            </a:r>
          </a:p>
          <a:p>
            <a:r>
              <a:rPr lang="en-US" sz="1600" dirty="0" err="1">
                <a:solidFill>
                  <a:srgbClr val="8A6B46"/>
                </a:solidFill>
              </a:rPr>
              <a:t>Prud'homme</a:t>
            </a:r>
            <a:r>
              <a:rPr lang="en-US" sz="1600" dirty="0">
                <a:solidFill>
                  <a:srgbClr val="8A6B46"/>
                </a:solidFill>
              </a:rPr>
              <a:t> B, </a:t>
            </a:r>
            <a:r>
              <a:rPr lang="en-US" sz="1600" dirty="0" err="1">
                <a:solidFill>
                  <a:srgbClr val="8A6B46"/>
                </a:solidFill>
              </a:rPr>
              <a:t>Gompel</a:t>
            </a:r>
            <a:r>
              <a:rPr lang="en-US" sz="1600" dirty="0">
                <a:solidFill>
                  <a:srgbClr val="8A6B46"/>
                </a:solidFill>
              </a:rPr>
              <a:t> N, Carroll SB. Emerging principles of regulatory evolution. Proceedings of the National Academy of Sciences. 2007 May 15;104(suppl 1):8605-12.</a:t>
            </a:r>
          </a:p>
          <a:p>
            <a:r>
              <a:rPr lang="en-US" sz="1600" dirty="0">
                <a:solidFill>
                  <a:srgbClr val="8A6B46"/>
                </a:solidFill>
              </a:rPr>
              <a:t>Gould SJ. Allometry and size in ontogeny and phylogeny. Biological Reviews. 1966 Nov;41(4):587-638.</a:t>
            </a:r>
          </a:p>
          <a:p>
            <a:r>
              <a:rPr lang="en-US" sz="1600" dirty="0">
                <a:solidFill>
                  <a:srgbClr val="8A6B46"/>
                </a:solidFill>
              </a:rPr>
              <a:t>May R, McLean AR, editors. Theoretical ecology: principles and applications. Oxford University Press on Demand; 2007 Feb 15</a:t>
            </a:r>
          </a:p>
        </p:txBody>
      </p:sp>
      <p:sp>
        <p:nvSpPr>
          <p:cNvPr id="9" name="Text Placeholder 1">
            <a:extLst>
              <a:ext uri="{FF2B5EF4-FFF2-40B4-BE49-F238E27FC236}">
                <a16:creationId xmlns:a16="http://schemas.microsoft.com/office/drawing/2014/main" id="{88A352DC-66B8-4737-99A8-42190D356634}"/>
              </a:ext>
            </a:extLst>
          </p:cNvPr>
          <p:cNvSpPr txBox="1">
            <a:spLocks/>
          </p:cNvSpPr>
          <p:nvPr/>
        </p:nvSpPr>
        <p:spPr>
          <a:xfrm>
            <a:off x="1477045" y="2065781"/>
            <a:ext cx="7193086" cy="6991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t">
            <a:normAutofit/>
          </a:bodyPr>
          <a:lstStyle>
            <a:lvl1pPr marL="381000" marR="0" indent="-381000" algn="l" defTabSz="584200" rtl="0" latinLnBrk="0">
              <a:lnSpc>
                <a:spcPct val="100000"/>
              </a:lnSpc>
              <a:spcBef>
                <a:spcPts val="3800"/>
              </a:spcBef>
              <a:spcAft>
                <a:spcPts val="0"/>
              </a:spcAft>
              <a:buClr>
                <a:srgbClr val="A29A85"/>
              </a:buClr>
              <a:buSzPct val="100000"/>
              <a:buFontTx/>
              <a:buChar char="•"/>
              <a:tabLst/>
              <a:defRPr sz="3400" b="0" i="0" u="none" strike="noStrike" cap="none" spc="0" baseline="0">
                <a:ln>
                  <a:noFill/>
                </a:ln>
                <a:solidFill>
                  <a:srgbClr val="6F6A5A"/>
                </a:solidFill>
                <a:uFillTx/>
                <a:latin typeface="Baskerville"/>
                <a:ea typeface="Baskerville"/>
                <a:cs typeface="Baskerville"/>
                <a:sym typeface="Baskerville"/>
              </a:defRPr>
            </a:lvl1pPr>
            <a:lvl2pPr marL="1143000" marR="0" indent="-381000" algn="l" defTabSz="584200" rtl="0" latinLnBrk="0">
              <a:lnSpc>
                <a:spcPct val="100000"/>
              </a:lnSpc>
              <a:spcBef>
                <a:spcPts val="3800"/>
              </a:spcBef>
              <a:spcAft>
                <a:spcPts val="0"/>
              </a:spcAft>
              <a:buClr>
                <a:srgbClr val="A29A85"/>
              </a:buClr>
              <a:buSzPct val="100000"/>
              <a:buFontTx/>
              <a:buChar char="•"/>
              <a:tabLst/>
              <a:defRPr sz="3400" b="0" i="0" u="none" strike="noStrike" cap="none" spc="0" baseline="0">
                <a:ln>
                  <a:noFill/>
                </a:ln>
                <a:solidFill>
                  <a:srgbClr val="6F6A5A"/>
                </a:solidFill>
                <a:uFillTx/>
                <a:latin typeface="Baskerville"/>
                <a:ea typeface="Baskerville"/>
                <a:cs typeface="Baskerville"/>
                <a:sym typeface="Baskerville"/>
              </a:defRPr>
            </a:lvl2pPr>
            <a:lvl3pPr marL="1587500" marR="0" indent="-381000" algn="l" defTabSz="584200" rtl="0" latinLnBrk="0">
              <a:lnSpc>
                <a:spcPct val="100000"/>
              </a:lnSpc>
              <a:spcBef>
                <a:spcPts val="3800"/>
              </a:spcBef>
              <a:spcAft>
                <a:spcPts val="0"/>
              </a:spcAft>
              <a:buClr>
                <a:srgbClr val="A29A85"/>
              </a:buClr>
              <a:buSzPct val="100000"/>
              <a:buFontTx/>
              <a:buChar char="•"/>
              <a:tabLst/>
              <a:defRPr sz="3400" b="0" i="0" u="none" strike="noStrike" cap="none" spc="0" baseline="0">
                <a:ln>
                  <a:noFill/>
                </a:ln>
                <a:solidFill>
                  <a:srgbClr val="6F6A5A"/>
                </a:solidFill>
                <a:uFillTx/>
                <a:latin typeface="Baskerville"/>
                <a:ea typeface="Baskerville"/>
                <a:cs typeface="Baskerville"/>
                <a:sym typeface="Baskerville"/>
              </a:defRPr>
            </a:lvl3pPr>
            <a:lvl4pPr marL="2032000" marR="0" indent="-381000" algn="l" defTabSz="584200" rtl="0" latinLnBrk="0">
              <a:lnSpc>
                <a:spcPct val="100000"/>
              </a:lnSpc>
              <a:spcBef>
                <a:spcPts val="3800"/>
              </a:spcBef>
              <a:spcAft>
                <a:spcPts val="0"/>
              </a:spcAft>
              <a:buClr>
                <a:srgbClr val="A29A85"/>
              </a:buClr>
              <a:buSzPct val="100000"/>
              <a:buFontTx/>
              <a:buChar char="•"/>
              <a:tabLst/>
              <a:defRPr sz="3400" b="0" i="0" u="none" strike="noStrike" cap="none" spc="0" baseline="0">
                <a:ln>
                  <a:noFill/>
                </a:ln>
                <a:solidFill>
                  <a:srgbClr val="6F6A5A"/>
                </a:solidFill>
                <a:uFillTx/>
                <a:latin typeface="Baskerville"/>
                <a:ea typeface="Baskerville"/>
                <a:cs typeface="Baskerville"/>
                <a:sym typeface="Baskerville"/>
              </a:defRPr>
            </a:lvl4pPr>
            <a:lvl5pPr marL="2476500" marR="0" indent="-381000" algn="l" defTabSz="584200" rtl="0" latinLnBrk="0">
              <a:lnSpc>
                <a:spcPct val="100000"/>
              </a:lnSpc>
              <a:spcBef>
                <a:spcPts val="3800"/>
              </a:spcBef>
              <a:spcAft>
                <a:spcPts val="0"/>
              </a:spcAft>
              <a:buClr>
                <a:srgbClr val="A29A85"/>
              </a:buClr>
              <a:buSzPct val="100000"/>
              <a:buFontTx/>
              <a:buChar char="•"/>
              <a:tabLst/>
              <a:defRPr sz="3400" b="0" i="0" u="none" strike="noStrike" cap="none" spc="0" baseline="0">
                <a:ln>
                  <a:noFill/>
                </a:ln>
                <a:solidFill>
                  <a:srgbClr val="6F6A5A"/>
                </a:solidFill>
                <a:uFillTx/>
                <a:latin typeface="Baskerville"/>
                <a:ea typeface="Baskerville"/>
                <a:cs typeface="Baskerville"/>
                <a:sym typeface="Baskerville"/>
              </a:defRPr>
            </a:lvl5pPr>
            <a:lvl6pPr marL="28321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6pPr>
            <a:lvl7pPr marL="31877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7pPr>
            <a:lvl8pPr marL="35433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8pPr>
            <a:lvl9pPr marL="38989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9pPr>
          </a:lstStyle>
          <a:p>
            <a:pPr marL="609630"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sz="4000" b="1" dirty="0">
                <a:solidFill>
                  <a:srgbClr val="635F51"/>
                </a:solidFill>
              </a:rPr>
              <a:t>Evolutionary</a:t>
            </a:r>
            <a:r>
              <a:rPr lang="en-US" sz="4000" dirty="0">
                <a:solidFill>
                  <a:srgbClr val="635F51"/>
                </a:solidFill>
              </a:rPr>
              <a:t>:</a:t>
            </a:r>
          </a:p>
          <a:p>
            <a:pPr marL="1083788" lvl="8"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dirty="0">
                <a:solidFill>
                  <a:srgbClr val="635F51"/>
                </a:solidFill>
              </a:rPr>
              <a:t>Convergent Evolution</a:t>
            </a:r>
          </a:p>
          <a:p>
            <a:pPr marL="1083788" lvl="8"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dirty="0">
                <a:solidFill>
                  <a:srgbClr val="635F51"/>
                </a:solidFill>
              </a:rPr>
              <a:t>Game Theory</a:t>
            </a:r>
          </a:p>
          <a:p>
            <a:pPr marL="1083788" lvl="8"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dirty="0">
                <a:solidFill>
                  <a:srgbClr val="635F51"/>
                </a:solidFill>
              </a:rPr>
              <a:t>Artificial Life</a:t>
            </a:r>
          </a:p>
          <a:p>
            <a:pPr marL="1083788" lvl="8"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dirty="0">
                <a:solidFill>
                  <a:srgbClr val="635F51"/>
                </a:solidFill>
              </a:rPr>
              <a:t>Synthetic Biology</a:t>
            </a:r>
          </a:p>
          <a:p>
            <a:pPr marL="1083788" lvl="8" indent="-609630" defTabSz="1219261" hangingPunct="1">
              <a:spcBef>
                <a:spcPts val="2400"/>
              </a:spcBef>
              <a:buFont typeface="Arial" panose="020B0604020202020204" pitchFamily="34" charset="0"/>
              <a:buChar char="•"/>
              <a:tabLst>
                <a:tab pos="1219261" algn="l"/>
              </a:tabLst>
              <a:defRPr sz="3300">
                <a:solidFill>
                  <a:srgbClr val="635F51"/>
                </a:solidFill>
                <a:latin typeface="Baskerville"/>
                <a:ea typeface="Baskerville"/>
                <a:cs typeface="Baskerville"/>
                <a:sym typeface="Baskerville"/>
              </a:defRPr>
            </a:pPr>
            <a:r>
              <a:rPr lang="en-US" dirty="0">
                <a:solidFill>
                  <a:srgbClr val="635F51"/>
                </a:solidFill>
              </a:rPr>
              <a:t>Long-term Evolutionary Experiments</a:t>
            </a:r>
          </a:p>
        </p:txBody>
      </p:sp>
    </p:spTree>
    <p:extLst>
      <p:ext uri="{BB962C8B-B14F-4D97-AF65-F5344CB8AC3E}">
        <p14:creationId xmlns:p14="http://schemas.microsoft.com/office/powerpoint/2010/main" val="449527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5E2-F532-4323-9CC9-29664640EC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866DA38-2578-4544-8A70-3046876F2DB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7EDE0AC-66C9-4AE5-8591-1A404243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70" y="-1"/>
            <a:ext cx="18517619" cy="9753601"/>
          </a:xfrm>
          <a:prstGeom prst="rect">
            <a:avLst/>
          </a:prstGeom>
        </p:spPr>
      </p:pic>
    </p:spTree>
    <p:extLst>
      <p:ext uri="{BB962C8B-B14F-4D97-AF65-F5344CB8AC3E}">
        <p14:creationId xmlns:p14="http://schemas.microsoft.com/office/powerpoint/2010/main" val="37069454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92" name="Conclusions"/>
          <p:cNvSpPr txBox="1">
            <a:spLocks noGrp="1"/>
          </p:cNvSpPr>
          <p:nvPr>
            <p:ph type="title"/>
          </p:nvPr>
        </p:nvSpPr>
        <p:spPr>
          <a:xfrm>
            <a:off x="1023404" y="229390"/>
            <a:ext cx="14630847" cy="1854200"/>
          </a:xfrm>
          <a:prstGeom prst="rect">
            <a:avLst/>
          </a:prstGeom>
        </p:spPr>
        <p:txBody>
          <a:bodyPr/>
          <a:lstStyle/>
          <a:p>
            <a:pPr algn="l"/>
            <a:r>
              <a:rPr dirty="0">
                <a:solidFill>
                  <a:schemeClr val="tx2"/>
                </a:solidFill>
              </a:rPr>
              <a:t>Conclusions</a:t>
            </a:r>
          </a:p>
        </p:txBody>
      </p:sp>
      <p:sp>
        <p:nvSpPr>
          <p:cNvPr id="1493" name="Skepticism about claims in universal biology is justified, but provincialism is not.…"/>
          <p:cNvSpPr txBox="1">
            <a:spLocks noGrp="1"/>
          </p:cNvSpPr>
          <p:nvPr>
            <p:ph type="body" idx="1"/>
          </p:nvPr>
        </p:nvSpPr>
        <p:spPr>
          <a:xfrm>
            <a:off x="1023404" y="1156490"/>
            <a:ext cx="15436298" cy="9070099"/>
          </a:xfrm>
          <a:prstGeom prst="rect">
            <a:avLst/>
          </a:prstGeom>
        </p:spPr>
        <p:txBody>
          <a:bodyPr>
            <a:noAutofit/>
          </a:bodyPr>
          <a:lstStyle/>
          <a:p>
            <a:pPr>
              <a:spcBef>
                <a:spcPts val="1200"/>
              </a:spcBef>
            </a:pPr>
            <a:r>
              <a:rPr lang="en-US" sz="4400" dirty="0">
                <a:solidFill>
                  <a:schemeClr val="tx2"/>
                </a:solidFill>
              </a:rPr>
              <a:t>Unless you’re </a:t>
            </a:r>
            <a:r>
              <a:rPr lang="en-US" sz="4400" i="1" dirty="0">
                <a:solidFill>
                  <a:schemeClr val="tx2"/>
                </a:solidFill>
              </a:rPr>
              <a:t>really, really </a:t>
            </a:r>
            <a:r>
              <a:rPr lang="en-US" sz="4400" dirty="0">
                <a:solidFill>
                  <a:schemeClr val="tx2"/>
                </a:solidFill>
              </a:rPr>
              <a:t>pessimistic, something we’d call life probably exists elsewhere</a:t>
            </a:r>
          </a:p>
          <a:p>
            <a:pPr>
              <a:spcBef>
                <a:spcPts val="1200"/>
              </a:spcBef>
            </a:pPr>
            <a:r>
              <a:rPr lang="en-US" sz="4400" dirty="0"/>
              <a:t>Life on Earth is all related</a:t>
            </a:r>
          </a:p>
          <a:p>
            <a:pPr>
              <a:spcBef>
                <a:spcPts val="1200"/>
              </a:spcBef>
            </a:pPr>
            <a:r>
              <a:rPr lang="en-US" sz="4400" dirty="0"/>
              <a:t>There is a debate as to whether biology is </a:t>
            </a:r>
            <a:r>
              <a:rPr lang="en-US" sz="4400" b="1" dirty="0">
                <a:solidFill>
                  <a:schemeClr val="accent6"/>
                </a:solidFill>
              </a:rPr>
              <a:t>representative of life elsewhere </a:t>
            </a:r>
            <a:r>
              <a:rPr lang="en-US" sz="4400" dirty="0">
                <a:solidFill>
                  <a:schemeClr val="tx2"/>
                </a:solidFill>
              </a:rPr>
              <a:t>or</a:t>
            </a:r>
            <a:r>
              <a:rPr lang="en-US" sz="4400" b="1" dirty="0">
                <a:solidFill>
                  <a:schemeClr val="tx1"/>
                </a:solidFill>
              </a:rPr>
              <a:t> </a:t>
            </a:r>
            <a:r>
              <a:rPr lang="en-US" sz="4400" b="1" dirty="0">
                <a:solidFill>
                  <a:schemeClr val="accent4"/>
                </a:solidFill>
              </a:rPr>
              <a:t>not</a:t>
            </a:r>
          </a:p>
          <a:p>
            <a:pPr>
              <a:spcBef>
                <a:spcPts val="1200"/>
              </a:spcBef>
            </a:pPr>
            <a:r>
              <a:rPr lang="en-US" sz="4400" dirty="0"/>
              <a:t>Example: </a:t>
            </a:r>
            <a:r>
              <a:rPr lang="en-US" sz="4400" b="1" dirty="0">
                <a:solidFill>
                  <a:schemeClr val="accent2"/>
                </a:solidFill>
              </a:rPr>
              <a:t>convergent evolution</a:t>
            </a:r>
            <a:r>
              <a:rPr lang="en-US" sz="4400" dirty="0"/>
              <a:t> treats biology as </a:t>
            </a:r>
            <a:r>
              <a:rPr lang="en-US" sz="4400" b="1" dirty="0">
                <a:solidFill>
                  <a:schemeClr val="accent6"/>
                </a:solidFill>
              </a:rPr>
              <a:t>universal</a:t>
            </a:r>
            <a:r>
              <a:rPr lang="en-US" sz="4400" dirty="0"/>
              <a:t> and produces some fascinating results, if understood correctly</a:t>
            </a:r>
          </a:p>
          <a:p>
            <a:pPr>
              <a:spcBef>
                <a:spcPts val="1200"/>
              </a:spcBef>
            </a:pPr>
            <a:r>
              <a:rPr lang="en-US" sz="4400" dirty="0"/>
              <a:t>Other approaches have been productive to other researchers, and bringing them together may reveal as yet untold secrets of life.</a:t>
            </a:r>
          </a:p>
        </p:txBody>
      </p:sp>
    </p:spTree>
    <p:extLst>
      <p:ext uri="{BB962C8B-B14F-4D97-AF65-F5344CB8AC3E}">
        <p14:creationId xmlns:p14="http://schemas.microsoft.com/office/powerpoint/2010/main" val="169661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 y="0"/>
            <a:ext cx="17340263" cy="9753600"/>
          </a:xfrm>
          <a:prstGeom prst="rect">
            <a:avLst/>
          </a:prstGeom>
        </p:spPr>
      </p:pic>
      <p:sp>
        <p:nvSpPr>
          <p:cNvPr id="2" name="Title 1"/>
          <p:cNvSpPr>
            <a:spLocks noGrp="1"/>
          </p:cNvSpPr>
          <p:nvPr>
            <p:ph type="title"/>
          </p:nvPr>
        </p:nvSpPr>
        <p:spPr>
          <a:xfrm>
            <a:off x="813335" y="3413792"/>
            <a:ext cx="14955976" cy="2516862"/>
          </a:xfrm>
        </p:spPr>
        <p:txBody>
          <a:bodyPr>
            <a:normAutofit/>
          </a:bodyPr>
          <a:lstStyle/>
          <a:p>
            <a:r>
              <a:rPr lang="en-US" sz="9600" b="1" dirty="0">
                <a:solidFill>
                  <a:srgbClr val="B7956B"/>
                </a:solidFill>
                <a:latin typeface="Baskerville" pitchFamily="50" charset="0"/>
                <a:ea typeface="Kabel LT Std Heavy" charset="0"/>
                <a:cs typeface="Kabel LT Std Heavy" charset="0"/>
              </a:rPr>
              <a:t>Thank You</a:t>
            </a:r>
          </a:p>
        </p:txBody>
      </p:sp>
      <p:sp>
        <p:nvSpPr>
          <p:cNvPr id="20" name="Text Placeholder 19">
            <a:extLst>
              <a:ext uri="{FF2B5EF4-FFF2-40B4-BE49-F238E27FC236}">
                <a16:creationId xmlns:a16="http://schemas.microsoft.com/office/drawing/2014/main" id="{31836FAD-4B51-4A1E-B9D7-AB574480FB12}"/>
              </a:ext>
            </a:extLst>
          </p:cNvPr>
          <p:cNvSpPr>
            <a:spLocks noGrp="1"/>
          </p:cNvSpPr>
          <p:nvPr>
            <p:ph type="body" sz="half" idx="2"/>
          </p:nvPr>
        </p:nvSpPr>
        <p:spPr>
          <a:xfrm>
            <a:off x="463092" y="272040"/>
            <a:ext cx="4522073" cy="1625242"/>
          </a:xfrm>
        </p:spPr>
        <p:txBody>
          <a:bodyPr>
            <a:normAutofit/>
          </a:bodyPr>
          <a:lstStyle/>
          <a:p>
            <a:pPr>
              <a:spcBef>
                <a:spcPts val="1600"/>
              </a:spcBef>
            </a:pPr>
            <a:r>
              <a:rPr lang="en-US" sz="3734" b="1" dirty="0">
                <a:solidFill>
                  <a:srgbClr val="5F759A"/>
                </a:solidFill>
              </a:rPr>
              <a:t>✉ carlos@unr.edu</a:t>
            </a:r>
            <a:br>
              <a:rPr lang="en-US" sz="3734" b="1" dirty="0">
                <a:solidFill>
                  <a:srgbClr val="5F759A"/>
                </a:solidFill>
              </a:rPr>
            </a:br>
            <a:r>
              <a:rPr lang="en-US" sz="3734" b="1" dirty="0">
                <a:solidFill>
                  <a:srgbClr val="5F759A"/>
                </a:solidFill>
              </a:rPr>
              <a:t>     @proflos</a:t>
            </a:r>
          </a:p>
        </p:txBody>
      </p:sp>
      <p:pic>
        <p:nvPicPr>
          <p:cNvPr id="4" name="Picture 3"/>
          <p:cNvPicPr>
            <a:picLocks noChangeAspect="1"/>
          </p:cNvPicPr>
          <p:nvPr/>
        </p:nvPicPr>
        <p:blipFill>
          <a:blip r:embed="rId3"/>
          <a:stretch>
            <a:fillRect/>
          </a:stretch>
        </p:blipFill>
        <p:spPr>
          <a:xfrm>
            <a:off x="666994" y="10557985"/>
            <a:ext cx="7624330" cy="26117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9963" y="7329875"/>
            <a:ext cx="1850495" cy="188394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8990" y="8379635"/>
            <a:ext cx="2034490" cy="69462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0211" y="7347490"/>
            <a:ext cx="1811889" cy="1032146"/>
          </a:xfrm>
          <a:prstGeom prst="rect">
            <a:avLst/>
          </a:prstGeom>
        </p:spPr>
      </p:pic>
      <p:pic>
        <p:nvPicPr>
          <p:cNvPr id="24" name="Picture 23">
            <a:extLst>
              <a:ext uri="{FF2B5EF4-FFF2-40B4-BE49-F238E27FC236}">
                <a16:creationId xmlns:a16="http://schemas.microsoft.com/office/drawing/2014/main" id="{A6B5C9DC-3B46-4345-801E-11DB338F2F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253" y="1113901"/>
            <a:ext cx="974287" cy="511501"/>
          </a:xfrm>
          <a:prstGeom prst="rect">
            <a:avLst/>
          </a:prstGeom>
        </p:spPr>
      </p:pic>
      <p:pic>
        <p:nvPicPr>
          <p:cNvPr id="21" name="Picture 20">
            <a:extLst>
              <a:ext uri="{FF2B5EF4-FFF2-40B4-BE49-F238E27FC236}">
                <a16:creationId xmlns:a16="http://schemas.microsoft.com/office/drawing/2014/main" id="{F2593A2E-11D7-8146-821D-5262A02B5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9678" y="7584078"/>
            <a:ext cx="2034490" cy="516097"/>
          </a:xfrm>
          <a:prstGeom prst="rect">
            <a:avLst/>
          </a:prstGeom>
        </p:spPr>
      </p:pic>
      <p:pic>
        <p:nvPicPr>
          <p:cNvPr id="22" name="Picture 21">
            <a:extLst>
              <a:ext uri="{FF2B5EF4-FFF2-40B4-BE49-F238E27FC236}">
                <a16:creationId xmlns:a16="http://schemas.microsoft.com/office/drawing/2014/main" id="{3E9D2F31-7053-A34A-BDFF-02A053C098F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45" b="89503" l="558" r="97768">
                        <a14:foregroundMark x1="12971" y1="20718" x2="12971" y2="20718"/>
                        <a14:foregroundMark x1="5579" y1="25691" x2="5579" y2="25691"/>
                        <a14:foregroundMark x1="7950" y1="35359" x2="7950" y2="35359"/>
                        <a14:foregroundMark x1="10460" y1="79006" x2="10460" y2="79006"/>
                        <a14:foregroundMark x1="4045" y1="43370" x2="4045" y2="43370"/>
                        <a14:foregroundMark x1="558" y1="45028" x2="558" y2="45028"/>
                        <a14:foregroundMark x1="7392" y1="50276" x2="7392" y2="50276"/>
                        <a14:foregroundMark x1="17852" y1="48619" x2="17852" y2="48619"/>
                        <a14:foregroundMark x1="24128" y1="57182" x2="24128" y2="57182"/>
                        <a14:foregroundMark x1="2650" y1="57459" x2="2650" y2="57459"/>
                        <a14:foregroundMark x1="12134" y1="73757" x2="12134" y2="73757"/>
                        <a14:foregroundMark x1="20781" y1="74586" x2="20781" y2="74586"/>
                        <a14:foregroundMark x1="34031" y1="66575" x2="34031" y2="66575"/>
                        <a14:foregroundMark x1="44351" y1="56077" x2="44351" y2="56077"/>
                        <a14:foregroundMark x1="55230" y1="47514" x2="55230" y2="47514"/>
                        <a14:foregroundMark x1="60809" y1="45580" x2="60809" y2="45580"/>
                        <a14:foregroundMark x1="65411" y1="46961" x2="65411" y2="46961"/>
                        <a14:foregroundMark x1="74059" y1="46409" x2="74059" y2="46409"/>
                        <a14:foregroundMark x1="78243" y1="48343" x2="78243" y2="48343"/>
                        <a14:foregroundMark x1="87727" y1="46409" x2="87727" y2="46409"/>
                        <a14:foregroundMark x1="73919" y1="40055" x2="73919" y2="40055"/>
                        <a14:foregroundMark x1="60530" y1="41160" x2="60530" y2="41160"/>
                        <a14:foregroundMark x1="50070" y1="79282" x2="50070" y2="79282"/>
                        <a14:foregroundMark x1="54254" y1="77901" x2="54254" y2="77901"/>
                        <a14:foregroundMark x1="63180" y1="71547" x2="63180" y2="71547"/>
                        <a14:foregroundMark x1="68759" y1="77072" x2="68759" y2="77072"/>
                        <a14:foregroundMark x1="79358" y1="74309" x2="79358" y2="74309"/>
                        <a14:foregroundMark x1="88006" y1="73204" x2="88006" y2="73204"/>
                        <a14:foregroundMark x1="97768" y1="72099" x2="97768" y2="72099"/>
                        <a14:foregroundMark x1="97071" y1="80110" x2="97071" y2="80110"/>
                        <a14:foregroundMark x1="93445" y1="77901" x2="93445" y2="77901"/>
                        <a14:foregroundMark x1="82008" y1="83978" x2="82008" y2="83978"/>
                        <a14:foregroundMark x1="74059" y1="83425" x2="74059" y2="83425"/>
                        <a14:foregroundMark x1="76011" y1="72376" x2="76011" y2="72376"/>
                        <a14:foregroundMark x1="71548" y1="72652" x2="71548" y2="72652"/>
                        <a14:foregroundMark x1="59275" y1="76519" x2="59275" y2="76519"/>
                        <a14:foregroundMark x1="43794" y1="69061" x2="43794" y2="69061"/>
                        <a14:foregroundMark x1="44073" y1="83702" x2="44073" y2="83702"/>
                        <a14:foregroundMark x1="43933" y1="26796" x2="43933" y2="26796"/>
                        <a14:foregroundMark x1="53835" y1="19890" x2="53835" y2="19890"/>
                        <a14:foregroundMark x1="63180" y1="20442" x2="63180" y2="20442"/>
                        <a14:foregroundMark x1="72803" y1="20994" x2="72803" y2="20994"/>
                        <a14:foregroundMark x1="26081" y1="77901" x2="26081" y2="77901"/>
                        <a14:foregroundMark x1="20084" y1="82873" x2="20084" y2="82873"/>
                        <a14:foregroundMark x1="14923" y1="67403" x2="14923" y2="67403"/>
                        <a14:foregroundMark x1="5858" y1="69613" x2="5858" y2="69613"/>
                        <a14:backgroundMark x1="56625" y1="74586" x2="56625" y2="74586"/>
                      </a14:backgroundRemoval>
                    </a14:imgEffect>
                  </a14:imgLayer>
                </a14:imgProps>
              </a:ext>
              <a:ext uri="{28A0092B-C50C-407E-A947-70E740481C1C}">
                <a14:useLocalDpi xmlns:a14="http://schemas.microsoft.com/office/drawing/2010/main" val="0"/>
              </a:ext>
            </a:extLst>
          </a:blip>
          <a:stretch>
            <a:fillRect/>
          </a:stretch>
        </p:blipFill>
        <p:spPr>
          <a:xfrm>
            <a:off x="10043637" y="8269010"/>
            <a:ext cx="1712514" cy="864616"/>
          </a:xfrm>
          <a:prstGeom prst="rect">
            <a:avLst/>
          </a:prstGeom>
        </p:spPr>
      </p:pic>
    </p:spTree>
    <p:extLst>
      <p:ext uri="{BB962C8B-B14F-4D97-AF65-F5344CB8AC3E}">
        <p14:creationId xmlns:p14="http://schemas.microsoft.com/office/powerpoint/2010/main" val="170138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61DF90B-8304-0D4A-989A-769241964E58}"/>
              </a:ext>
            </a:extLst>
          </p:cNvPr>
          <p:cNvPicPr>
            <a:picLocks noGrp="1" noChangeAspect="1"/>
          </p:cNvPicPr>
          <p:nvPr>
            <p:ph idx="1"/>
          </p:nvPr>
        </p:nvPicPr>
        <p:blipFill>
          <a:blip r:embed="rId2"/>
          <a:stretch>
            <a:fillRect/>
          </a:stretch>
        </p:blipFill>
        <p:spPr>
          <a:xfrm>
            <a:off x="-26206" y="-1643269"/>
            <a:ext cx="17313965" cy="11542644"/>
          </a:xfrm>
        </p:spPr>
      </p:pic>
      <p:pic>
        <p:nvPicPr>
          <p:cNvPr id="7" name="Picture 6">
            <a:extLst>
              <a:ext uri="{FF2B5EF4-FFF2-40B4-BE49-F238E27FC236}">
                <a16:creationId xmlns:a16="http://schemas.microsoft.com/office/drawing/2014/main" id="{1D015CD4-66DD-A542-8C35-F72DA1E3EC3A}"/>
              </a:ext>
            </a:extLst>
          </p:cNvPr>
          <p:cNvPicPr>
            <a:picLocks noChangeAspect="1"/>
          </p:cNvPicPr>
          <p:nvPr/>
        </p:nvPicPr>
        <p:blipFill rotWithShape="1">
          <a:blip r:embed="rId3"/>
          <a:srcRect l="64740" t="76503" r="3631" b="4262"/>
          <a:stretch/>
        </p:blipFill>
        <p:spPr>
          <a:xfrm rot="1800000">
            <a:off x="11119898" y="5349713"/>
            <a:ext cx="4908398" cy="4193587"/>
          </a:xfrm>
          <a:prstGeom prst="rect">
            <a:avLst/>
          </a:prstGeom>
        </p:spPr>
      </p:pic>
    </p:spTree>
    <p:extLst>
      <p:ext uri="{BB962C8B-B14F-4D97-AF65-F5344CB8AC3E}">
        <p14:creationId xmlns:p14="http://schemas.microsoft.com/office/powerpoint/2010/main" val="45289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3D8A6-59F2-42F0-9F11-7BD5B0C7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210" y="-1808271"/>
            <a:ext cx="20750535" cy="13833689"/>
          </a:xfrm>
          <a:prstGeom prst="rect">
            <a:avLst/>
          </a:prstGeom>
        </p:spPr>
      </p:pic>
      <p:sp>
        <p:nvSpPr>
          <p:cNvPr id="3" name="Rectangle 2">
            <a:extLst>
              <a:ext uri="{FF2B5EF4-FFF2-40B4-BE49-F238E27FC236}">
                <a16:creationId xmlns:a16="http://schemas.microsoft.com/office/drawing/2014/main" id="{B109278A-DB8A-41DD-8D99-0E684BFB65C1}"/>
              </a:ext>
            </a:extLst>
          </p:cNvPr>
          <p:cNvSpPr/>
          <p:nvPr/>
        </p:nvSpPr>
        <p:spPr>
          <a:xfrm>
            <a:off x="659823" y="10473336"/>
            <a:ext cx="16291136" cy="584775"/>
          </a:xfrm>
          <a:prstGeom prst="rect">
            <a:avLst/>
          </a:prstGeom>
        </p:spPr>
        <p:txBody>
          <a:bodyPr wrap="square">
            <a:spAutoFit/>
          </a:bodyPr>
          <a:lstStyle/>
          <a:p>
            <a:r>
              <a:rPr lang="en-US" sz="1600" dirty="0" err="1">
                <a:solidFill>
                  <a:srgbClr val="8A6B46"/>
                </a:solidFill>
              </a:rPr>
              <a:t>Silburt</a:t>
            </a:r>
            <a:r>
              <a:rPr lang="en-US" sz="1600" dirty="0">
                <a:solidFill>
                  <a:srgbClr val="8A6B46"/>
                </a:solidFill>
              </a:rPr>
              <a:t>, A., </a:t>
            </a:r>
            <a:r>
              <a:rPr lang="en-US" sz="1600" dirty="0" err="1">
                <a:solidFill>
                  <a:srgbClr val="8A6B46"/>
                </a:solidFill>
              </a:rPr>
              <a:t>Gaidos</a:t>
            </a:r>
            <a:r>
              <a:rPr lang="en-US" sz="1600" dirty="0">
                <a:solidFill>
                  <a:srgbClr val="8A6B46"/>
                </a:solidFill>
              </a:rPr>
              <a:t>, E., and Wu, Y. (2015) Statistical reconstruction of the planet population around Kepler solar-type stars. </a:t>
            </a:r>
            <a:r>
              <a:rPr lang="en-US" sz="1600" dirty="0" err="1">
                <a:solidFill>
                  <a:srgbClr val="8A6B46"/>
                </a:solidFill>
              </a:rPr>
              <a:t>Astrophys</a:t>
            </a:r>
            <a:r>
              <a:rPr lang="en-US" sz="1600" dirty="0">
                <a:solidFill>
                  <a:srgbClr val="8A6B46"/>
                </a:solidFill>
              </a:rPr>
              <a:t> J 799, doi:10.1088/0004-637X/799/2/180.</a:t>
            </a:r>
          </a:p>
          <a:p>
            <a:r>
              <a:rPr lang="en-US" sz="1600" dirty="0" err="1">
                <a:solidFill>
                  <a:srgbClr val="8A6B46"/>
                </a:solidFill>
              </a:rPr>
              <a:t>Petigura</a:t>
            </a:r>
            <a:r>
              <a:rPr lang="en-US" sz="1600" dirty="0">
                <a:solidFill>
                  <a:srgbClr val="8A6B46"/>
                </a:solidFill>
              </a:rPr>
              <a:t>, E.A., Howard, A.W., and Marcy, G.W. (2013) Prevalence of Earth-size planets orbiting Sun-like stars. Proc Natl </a:t>
            </a:r>
            <a:r>
              <a:rPr lang="en-US" sz="1600" dirty="0" err="1">
                <a:solidFill>
                  <a:srgbClr val="8A6B46"/>
                </a:solidFill>
              </a:rPr>
              <a:t>Acad</a:t>
            </a:r>
            <a:r>
              <a:rPr lang="en-US" sz="1600" dirty="0">
                <a:solidFill>
                  <a:srgbClr val="8A6B46"/>
                </a:solidFill>
              </a:rPr>
              <a:t> Sci USA 110:19273–19278.</a:t>
            </a:r>
          </a:p>
        </p:txBody>
      </p:sp>
      <p:sp>
        <p:nvSpPr>
          <p:cNvPr id="5" name="Title 4">
            <a:extLst>
              <a:ext uri="{FF2B5EF4-FFF2-40B4-BE49-F238E27FC236}">
                <a16:creationId xmlns:a16="http://schemas.microsoft.com/office/drawing/2014/main" id="{DD0E20EB-63CA-4517-BD46-B919DE297158}"/>
              </a:ext>
            </a:extLst>
          </p:cNvPr>
          <p:cNvSpPr>
            <a:spLocks noGrp="1"/>
          </p:cNvSpPr>
          <p:nvPr>
            <p:ph type="title"/>
          </p:nvPr>
        </p:nvSpPr>
        <p:spPr>
          <a:xfrm>
            <a:off x="-659381" y="2294906"/>
            <a:ext cx="18711559" cy="4564191"/>
          </a:xfrm>
        </p:spPr>
        <p:txBody>
          <a:bodyPr>
            <a:noAutofit/>
          </a:bodyPr>
          <a:lstStyle/>
          <a:p>
            <a:r>
              <a:rPr lang="en-US" sz="8000" dirty="0"/>
              <a:t>2 x 10</a:t>
            </a:r>
            <a:r>
              <a:rPr lang="en-US" sz="8000" baseline="30000" dirty="0"/>
              <a:t>22</a:t>
            </a:r>
            <a:r>
              <a:rPr lang="en-US" sz="8000" dirty="0"/>
              <a:t> stars in observable Universe</a:t>
            </a:r>
            <a:br>
              <a:rPr lang="en-US" sz="8000" dirty="0"/>
            </a:br>
            <a:r>
              <a:rPr lang="en-US" sz="8000" dirty="0"/>
              <a:t>4 x 10</a:t>
            </a:r>
            <a:r>
              <a:rPr lang="en-US" sz="8000" baseline="30000" dirty="0"/>
              <a:t>21</a:t>
            </a:r>
            <a:r>
              <a:rPr lang="en-US" sz="8000" dirty="0"/>
              <a:t> planets in the Habitable Zone</a:t>
            </a:r>
          </a:p>
        </p:txBody>
      </p:sp>
    </p:spTree>
    <p:extLst>
      <p:ext uri="{BB962C8B-B14F-4D97-AF65-F5344CB8AC3E}">
        <p14:creationId xmlns:p14="http://schemas.microsoft.com/office/powerpoint/2010/main" val="3889058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3D8A6-59F2-42F0-9F11-7BD5B0C73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210" y="-1808271"/>
            <a:ext cx="20750535" cy="13833689"/>
          </a:xfrm>
          <a:prstGeom prst="rect">
            <a:avLst/>
          </a:prstGeom>
        </p:spPr>
      </p:pic>
      <p:sp>
        <p:nvSpPr>
          <p:cNvPr id="3" name="Rectangle 2">
            <a:extLst>
              <a:ext uri="{FF2B5EF4-FFF2-40B4-BE49-F238E27FC236}">
                <a16:creationId xmlns:a16="http://schemas.microsoft.com/office/drawing/2014/main" id="{B109278A-DB8A-41DD-8D99-0E684BFB65C1}"/>
              </a:ext>
            </a:extLst>
          </p:cNvPr>
          <p:cNvSpPr/>
          <p:nvPr/>
        </p:nvSpPr>
        <p:spPr>
          <a:xfrm>
            <a:off x="1580031" y="10566576"/>
            <a:ext cx="15356583" cy="338554"/>
          </a:xfrm>
          <a:prstGeom prst="rect">
            <a:avLst/>
          </a:prstGeom>
        </p:spPr>
        <p:txBody>
          <a:bodyPr wrap="square">
            <a:spAutoFit/>
          </a:bodyPr>
          <a:lstStyle/>
          <a:p>
            <a:r>
              <a:rPr lang="en-US" sz="1600" dirty="0">
                <a:solidFill>
                  <a:srgbClr val="8A6B46"/>
                </a:solidFill>
              </a:rPr>
              <a:t>Frank, A., &amp; Sullivan III, W. T. (2016). A new empirical constraint on the prevalence of technological species in the universe. Astrobiology, 16(5), 359-362.</a:t>
            </a:r>
          </a:p>
        </p:txBody>
      </p:sp>
      <p:sp>
        <p:nvSpPr>
          <p:cNvPr id="5" name="Title 4">
            <a:extLst>
              <a:ext uri="{FF2B5EF4-FFF2-40B4-BE49-F238E27FC236}">
                <a16:creationId xmlns:a16="http://schemas.microsoft.com/office/drawing/2014/main" id="{DD0E20EB-63CA-4517-BD46-B919DE297158}"/>
              </a:ext>
            </a:extLst>
          </p:cNvPr>
          <p:cNvSpPr>
            <a:spLocks noGrp="1"/>
          </p:cNvSpPr>
          <p:nvPr>
            <p:ph type="title"/>
          </p:nvPr>
        </p:nvSpPr>
        <p:spPr>
          <a:xfrm>
            <a:off x="-73263" y="2344670"/>
            <a:ext cx="17378969" cy="4564191"/>
          </a:xfrm>
        </p:spPr>
        <p:txBody>
          <a:bodyPr>
            <a:noAutofit/>
          </a:bodyPr>
          <a:lstStyle/>
          <a:p>
            <a:r>
              <a:rPr lang="en-US" sz="7467" dirty="0"/>
              <a:t>Pessimism Line: life forms once in every 1,000,000,000,000,000,000,000,000 (10</a:t>
            </a:r>
            <a:r>
              <a:rPr lang="en-US" sz="7467" baseline="30000" dirty="0"/>
              <a:t>24</a:t>
            </a:r>
            <a:r>
              <a:rPr lang="en-US" sz="7467" dirty="0"/>
              <a:t>) tries</a:t>
            </a:r>
          </a:p>
        </p:txBody>
      </p:sp>
    </p:spTree>
    <p:extLst>
      <p:ext uri="{BB962C8B-B14F-4D97-AF65-F5344CB8AC3E}">
        <p14:creationId xmlns:p14="http://schemas.microsoft.com/office/powerpoint/2010/main" val="734661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25F1F3-A248-48FD-861A-E48A79F12964}"/>
              </a:ext>
            </a:extLst>
          </p:cNvPr>
          <p:cNvSpPr/>
          <p:nvPr/>
        </p:nvSpPr>
        <p:spPr>
          <a:xfrm>
            <a:off x="0" y="1"/>
            <a:ext cx="17340263"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16934"/>
            <a:endParaRPr lang="en-US" sz="4134">
              <a:solidFill>
                <a:srgbClr val="FFFFFF"/>
              </a:solidFill>
              <a:effectLst>
                <a:outerShdw blurRad="38100" dist="12700" dir="5400000" rotWithShape="0">
                  <a:srgbClr val="000000">
                    <a:alpha val="50000"/>
                  </a:srgbClr>
                </a:outerShdw>
              </a:effectLst>
              <a:latin typeface="Baskerville"/>
              <a:ea typeface="Baskerville"/>
              <a:cs typeface="Baskerville"/>
              <a:sym typeface="Baskerville"/>
            </a:endParaRPr>
          </a:p>
        </p:txBody>
      </p:sp>
      <p:pic>
        <p:nvPicPr>
          <p:cNvPr id="3" name="Picture 2" descr="A picture containing text&#10;&#10;Description automatically generated">
            <a:extLst>
              <a:ext uri="{FF2B5EF4-FFF2-40B4-BE49-F238E27FC236}">
                <a16:creationId xmlns:a16="http://schemas.microsoft.com/office/drawing/2014/main" id="{24CB051B-A0E7-0147-8BBE-EA86E0E31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75" y="-474897"/>
            <a:ext cx="8627415" cy="10476147"/>
          </a:xfrm>
          <a:prstGeom prst="rect">
            <a:avLst/>
          </a:prstGeom>
        </p:spPr>
      </p:pic>
      <p:sp>
        <p:nvSpPr>
          <p:cNvPr id="7" name="Powell, R. &amp; Mariscal, C. 2014. “There is Grandeur in This View of Life: The Bio-Philosophical Implications of Convergent Evolution.” Act Biotheoretica 62: 115-121.">
            <a:extLst>
              <a:ext uri="{FF2B5EF4-FFF2-40B4-BE49-F238E27FC236}">
                <a16:creationId xmlns:a16="http://schemas.microsoft.com/office/drawing/2014/main" id="{0764B5DA-07A8-5E44-993C-D6D897538244}"/>
              </a:ext>
            </a:extLst>
          </p:cNvPr>
          <p:cNvSpPr txBox="1"/>
          <p:nvPr/>
        </p:nvSpPr>
        <p:spPr>
          <a:xfrm>
            <a:off x="840984" y="7763375"/>
            <a:ext cx="5043791" cy="1121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r>
              <a:rPr lang="en-US" sz="1600" dirty="0">
                <a:solidFill>
                  <a:srgbClr val="8A6B46"/>
                </a:solidFill>
              </a:rPr>
              <a:t>Hug LA, Baker BJ, </a:t>
            </a:r>
            <a:r>
              <a:rPr lang="en-US" sz="1600" dirty="0" err="1">
                <a:solidFill>
                  <a:srgbClr val="8A6B46"/>
                </a:solidFill>
              </a:rPr>
              <a:t>Anantharaman</a:t>
            </a:r>
            <a:r>
              <a:rPr lang="en-US" sz="1600" dirty="0">
                <a:solidFill>
                  <a:srgbClr val="8A6B46"/>
                </a:solidFill>
              </a:rPr>
              <a:t> K, Brown CT, Probst AJ, </a:t>
            </a:r>
            <a:r>
              <a:rPr lang="en-US" sz="1600" dirty="0" err="1">
                <a:solidFill>
                  <a:srgbClr val="8A6B46"/>
                </a:solidFill>
              </a:rPr>
              <a:t>Castelle</a:t>
            </a:r>
            <a:r>
              <a:rPr lang="en-US" sz="1600" dirty="0">
                <a:solidFill>
                  <a:srgbClr val="8A6B46"/>
                </a:solidFill>
              </a:rPr>
              <a:t> CJ, Butterfield CN, </a:t>
            </a:r>
            <a:r>
              <a:rPr lang="en-US" sz="1600" dirty="0" err="1">
                <a:solidFill>
                  <a:srgbClr val="8A6B46"/>
                </a:solidFill>
              </a:rPr>
              <a:t>Hernsdorf</a:t>
            </a:r>
            <a:r>
              <a:rPr lang="en-US" sz="1600" dirty="0">
                <a:solidFill>
                  <a:srgbClr val="8A6B46"/>
                </a:solidFill>
              </a:rPr>
              <a:t> AW, Amano Y, </a:t>
            </a:r>
            <a:r>
              <a:rPr lang="en-US" sz="1600" dirty="0" err="1">
                <a:solidFill>
                  <a:srgbClr val="8A6B46"/>
                </a:solidFill>
              </a:rPr>
              <a:t>Ise</a:t>
            </a:r>
            <a:r>
              <a:rPr lang="en-US" sz="1600" dirty="0">
                <a:solidFill>
                  <a:srgbClr val="8A6B46"/>
                </a:solidFill>
              </a:rPr>
              <a:t> K, Suzuki Y. A new view of the tree of life. Nature microbiology. 2016 May;1(5):16048.</a:t>
            </a:r>
            <a:endParaRPr sz="1600" i="1" dirty="0">
              <a:solidFill>
                <a:srgbClr val="8A6B46"/>
              </a:solidFill>
            </a:endParaRPr>
          </a:p>
        </p:txBody>
      </p:sp>
    </p:spTree>
    <p:extLst>
      <p:ext uri="{BB962C8B-B14F-4D97-AF65-F5344CB8AC3E}">
        <p14:creationId xmlns:p14="http://schemas.microsoft.com/office/powerpoint/2010/main" val="3817605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25EE65-326F-4B71-92B6-00D2B7138B7C}"/>
              </a:ext>
            </a:extLst>
          </p:cNvPr>
          <p:cNvSpPr/>
          <p:nvPr/>
        </p:nvSpPr>
        <p:spPr>
          <a:xfrm>
            <a:off x="0" y="1"/>
            <a:ext cx="17340263"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16934"/>
            <a:endParaRPr lang="en-US" sz="4134">
              <a:solidFill>
                <a:srgbClr val="FFFFFF"/>
              </a:solidFill>
              <a:effectLst>
                <a:outerShdw blurRad="38100" dist="12700" dir="5400000" rotWithShape="0">
                  <a:srgbClr val="000000">
                    <a:alpha val="50000"/>
                  </a:srgbClr>
                </a:outerShdw>
              </a:effectLst>
              <a:latin typeface="Baskerville"/>
              <a:ea typeface="Baskerville"/>
              <a:cs typeface="Baskerville"/>
              <a:sym typeface="Baskerville"/>
            </a:endParaRPr>
          </a:p>
        </p:txBody>
      </p:sp>
      <p:pic>
        <p:nvPicPr>
          <p:cNvPr id="9" name="Picture 8" descr="A picture containing text&#10;&#10;Description automatically generated">
            <a:extLst>
              <a:ext uri="{FF2B5EF4-FFF2-40B4-BE49-F238E27FC236}">
                <a16:creationId xmlns:a16="http://schemas.microsoft.com/office/drawing/2014/main" id="{66665AA5-5CDF-4819-BB94-8F4F9AE23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75" y="-474897"/>
            <a:ext cx="8627415" cy="10476147"/>
          </a:xfrm>
          <a:prstGeom prst="rect">
            <a:avLst/>
          </a:prstGeom>
        </p:spPr>
      </p:pic>
      <p:sp>
        <p:nvSpPr>
          <p:cNvPr id="11" name="Powell, R. &amp; Mariscal, C. 2014. “There is Grandeur in This View of Life: The Bio-Philosophical Implications of Convergent Evolution.” Act Biotheoretica 62: 115-121.">
            <a:extLst>
              <a:ext uri="{FF2B5EF4-FFF2-40B4-BE49-F238E27FC236}">
                <a16:creationId xmlns:a16="http://schemas.microsoft.com/office/drawing/2014/main" id="{A6E347CA-E86E-4167-9D5D-D8A28429BD6B}"/>
              </a:ext>
            </a:extLst>
          </p:cNvPr>
          <p:cNvSpPr txBox="1"/>
          <p:nvPr/>
        </p:nvSpPr>
        <p:spPr>
          <a:xfrm>
            <a:off x="840984" y="7763375"/>
            <a:ext cx="5043791" cy="1121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r>
              <a:rPr lang="en-US" sz="1600" dirty="0">
                <a:solidFill>
                  <a:srgbClr val="8A6B46"/>
                </a:solidFill>
              </a:rPr>
              <a:t>Hug LA, Baker BJ, </a:t>
            </a:r>
            <a:r>
              <a:rPr lang="en-US" sz="1600" dirty="0" err="1">
                <a:solidFill>
                  <a:srgbClr val="8A6B46"/>
                </a:solidFill>
              </a:rPr>
              <a:t>Anantharaman</a:t>
            </a:r>
            <a:r>
              <a:rPr lang="en-US" sz="1600" dirty="0">
                <a:solidFill>
                  <a:srgbClr val="8A6B46"/>
                </a:solidFill>
              </a:rPr>
              <a:t> K, Brown CT, Probst AJ, </a:t>
            </a:r>
            <a:r>
              <a:rPr lang="en-US" sz="1600" dirty="0" err="1">
                <a:solidFill>
                  <a:srgbClr val="8A6B46"/>
                </a:solidFill>
              </a:rPr>
              <a:t>Castelle</a:t>
            </a:r>
            <a:r>
              <a:rPr lang="en-US" sz="1600" dirty="0">
                <a:solidFill>
                  <a:srgbClr val="8A6B46"/>
                </a:solidFill>
              </a:rPr>
              <a:t> CJ, Butterfield CN, </a:t>
            </a:r>
            <a:r>
              <a:rPr lang="en-US" sz="1600" dirty="0" err="1">
                <a:solidFill>
                  <a:srgbClr val="8A6B46"/>
                </a:solidFill>
              </a:rPr>
              <a:t>Hernsdorf</a:t>
            </a:r>
            <a:r>
              <a:rPr lang="en-US" sz="1600" dirty="0">
                <a:solidFill>
                  <a:srgbClr val="8A6B46"/>
                </a:solidFill>
              </a:rPr>
              <a:t> AW, Amano Y, </a:t>
            </a:r>
            <a:r>
              <a:rPr lang="en-US" sz="1600" dirty="0" err="1">
                <a:solidFill>
                  <a:srgbClr val="8A6B46"/>
                </a:solidFill>
              </a:rPr>
              <a:t>Ise</a:t>
            </a:r>
            <a:r>
              <a:rPr lang="en-US" sz="1600" dirty="0">
                <a:solidFill>
                  <a:srgbClr val="8A6B46"/>
                </a:solidFill>
              </a:rPr>
              <a:t> K, Suzuki Y. A new view of the tree of life. Nature microbiology. 2016 May;1(5):16048.</a:t>
            </a:r>
            <a:endParaRPr sz="1600" i="1" dirty="0">
              <a:solidFill>
                <a:srgbClr val="8A6B46"/>
              </a:solidFill>
            </a:endParaRPr>
          </a:p>
        </p:txBody>
      </p:sp>
      <p:sp>
        <p:nvSpPr>
          <p:cNvPr id="6" name="Title 12">
            <a:extLst>
              <a:ext uri="{FF2B5EF4-FFF2-40B4-BE49-F238E27FC236}">
                <a16:creationId xmlns:a16="http://schemas.microsoft.com/office/drawing/2014/main" id="{80F048B1-5AF4-423E-90AE-3CE1C7ACDDE4}"/>
              </a:ext>
            </a:extLst>
          </p:cNvPr>
          <p:cNvSpPr txBox="1">
            <a:spLocks/>
          </p:cNvSpPr>
          <p:nvPr/>
        </p:nvSpPr>
        <p:spPr>
          <a:xfrm>
            <a:off x="13314504" y="6646119"/>
            <a:ext cx="2679692" cy="2013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2pPr>
            <a:lvl3pPr marL="0" marR="0" indent="457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3pPr>
            <a:lvl4pPr marL="0" marR="0" indent="685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4pPr>
            <a:lvl5pPr marL="0" marR="0" indent="9144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5pPr>
            <a:lvl6pPr marL="0" marR="0" indent="11430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6pPr>
            <a:lvl7pPr marL="0" marR="0" indent="1371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7pPr>
            <a:lvl8pPr marL="0" marR="0" indent="1600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8pPr>
            <a:lvl9pPr marL="0" marR="0" indent="1828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9pPr>
          </a:lstStyle>
          <a:p>
            <a:pPr hangingPunct="1"/>
            <a:r>
              <a:rPr lang="en-US" sz="4267" b="1" dirty="0"/>
              <a:t>Us</a:t>
            </a:r>
          </a:p>
        </p:txBody>
      </p:sp>
      <p:cxnSp>
        <p:nvCxnSpPr>
          <p:cNvPr id="8" name="Straight Arrow Connector 7">
            <a:extLst>
              <a:ext uri="{FF2B5EF4-FFF2-40B4-BE49-F238E27FC236}">
                <a16:creationId xmlns:a16="http://schemas.microsoft.com/office/drawing/2014/main" id="{8BE19242-14BF-4FA0-92FC-5676B6EA0349}"/>
              </a:ext>
            </a:extLst>
          </p:cNvPr>
          <p:cNvCxnSpPr>
            <a:cxnSpLocks/>
          </p:cNvCxnSpPr>
          <p:nvPr/>
        </p:nvCxnSpPr>
        <p:spPr>
          <a:xfrm flipH="1">
            <a:off x="13433686" y="7780841"/>
            <a:ext cx="748956" cy="599962"/>
          </a:xfrm>
          <a:prstGeom prst="straightConnector1">
            <a:avLst/>
          </a:prstGeom>
          <a:noFill/>
          <a:ln w="76200" cap="flat">
            <a:solidFill>
              <a:srgbClr val="5F5857"/>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40936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6F1DB4-2464-492A-ABE4-E4E6376D7EF0}"/>
              </a:ext>
            </a:extLst>
          </p:cNvPr>
          <p:cNvSpPr/>
          <p:nvPr/>
        </p:nvSpPr>
        <p:spPr>
          <a:xfrm>
            <a:off x="0" y="1"/>
            <a:ext cx="17340263"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defTabSz="16934"/>
            <a:endParaRPr lang="en-US" sz="4134">
              <a:solidFill>
                <a:srgbClr val="FFFFFF"/>
              </a:solidFill>
              <a:effectLst>
                <a:outerShdw blurRad="38100" dist="12700" dir="5400000" rotWithShape="0">
                  <a:srgbClr val="000000">
                    <a:alpha val="50000"/>
                  </a:srgbClr>
                </a:outerShdw>
              </a:effectLst>
              <a:latin typeface="Baskerville"/>
              <a:ea typeface="Baskerville"/>
              <a:cs typeface="Baskerville"/>
              <a:sym typeface="Baskerville"/>
            </a:endParaRPr>
          </a:p>
        </p:txBody>
      </p:sp>
      <p:pic>
        <p:nvPicPr>
          <p:cNvPr id="10" name="Picture 9" descr="A picture containing text&#10;&#10;Description automatically generated">
            <a:extLst>
              <a:ext uri="{FF2B5EF4-FFF2-40B4-BE49-F238E27FC236}">
                <a16:creationId xmlns:a16="http://schemas.microsoft.com/office/drawing/2014/main" id="{36CBE69B-BDB0-4845-ACB4-931CB38B7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75" y="-474897"/>
            <a:ext cx="8627415" cy="10476147"/>
          </a:xfrm>
          <a:prstGeom prst="rect">
            <a:avLst/>
          </a:prstGeom>
        </p:spPr>
      </p:pic>
      <p:sp>
        <p:nvSpPr>
          <p:cNvPr id="11" name="Powell, R. &amp; Mariscal, C. 2014. “There is Grandeur in This View of Life: The Bio-Philosophical Implications of Convergent Evolution.” Act Biotheoretica 62: 115-121.">
            <a:extLst>
              <a:ext uri="{FF2B5EF4-FFF2-40B4-BE49-F238E27FC236}">
                <a16:creationId xmlns:a16="http://schemas.microsoft.com/office/drawing/2014/main" id="{3562F449-6FE0-4B81-92D6-8E3D8F8757C8}"/>
              </a:ext>
            </a:extLst>
          </p:cNvPr>
          <p:cNvSpPr txBox="1"/>
          <p:nvPr/>
        </p:nvSpPr>
        <p:spPr>
          <a:xfrm>
            <a:off x="840984" y="7763375"/>
            <a:ext cx="5043791" cy="1121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5" tIns="67735" rIns="67735" bIns="67735" anchor="ctr">
            <a:spAutoFit/>
          </a:bodyPr>
          <a:lstStyle/>
          <a:p>
            <a:r>
              <a:rPr lang="en-US" sz="1600" dirty="0">
                <a:solidFill>
                  <a:srgbClr val="8A6B46"/>
                </a:solidFill>
              </a:rPr>
              <a:t>Hug LA, Baker BJ, </a:t>
            </a:r>
            <a:r>
              <a:rPr lang="en-US" sz="1600" dirty="0" err="1">
                <a:solidFill>
                  <a:srgbClr val="8A6B46"/>
                </a:solidFill>
              </a:rPr>
              <a:t>Anantharaman</a:t>
            </a:r>
            <a:r>
              <a:rPr lang="en-US" sz="1600" dirty="0">
                <a:solidFill>
                  <a:srgbClr val="8A6B46"/>
                </a:solidFill>
              </a:rPr>
              <a:t> K, Brown CT, Probst AJ, </a:t>
            </a:r>
            <a:r>
              <a:rPr lang="en-US" sz="1600" dirty="0" err="1">
                <a:solidFill>
                  <a:srgbClr val="8A6B46"/>
                </a:solidFill>
              </a:rPr>
              <a:t>Castelle</a:t>
            </a:r>
            <a:r>
              <a:rPr lang="en-US" sz="1600" dirty="0">
                <a:solidFill>
                  <a:srgbClr val="8A6B46"/>
                </a:solidFill>
              </a:rPr>
              <a:t> CJ, Butterfield CN, </a:t>
            </a:r>
            <a:r>
              <a:rPr lang="en-US" sz="1600" dirty="0" err="1">
                <a:solidFill>
                  <a:srgbClr val="8A6B46"/>
                </a:solidFill>
              </a:rPr>
              <a:t>Hernsdorf</a:t>
            </a:r>
            <a:r>
              <a:rPr lang="en-US" sz="1600" dirty="0">
                <a:solidFill>
                  <a:srgbClr val="8A6B46"/>
                </a:solidFill>
              </a:rPr>
              <a:t> AW, Amano Y, </a:t>
            </a:r>
            <a:r>
              <a:rPr lang="en-US" sz="1600" dirty="0" err="1">
                <a:solidFill>
                  <a:srgbClr val="8A6B46"/>
                </a:solidFill>
              </a:rPr>
              <a:t>Ise</a:t>
            </a:r>
            <a:r>
              <a:rPr lang="en-US" sz="1600" dirty="0">
                <a:solidFill>
                  <a:srgbClr val="8A6B46"/>
                </a:solidFill>
              </a:rPr>
              <a:t> K, Suzuki Y. A new view of the tree of life. Nature microbiology. 2016 May;1(5):16048.</a:t>
            </a:r>
            <a:endParaRPr sz="1600" i="1" dirty="0">
              <a:solidFill>
                <a:srgbClr val="8A6B46"/>
              </a:solidFill>
            </a:endParaRPr>
          </a:p>
        </p:txBody>
      </p:sp>
      <p:sp>
        <p:nvSpPr>
          <p:cNvPr id="13" name="Title 12">
            <a:extLst>
              <a:ext uri="{FF2B5EF4-FFF2-40B4-BE49-F238E27FC236}">
                <a16:creationId xmlns:a16="http://schemas.microsoft.com/office/drawing/2014/main" id="{79AB98BC-DE89-4782-A4B5-425636E17DF8}"/>
              </a:ext>
            </a:extLst>
          </p:cNvPr>
          <p:cNvSpPr txBox="1">
            <a:spLocks/>
          </p:cNvSpPr>
          <p:nvPr/>
        </p:nvSpPr>
        <p:spPr>
          <a:xfrm>
            <a:off x="13314504" y="6646119"/>
            <a:ext cx="2679692" cy="2013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2pPr>
            <a:lvl3pPr marL="0" marR="0" indent="457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3pPr>
            <a:lvl4pPr marL="0" marR="0" indent="685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4pPr>
            <a:lvl5pPr marL="0" marR="0" indent="9144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5pPr>
            <a:lvl6pPr marL="0" marR="0" indent="11430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6pPr>
            <a:lvl7pPr marL="0" marR="0" indent="1371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7pPr>
            <a:lvl8pPr marL="0" marR="0" indent="1600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8pPr>
            <a:lvl9pPr marL="0" marR="0" indent="1828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9pPr>
          </a:lstStyle>
          <a:p>
            <a:pPr hangingPunct="1"/>
            <a:r>
              <a:rPr lang="en-US" sz="4267" b="1" dirty="0"/>
              <a:t>Us</a:t>
            </a:r>
          </a:p>
        </p:txBody>
      </p:sp>
      <p:cxnSp>
        <p:nvCxnSpPr>
          <p:cNvPr id="16" name="Straight Arrow Connector 15">
            <a:extLst>
              <a:ext uri="{FF2B5EF4-FFF2-40B4-BE49-F238E27FC236}">
                <a16:creationId xmlns:a16="http://schemas.microsoft.com/office/drawing/2014/main" id="{2E1E0D9E-1053-410A-A660-0FCB50F96ACE}"/>
              </a:ext>
            </a:extLst>
          </p:cNvPr>
          <p:cNvCxnSpPr>
            <a:cxnSpLocks/>
          </p:cNvCxnSpPr>
          <p:nvPr/>
        </p:nvCxnSpPr>
        <p:spPr>
          <a:xfrm flipH="1">
            <a:off x="13433686" y="7780841"/>
            <a:ext cx="748956" cy="599962"/>
          </a:xfrm>
          <a:prstGeom prst="straightConnector1">
            <a:avLst/>
          </a:prstGeom>
          <a:noFill/>
          <a:ln w="76200" cap="flat">
            <a:solidFill>
              <a:srgbClr val="5F5857"/>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Title 12">
            <a:extLst>
              <a:ext uri="{FF2B5EF4-FFF2-40B4-BE49-F238E27FC236}">
                <a16:creationId xmlns:a16="http://schemas.microsoft.com/office/drawing/2014/main" id="{FA1A1D79-AEDD-4C8D-8225-BB3F2A8826C3}"/>
              </a:ext>
            </a:extLst>
          </p:cNvPr>
          <p:cNvSpPr>
            <a:spLocks noGrp="1"/>
          </p:cNvSpPr>
          <p:nvPr>
            <p:ph type="title"/>
          </p:nvPr>
        </p:nvSpPr>
        <p:spPr>
          <a:xfrm>
            <a:off x="8111065" y="4121804"/>
            <a:ext cx="2679692" cy="2013748"/>
          </a:xfrm>
        </p:spPr>
        <p:txBody>
          <a:bodyPr>
            <a:normAutofit/>
          </a:bodyPr>
          <a:lstStyle/>
          <a:p>
            <a:r>
              <a:rPr lang="en-US" sz="4267" b="1" dirty="0"/>
              <a:t>Granny</a:t>
            </a:r>
          </a:p>
        </p:txBody>
      </p:sp>
      <p:cxnSp>
        <p:nvCxnSpPr>
          <p:cNvPr id="15" name="Straight Arrow Connector 14">
            <a:extLst>
              <a:ext uri="{FF2B5EF4-FFF2-40B4-BE49-F238E27FC236}">
                <a16:creationId xmlns:a16="http://schemas.microsoft.com/office/drawing/2014/main" id="{6D3F3082-1E66-4710-AE57-9476D058DE9F}"/>
              </a:ext>
            </a:extLst>
          </p:cNvPr>
          <p:cNvCxnSpPr/>
          <p:nvPr/>
        </p:nvCxnSpPr>
        <p:spPr>
          <a:xfrm flipV="1">
            <a:off x="9438469" y="3186987"/>
            <a:ext cx="186618" cy="1331209"/>
          </a:xfrm>
          <a:prstGeom prst="straightConnector1">
            <a:avLst/>
          </a:prstGeom>
          <a:noFill/>
          <a:ln w="76200" cap="flat">
            <a:solidFill>
              <a:srgbClr val="5F5857"/>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61169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B8AB25D-F78E-483F-B80E-E0B9B7764C39}"/>
              </a:ext>
            </a:extLst>
          </p:cNvPr>
          <p:cNvSpPr>
            <a:spLocks noGrp="1"/>
          </p:cNvSpPr>
          <p:nvPr>
            <p:ph type="pic" sz="quarter" idx="13"/>
          </p:nvPr>
        </p:nvSpPr>
        <p:spPr/>
      </p:sp>
      <p:sp>
        <p:nvSpPr>
          <p:cNvPr id="657" name="Why it Matters"/>
          <p:cNvSpPr txBox="1">
            <a:spLocks noGrp="1"/>
          </p:cNvSpPr>
          <p:nvPr>
            <p:ph type="title"/>
          </p:nvPr>
        </p:nvSpPr>
        <p:spPr>
          <a:prstGeom prst="rect">
            <a:avLst/>
          </a:prstGeom>
        </p:spPr>
        <p:txBody>
          <a:bodyPr>
            <a:normAutofit/>
          </a:bodyPr>
          <a:lstStyle>
            <a:lvl1pPr algn="l"/>
          </a:lstStyle>
          <a:p>
            <a:r>
              <a:rPr lang="en-US" dirty="0"/>
              <a:t>All Alone</a:t>
            </a:r>
            <a:endParaRPr dirty="0"/>
          </a:p>
        </p:txBody>
      </p:sp>
      <p:pic>
        <p:nvPicPr>
          <p:cNvPr id="661" name="fish.png" descr="fish.png"/>
          <p:cNvPicPr>
            <a:picLocks noChangeAspect="1"/>
          </p:cNvPicPr>
          <p:nvPr/>
        </p:nvPicPr>
        <p:blipFill rotWithShape="1">
          <a:blip r:embed="rId5"/>
          <a:srcRect l="35894" r="5863" b="3011"/>
          <a:stretch/>
        </p:blipFill>
        <p:spPr>
          <a:xfrm>
            <a:off x="6073011" y="-282149"/>
            <a:ext cx="9682390" cy="10749189"/>
          </a:xfrm>
          <a:prstGeom prst="rect">
            <a:avLst/>
          </a:prstGeom>
          <a:ln w="12700">
            <a:miter lim="400000"/>
          </a:ln>
        </p:spPr>
      </p:pic>
      <p:sp>
        <p:nvSpPr>
          <p:cNvPr id="660" name="A provincial biology would be limited in domain of application to life in new environments.…"/>
          <p:cNvSpPr txBox="1"/>
          <p:nvPr/>
        </p:nvSpPr>
        <p:spPr>
          <a:xfrm>
            <a:off x="1584861" y="4331472"/>
            <a:ext cx="7681341" cy="813901"/>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endParaRPr lang="en-US" sz="4400" dirty="0"/>
          </a:p>
        </p:txBody>
      </p:sp>
    </p:spTree>
    <p:extLst>
      <p:ext uri="{BB962C8B-B14F-4D97-AF65-F5344CB8AC3E}">
        <p14:creationId xmlns:p14="http://schemas.microsoft.com/office/powerpoint/2010/main" val="1231186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57" name="Why it Matters"/>
          <p:cNvSpPr txBox="1">
            <a:spLocks noGrp="1"/>
          </p:cNvSpPr>
          <p:nvPr>
            <p:ph type="title"/>
          </p:nvPr>
        </p:nvSpPr>
        <p:spPr>
          <a:prstGeom prst="rect">
            <a:avLst/>
          </a:prstGeom>
        </p:spPr>
        <p:txBody>
          <a:bodyPr>
            <a:normAutofit/>
          </a:bodyPr>
          <a:lstStyle>
            <a:lvl1pPr algn="l"/>
          </a:lstStyle>
          <a:p>
            <a:r>
              <a:rPr lang="en-US" dirty="0"/>
              <a:t>All Alone</a:t>
            </a:r>
            <a:endParaRPr dirty="0"/>
          </a:p>
        </p:txBody>
      </p:sp>
      <p:sp>
        <p:nvSpPr>
          <p:cNvPr id="4" name="Text Placeholder 3">
            <a:extLst>
              <a:ext uri="{FF2B5EF4-FFF2-40B4-BE49-F238E27FC236}">
                <a16:creationId xmlns:a16="http://schemas.microsoft.com/office/drawing/2014/main" id="{E692377C-161B-4D7E-8AF3-A6D9D3761805}"/>
              </a:ext>
            </a:extLst>
          </p:cNvPr>
          <p:cNvSpPr>
            <a:spLocks noGrp="1"/>
          </p:cNvSpPr>
          <p:nvPr>
            <p:ph type="body" sz="half" idx="1"/>
          </p:nvPr>
        </p:nvSpPr>
        <p:spPr>
          <a:xfrm>
            <a:off x="1388576" y="3194880"/>
            <a:ext cx="5304787" cy="3901006"/>
          </a:xfrm>
        </p:spPr>
        <p:txBody>
          <a:bodyPr>
            <a:normAutofit/>
          </a:bodyPr>
          <a:lstStyle/>
          <a:p>
            <a:r>
              <a:rPr lang="en-US" sz="4800" dirty="0"/>
              <a:t>Is Life on Earth </a:t>
            </a:r>
            <a:r>
              <a:rPr lang="en-US" sz="4800" b="1" dirty="0">
                <a:solidFill>
                  <a:schemeClr val="accent4"/>
                </a:solidFill>
              </a:rPr>
              <a:t>weird?</a:t>
            </a:r>
          </a:p>
          <a:p>
            <a:pPr marL="0" indent="0">
              <a:buNone/>
            </a:pPr>
            <a:br>
              <a:rPr lang="en-US" sz="4800" b="1" dirty="0">
                <a:solidFill>
                  <a:schemeClr val="accent4"/>
                </a:solidFill>
              </a:rPr>
            </a:br>
            <a:endParaRPr lang="en-US" sz="4800" b="1" dirty="0">
              <a:solidFill>
                <a:schemeClr val="accent4"/>
              </a:solidFill>
            </a:endParaRPr>
          </a:p>
        </p:txBody>
      </p:sp>
      <p:sp>
        <p:nvSpPr>
          <p:cNvPr id="660" name="A provincial biology would be limited in domain of application to life in new environments.…"/>
          <p:cNvSpPr txBox="1"/>
          <p:nvPr/>
        </p:nvSpPr>
        <p:spPr>
          <a:xfrm>
            <a:off x="1584861" y="4331472"/>
            <a:ext cx="7681341" cy="813901"/>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marL="448257" indent="-448257" defTabSz="1219261">
              <a:spcBef>
                <a:spcPts val="2667"/>
              </a:spcBef>
              <a:buClr>
                <a:srgbClr val="A29A85"/>
              </a:buClr>
              <a:buSzPct val="100000"/>
              <a:buChar char="•"/>
              <a:tabLst>
                <a:tab pos="1219261" algn="l"/>
              </a:tabLst>
              <a:defRPr sz="3300">
                <a:solidFill>
                  <a:srgbClr val="635F51"/>
                </a:solidFill>
                <a:latin typeface="Baskerville"/>
                <a:ea typeface="Baskerville"/>
                <a:cs typeface="Baskerville"/>
                <a:sym typeface="Baskerville"/>
              </a:defRPr>
            </a:pPr>
            <a:endParaRPr lang="en-US" sz="4400" dirty="0"/>
          </a:p>
        </p:txBody>
      </p:sp>
      <p:pic>
        <p:nvPicPr>
          <p:cNvPr id="7" name="fish.png" descr="fish.png">
            <a:extLst>
              <a:ext uri="{FF2B5EF4-FFF2-40B4-BE49-F238E27FC236}">
                <a16:creationId xmlns:a16="http://schemas.microsoft.com/office/drawing/2014/main" id="{D214F95F-EFCC-470D-A562-5A6D475F8B5F}"/>
              </a:ext>
            </a:extLst>
          </p:cNvPr>
          <p:cNvPicPr>
            <a:picLocks noChangeAspect="1"/>
          </p:cNvPicPr>
          <p:nvPr/>
        </p:nvPicPr>
        <p:blipFill rotWithShape="1">
          <a:blip r:embed="rId5"/>
          <a:srcRect l="35894" r="5863" b="3011"/>
          <a:stretch/>
        </p:blipFill>
        <p:spPr>
          <a:xfrm>
            <a:off x="6073011" y="-282149"/>
            <a:ext cx="9682390" cy="10749189"/>
          </a:xfrm>
          <a:prstGeom prst="rect">
            <a:avLst/>
          </a:prstGeom>
          <a:ln w="12700">
            <a:miter lim="400000"/>
          </a:ln>
        </p:spPr>
      </p:pic>
    </p:spTree>
    <p:extLst>
      <p:ext uri="{BB962C8B-B14F-4D97-AF65-F5344CB8AC3E}">
        <p14:creationId xmlns:p14="http://schemas.microsoft.com/office/powerpoint/2010/main" val="82723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Hoefler Text"/>
        <a:ea typeface="Hoefler Text"/>
        <a:cs typeface="Hoefler Text"/>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700" rtl="0" fontAlgn="auto" latinLnBrk="0" hangingPunct="0">
          <a:lnSpc>
            <a:spcPct val="100000"/>
          </a:lnSpc>
          <a:spcBef>
            <a:spcPts val="0"/>
          </a:spcBef>
          <a:spcAft>
            <a:spcPts val="0"/>
          </a:spcAft>
          <a:buClrTx/>
          <a:buSzTx/>
          <a:buFontTx/>
          <a:buNone/>
          <a:tabLst/>
          <a:defRPr kumimoji="0" sz="31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Hoefler Text"/>
        <a:ea typeface="Hoefler Text"/>
        <a:cs typeface="Hoefler Text"/>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700" rtl="0" fontAlgn="auto" latinLnBrk="0" hangingPunct="0">
          <a:lnSpc>
            <a:spcPct val="100000"/>
          </a:lnSpc>
          <a:spcBef>
            <a:spcPts val="0"/>
          </a:spcBef>
          <a:spcAft>
            <a:spcPts val="0"/>
          </a:spcAft>
          <a:buClrTx/>
          <a:buSzTx/>
          <a:buFontTx/>
          <a:buNone/>
          <a:tabLst/>
          <a:defRPr kumimoji="0" sz="31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TM10001105[[fn=Crop]]</Template>
  <TotalTime>5166</TotalTime>
  <Words>3052</Words>
  <Application>Microsoft Office PowerPoint</Application>
  <PresentationFormat>Custom</PresentationFormat>
  <Paragraphs>209</Paragraphs>
  <Slides>28</Slides>
  <Notes>23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Baskerville</vt:lpstr>
      <vt:lpstr>Cochin</vt:lpstr>
      <vt:lpstr>Copperplate</vt:lpstr>
      <vt:lpstr>Helvetica</vt:lpstr>
      <vt:lpstr>Hoefler Text</vt:lpstr>
      <vt:lpstr>Lucida Grande</vt:lpstr>
      <vt:lpstr>Zapf Dingbats</vt:lpstr>
      <vt:lpstr>Vintage</vt:lpstr>
      <vt:lpstr>Life in the Universe:  Astrobiology and Universal Biology</vt:lpstr>
      <vt:lpstr>PowerPoint Presentation</vt:lpstr>
      <vt:lpstr>2 x 1022 stars in observable Universe 4 x 1021 planets in the Habitable Zone</vt:lpstr>
      <vt:lpstr>Pessimism Line: life forms once in every 1,000,000,000,000,000,000,000,000 (1024) tries</vt:lpstr>
      <vt:lpstr>PowerPoint Presentation</vt:lpstr>
      <vt:lpstr>PowerPoint Presentation</vt:lpstr>
      <vt:lpstr>Granny</vt:lpstr>
      <vt:lpstr>All Alone</vt:lpstr>
      <vt:lpstr>All Alone</vt:lpstr>
      <vt:lpstr>All Alone</vt:lpstr>
      <vt:lpstr>PowerPoint Presentation</vt:lpstr>
      <vt:lpstr>Biology as Weird</vt:lpstr>
      <vt:lpstr>Biology as Not Universal</vt:lpstr>
      <vt:lpstr>Biology as Universal</vt:lpstr>
      <vt:lpstr>PowerPoint Presentation</vt:lpstr>
      <vt:lpstr>PowerPoint Presentation</vt:lpstr>
      <vt:lpstr>Some Distinctions</vt:lpstr>
      <vt:lpstr>Some Distinctions</vt:lpstr>
      <vt:lpstr>Some Distinctions</vt:lpstr>
      <vt:lpstr>Some Distinctions</vt:lpstr>
      <vt:lpstr>Some Distinctions</vt:lpstr>
      <vt:lpstr>Some Distinctions</vt:lpstr>
      <vt:lpstr>Continua of Convergence</vt:lpstr>
      <vt:lpstr>Other Approaches</vt:lpstr>
      <vt:lpstr>PowerPoint Presentation</vt:lpstr>
      <vt:lpstr>Conclusions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Carlos Mariscal</cp:lastModifiedBy>
  <cp:revision>91</cp:revision>
  <dcterms:modified xsi:type="dcterms:W3CDTF">2019-09-17T16:12:17Z</dcterms:modified>
</cp:coreProperties>
</file>