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5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5" r:id="rId31"/>
    <p:sldId id="306" r:id="rId32"/>
    <p:sldId id="307" r:id="rId33"/>
    <p:sldId id="308" r:id="rId34"/>
    <p:sldId id="309" r:id="rId35"/>
    <p:sldId id="310" r:id="rId36"/>
    <p:sldId id="311" r:id="rId37"/>
    <p:sldId id="312" r:id="rId38"/>
    <p:sldId id="323" r:id="rId39"/>
    <p:sldId id="316" r:id="rId40"/>
    <p:sldId id="319" r:id="rId41"/>
    <p:sldId id="320" r:id="rId42"/>
    <p:sldId id="328" r:id="rId43"/>
    <p:sldId id="330" r:id="rId44"/>
    <p:sldId id="331" r:id="rId45"/>
    <p:sldId id="354" r:id="rId46"/>
    <p:sldId id="355" r:id="rId47"/>
    <p:sldId id="356" r:id="rId48"/>
    <p:sldId id="357" r:id="rId49"/>
    <p:sldId id="358" r:id="rId50"/>
    <p:sldId id="359" r:id="rId51"/>
    <p:sldId id="360" r:id="rId52"/>
    <p:sldId id="361" r:id="rId53"/>
    <p:sldId id="362" r:id="rId54"/>
    <p:sldId id="363" r:id="rId55"/>
    <p:sldId id="332" r:id="rId56"/>
    <p:sldId id="333" r:id="rId57"/>
    <p:sldId id="334" r:id="rId58"/>
    <p:sldId id="338" r:id="rId59"/>
    <p:sldId id="339" r:id="rId60"/>
    <p:sldId id="340" r:id="rId61"/>
    <p:sldId id="341" r:id="rId62"/>
    <p:sldId id="342" r:id="rId63"/>
    <p:sldId id="343" r:id="rId64"/>
    <p:sldId id="344" r:id="rId65"/>
    <p:sldId id="1028" r:id="rId66"/>
    <p:sldId id="1030" r:id="rId67"/>
    <p:sldId id="314" r:id="rId68"/>
    <p:sldId id="372" r:id="rId69"/>
    <p:sldId id="365" r:id="rId70"/>
    <p:sldId id="366" r:id="rId71"/>
    <p:sldId id="367" r:id="rId72"/>
    <p:sldId id="368" r:id="rId73"/>
    <p:sldId id="369" r:id="rId74"/>
    <p:sldId id="370" r:id="rId75"/>
    <p:sldId id="371" r:id="rId76"/>
    <p:sldId id="373" r:id="rId77"/>
    <p:sldId id="375" r:id="rId78"/>
    <p:sldId id="374" r:id="rId79"/>
    <p:sldId id="376" r:id="rId80"/>
    <p:sldId id="377" r:id="rId81"/>
    <p:sldId id="348" r:id="rId82"/>
    <p:sldId id="1031" r:id="rId83"/>
    <p:sldId id="1009" r:id="rId84"/>
    <p:sldId id="1032" r:id="rId85"/>
    <p:sldId id="1033" r:id="rId86"/>
    <p:sldId id="1034" r:id="rId87"/>
    <p:sldId id="1010" r:id="rId88"/>
    <p:sldId id="1011" r:id="rId89"/>
    <p:sldId id="1012" r:id="rId90"/>
    <p:sldId id="1013" r:id="rId91"/>
    <p:sldId id="1014" r:id="rId92"/>
    <p:sldId id="1015" r:id="rId93"/>
    <p:sldId id="1016" r:id="rId94"/>
    <p:sldId id="1017" r:id="rId95"/>
    <p:sldId id="1018" r:id="rId96"/>
    <p:sldId id="1019" r:id="rId97"/>
    <p:sldId id="1020" r:id="rId98"/>
    <p:sldId id="1021" r:id="rId99"/>
    <p:sldId id="1022" r:id="rId100"/>
    <p:sldId id="1023" r:id="rId101"/>
    <p:sldId id="1024" r:id="rId102"/>
    <p:sldId id="1027" r:id="rId103"/>
    <p:sldId id="345" r:id="rId104"/>
    <p:sldId id="346" r:id="rId105"/>
    <p:sldId id="347" r:id="rId106"/>
    <p:sldId id="379" r:id="rId107"/>
    <p:sldId id="382" r:id="rId108"/>
    <p:sldId id="384" r:id="rId109"/>
    <p:sldId id="386" r:id="rId110"/>
    <p:sldId id="387" r:id="rId111"/>
    <p:sldId id="1035" r:id="rId112"/>
    <p:sldId id="1036" r:id="rId113"/>
    <p:sldId id="394" r:id="rId114"/>
    <p:sldId id="402" r:id="rId115"/>
    <p:sldId id="396" r:id="rId116"/>
    <p:sldId id="403" r:id="rId117"/>
    <p:sldId id="397" r:id="rId118"/>
    <p:sldId id="404" r:id="rId119"/>
    <p:sldId id="405" r:id="rId120"/>
    <p:sldId id="406" r:id="rId121"/>
    <p:sldId id="407" r:id="rId122"/>
    <p:sldId id="408" r:id="rId123"/>
    <p:sldId id="409" r:id="rId124"/>
    <p:sldId id="410" r:id="rId125"/>
    <p:sldId id="436" r:id="rId126"/>
    <p:sldId id="412" r:id="rId127"/>
    <p:sldId id="413" r:id="rId128"/>
    <p:sldId id="415" r:id="rId129"/>
    <p:sldId id="419" r:id="rId130"/>
    <p:sldId id="416" r:id="rId131"/>
    <p:sldId id="414" r:id="rId132"/>
    <p:sldId id="420" r:id="rId133"/>
    <p:sldId id="417" r:id="rId134"/>
    <p:sldId id="418" r:id="rId135"/>
    <p:sldId id="432" r:id="rId136"/>
    <p:sldId id="431" r:id="rId137"/>
    <p:sldId id="440" r:id="rId138"/>
    <p:sldId id="428" r:id="rId139"/>
    <p:sldId id="437" r:id="rId140"/>
    <p:sldId id="1037" r:id="rId141"/>
    <p:sldId id="441" r:id="rId142"/>
    <p:sldId id="430" r:id="rId143"/>
    <p:sldId id="378" r:id="rId144"/>
    <p:sldId id="433" r:id="rId145"/>
    <p:sldId id="434" r:id="rId146"/>
    <p:sldId id="435" r:id="rId147"/>
    <p:sldId id="442" r:id="rId148"/>
    <p:sldId id="527" r:id="rId149"/>
    <p:sldId id="533" r:id="rId150"/>
    <p:sldId id="529" r:id="rId151"/>
    <p:sldId id="532" r:id="rId152"/>
    <p:sldId id="503" r:id="rId153"/>
    <p:sldId id="528" r:id="rId154"/>
    <p:sldId id="505" r:id="rId155"/>
    <p:sldId id="531" r:id="rId156"/>
    <p:sldId id="535" r:id="rId157"/>
    <p:sldId id="469" r:id="rId158"/>
    <p:sldId id="537" r:id="rId159"/>
    <p:sldId id="545" r:id="rId160"/>
    <p:sldId id="458" r:id="rId161"/>
    <p:sldId id="1038" r:id="rId162"/>
    <p:sldId id="466" r:id="rId163"/>
    <p:sldId id="536" r:id="rId164"/>
    <p:sldId id="530" r:id="rId165"/>
    <p:sldId id="506" r:id="rId166"/>
    <p:sldId id="534" r:id="rId167"/>
    <p:sldId id="540" r:id="rId168"/>
    <p:sldId id="516" r:id="rId169"/>
    <p:sldId id="543" r:id="rId170"/>
    <p:sldId id="546" r:id="rId171"/>
    <p:sldId id="550" r:id="rId172"/>
    <p:sldId id="541" r:id="rId173"/>
    <p:sldId id="538" r:id="rId174"/>
    <p:sldId id="510" r:id="rId175"/>
    <p:sldId id="521" r:id="rId176"/>
    <p:sldId id="542" r:id="rId177"/>
    <p:sldId id="539" r:id="rId178"/>
    <p:sldId id="566" r:id="rId179"/>
    <p:sldId id="558" r:id="rId180"/>
    <p:sldId id="559" r:id="rId181"/>
    <p:sldId id="560" r:id="rId182"/>
    <p:sldId id="561" r:id="rId183"/>
    <p:sldId id="562" r:id="rId184"/>
    <p:sldId id="563" r:id="rId185"/>
    <p:sldId id="564" r:id="rId186"/>
    <p:sldId id="567" r:id="rId187"/>
    <p:sldId id="589" r:id="rId188"/>
    <p:sldId id="586" r:id="rId189"/>
    <p:sldId id="571" r:id="rId190"/>
    <p:sldId id="587" r:id="rId191"/>
    <p:sldId id="588" r:id="rId192"/>
    <p:sldId id="591" r:id="rId193"/>
    <p:sldId id="568" r:id="rId194"/>
    <p:sldId id="565" r:id="rId195"/>
    <p:sldId id="590" r:id="rId196"/>
    <p:sldId id="592" r:id="rId197"/>
    <p:sldId id="595" r:id="rId198"/>
    <p:sldId id="596" r:id="rId199"/>
    <p:sldId id="593" r:id="rId200"/>
    <p:sldId id="594" r:id="rId201"/>
    <p:sldId id="613" r:id="rId202"/>
    <p:sldId id="605" r:id="rId203"/>
    <p:sldId id="614" r:id="rId204"/>
    <p:sldId id="615" r:id="rId205"/>
    <p:sldId id="598" r:id="rId206"/>
    <p:sldId id="600" r:id="rId207"/>
    <p:sldId id="621" r:id="rId208"/>
    <p:sldId id="623" r:id="rId209"/>
    <p:sldId id="616" r:id="rId210"/>
    <p:sldId id="618" r:id="rId211"/>
    <p:sldId id="617" r:id="rId212"/>
    <p:sldId id="597" r:id="rId213"/>
    <p:sldId id="624" r:id="rId214"/>
    <p:sldId id="625" r:id="rId215"/>
    <p:sldId id="627" r:id="rId216"/>
    <p:sldId id="619" r:id="rId217"/>
    <p:sldId id="626" r:id="rId218"/>
    <p:sldId id="628" r:id="rId219"/>
    <p:sldId id="769" r:id="rId220"/>
    <p:sldId id="803" r:id="rId221"/>
    <p:sldId id="802" r:id="rId222"/>
    <p:sldId id="773" r:id="rId223"/>
    <p:sldId id="793" r:id="rId224"/>
    <p:sldId id="805" r:id="rId225"/>
    <p:sldId id="770" r:id="rId226"/>
    <p:sldId id="792" r:id="rId227"/>
    <p:sldId id="794" r:id="rId228"/>
    <p:sldId id="791" r:id="rId229"/>
    <p:sldId id="814" r:id="rId230"/>
    <p:sldId id="815" r:id="rId231"/>
    <p:sldId id="816" r:id="rId232"/>
    <p:sldId id="817" r:id="rId233"/>
    <p:sldId id="813" r:id="rId234"/>
    <p:sldId id="1039" r:id="rId235"/>
    <p:sldId id="818" r:id="rId236"/>
    <p:sldId id="819" r:id="rId237"/>
    <p:sldId id="820" r:id="rId238"/>
    <p:sldId id="821" r:id="rId239"/>
    <p:sldId id="822" r:id="rId240"/>
    <p:sldId id="823" r:id="rId241"/>
    <p:sldId id="832" r:id="rId242"/>
    <p:sldId id="833" r:id="rId243"/>
    <p:sldId id="834" r:id="rId244"/>
    <p:sldId id="835" r:id="rId245"/>
    <p:sldId id="836" r:id="rId246"/>
    <p:sldId id="837" r:id="rId247"/>
    <p:sldId id="838" r:id="rId248"/>
    <p:sldId id="839" r:id="rId249"/>
    <p:sldId id="842" r:id="rId250"/>
    <p:sldId id="840" r:id="rId251"/>
    <p:sldId id="841" r:id="rId252"/>
    <p:sldId id="824" r:id="rId253"/>
    <p:sldId id="825" r:id="rId254"/>
    <p:sldId id="826" r:id="rId255"/>
    <p:sldId id="827" r:id="rId256"/>
    <p:sldId id="828" r:id="rId257"/>
    <p:sldId id="829" r:id="rId258"/>
    <p:sldId id="830" r:id="rId259"/>
    <p:sldId id="831" r:id="rId260"/>
    <p:sldId id="648" r:id="rId261"/>
    <p:sldId id="646" r:id="rId262"/>
    <p:sldId id="658" r:id="rId263"/>
    <p:sldId id="635" r:id="rId264"/>
    <p:sldId id="647" r:id="rId265"/>
    <p:sldId id="653" r:id="rId266"/>
    <p:sldId id="654" r:id="rId267"/>
    <p:sldId id="656" r:id="rId268"/>
    <p:sldId id="657" r:id="rId269"/>
    <p:sldId id="651" r:id="rId270"/>
    <p:sldId id="642" r:id="rId271"/>
    <p:sldId id="636" r:id="rId272"/>
    <p:sldId id="637" r:id="rId273"/>
    <p:sldId id="638" r:id="rId274"/>
    <p:sldId id="659" r:id="rId275"/>
    <p:sldId id="629" r:id="rId276"/>
    <p:sldId id="713" r:id="rId277"/>
    <p:sldId id="714" r:id="rId278"/>
    <p:sldId id="715" r:id="rId279"/>
    <p:sldId id="716" r:id="rId280"/>
    <p:sldId id="630" r:id="rId281"/>
    <p:sldId id="631" r:id="rId282"/>
    <p:sldId id="665" r:id="rId283"/>
    <p:sldId id="632" r:id="rId284"/>
    <p:sldId id="717" r:id="rId285"/>
    <p:sldId id="718" r:id="rId286"/>
    <p:sldId id="719" r:id="rId287"/>
    <p:sldId id="720" r:id="rId288"/>
    <p:sldId id="721" r:id="rId289"/>
    <p:sldId id="722" r:id="rId290"/>
    <p:sldId id="710" r:id="rId291"/>
    <p:sldId id="633" r:id="rId292"/>
    <p:sldId id="724" r:id="rId293"/>
    <p:sldId id="732" r:id="rId294"/>
    <p:sldId id="735" r:id="rId295"/>
    <p:sldId id="734" r:id="rId296"/>
    <p:sldId id="733" r:id="rId297"/>
    <p:sldId id="762" r:id="rId298"/>
    <p:sldId id="761" r:id="rId299"/>
    <p:sldId id="758" r:id="rId300"/>
    <p:sldId id="763" r:id="rId301"/>
    <p:sldId id="741" r:id="rId302"/>
    <p:sldId id="749" r:id="rId303"/>
    <p:sldId id="750" r:id="rId304"/>
    <p:sldId id="751" r:id="rId305"/>
    <p:sldId id="752" r:id="rId306"/>
    <p:sldId id="753" r:id="rId307"/>
    <p:sldId id="754" r:id="rId308"/>
    <p:sldId id="755" r:id="rId309"/>
    <p:sldId id="756" r:id="rId310"/>
    <p:sldId id="764" r:id="rId311"/>
    <p:sldId id="766" r:id="rId312"/>
    <p:sldId id="765" r:id="rId313"/>
    <p:sldId id="725" r:id="rId314"/>
    <p:sldId id="723" r:id="rId315"/>
    <p:sldId id="768" r:id="rId316"/>
    <p:sldId id="767" r:id="rId317"/>
    <p:sldId id="778" r:id="rId318"/>
    <p:sldId id="790" r:id="rId319"/>
    <p:sldId id="783" r:id="rId320"/>
    <p:sldId id="782" r:id="rId321"/>
    <p:sldId id="779" r:id="rId322"/>
    <p:sldId id="784" r:id="rId323"/>
    <p:sldId id="781" r:id="rId324"/>
    <p:sldId id="780" r:id="rId325"/>
    <p:sldId id="785" r:id="rId326"/>
    <p:sldId id="1040" r:id="rId327"/>
    <p:sldId id="1043" r:id="rId328"/>
    <p:sldId id="1045" r:id="rId329"/>
    <p:sldId id="1059" r:id="rId330"/>
    <p:sldId id="1060" r:id="rId331"/>
    <p:sldId id="1061" r:id="rId332"/>
    <p:sldId id="1062" r:id="rId333"/>
    <p:sldId id="1123" r:id="rId334"/>
    <p:sldId id="1124" r:id="rId335"/>
    <p:sldId id="1125" r:id="rId336"/>
    <p:sldId id="1126" r:id="rId337"/>
    <p:sldId id="1130" r:id="rId338"/>
    <p:sldId id="1131" r:id="rId339"/>
    <p:sldId id="1132" r:id="rId340"/>
    <p:sldId id="1133" r:id="rId341"/>
    <p:sldId id="1127" r:id="rId342"/>
    <p:sldId id="1136" r:id="rId343"/>
    <p:sldId id="1135" r:id="rId344"/>
    <p:sldId id="1137" r:id="rId345"/>
    <p:sldId id="1138" r:id="rId346"/>
    <p:sldId id="1139" r:id="rId347"/>
    <p:sldId id="1073" r:id="rId348"/>
    <p:sldId id="1074" r:id="rId349"/>
    <p:sldId id="1119" r:id="rId350"/>
    <p:sldId id="1120" r:id="rId351"/>
    <p:sldId id="1050" r:id="rId352"/>
    <p:sldId id="1052" r:id="rId353"/>
    <p:sldId id="1054" r:id="rId354"/>
    <p:sldId id="1055" r:id="rId355"/>
    <p:sldId id="1056" r:id="rId356"/>
    <p:sldId id="931" r:id="rId357"/>
    <p:sldId id="932" r:id="rId358"/>
    <p:sldId id="936" r:id="rId359"/>
    <p:sldId id="946" r:id="rId360"/>
    <p:sldId id="933" r:id="rId361"/>
    <p:sldId id="934" r:id="rId362"/>
    <p:sldId id="937" r:id="rId363"/>
    <p:sldId id="949" r:id="rId364"/>
    <p:sldId id="948" r:id="rId365"/>
    <p:sldId id="947" r:id="rId366"/>
    <p:sldId id="952" r:id="rId367"/>
    <p:sldId id="954" r:id="rId368"/>
    <p:sldId id="951" r:id="rId369"/>
    <p:sldId id="950" r:id="rId370"/>
    <p:sldId id="955" r:id="rId371"/>
    <p:sldId id="962" r:id="rId372"/>
    <p:sldId id="953" r:id="rId373"/>
    <p:sldId id="958" r:id="rId374"/>
    <p:sldId id="956" r:id="rId375"/>
    <p:sldId id="959" r:id="rId376"/>
    <p:sldId id="960" r:id="rId377"/>
    <p:sldId id="961" r:id="rId378"/>
    <p:sldId id="963" r:id="rId379"/>
    <p:sldId id="964" r:id="rId380"/>
    <p:sldId id="957" r:id="rId381"/>
    <p:sldId id="987" r:id="rId382"/>
    <p:sldId id="986" r:id="rId383"/>
    <p:sldId id="1141" r:id="rId384"/>
    <p:sldId id="979" r:id="rId385"/>
    <p:sldId id="978" r:id="rId386"/>
    <p:sldId id="996" r:id="rId387"/>
    <p:sldId id="981" r:id="rId388"/>
    <p:sldId id="990" r:id="rId389"/>
    <p:sldId id="995" r:id="rId390"/>
    <p:sldId id="991" r:id="rId391"/>
    <p:sldId id="988" r:id="rId392"/>
    <p:sldId id="1140" r:id="rId393"/>
    <p:sldId id="1142" r:id="rId394"/>
    <p:sldId id="977" r:id="rId395"/>
    <p:sldId id="980" r:id="rId396"/>
    <p:sldId id="993" r:id="rId397"/>
    <p:sldId id="994" r:id="rId398"/>
    <p:sldId id="989" r:id="rId399"/>
    <p:sldId id="982" r:id="rId400"/>
    <p:sldId id="1143" r:id="rId401"/>
    <p:sldId id="983" r:id="rId402"/>
    <p:sldId id="984" r:id="rId403"/>
    <p:sldId id="1000" r:id="rId404"/>
    <p:sldId id="1002" r:id="rId405"/>
    <p:sldId id="1003" r:id="rId406"/>
    <p:sldId id="1005" r:id="rId407"/>
    <p:sldId id="1004" r:id="rId408"/>
    <p:sldId id="1006" r:id="rId409"/>
    <p:sldId id="998" r:id="rId410"/>
    <p:sldId id="985" r:id="rId411"/>
    <p:sldId id="999" r:id="rId412"/>
    <p:sldId id="1007" r:id="rId413"/>
    <p:sldId id="1144" r:id="rId414"/>
    <p:sldId id="1145" r:id="rId415"/>
    <p:sldId id="1155" r:id="rId416"/>
    <p:sldId id="1156" r:id="rId417"/>
    <p:sldId id="1157" r:id="rId418"/>
    <p:sldId id="1158" r:id="rId419"/>
    <p:sldId id="1159" r:id="rId420"/>
    <p:sldId id="1160" r:id="rId421"/>
    <p:sldId id="1161" r:id="rId422"/>
    <p:sldId id="1154" r:id="rId423"/>
    <p:sldId id="1152" r:id="rId424"/>
    <p:sldId id="1153" r:id="rId425"/>
    <p:sldId id="1162" r:id="rId426"/>
    <p:sldId id="1163" r:id="rId427"/>
    <p:sldId id="1164" r:id="rId428"/>
    <p:sldId id="1165" r:id="rId429"/>
    <p:sldId id="1166" r:id="rId430"/>
    <p:sldId id="1167" r:id="rId431"/>
    <p:sldId id="1168" r:id="rId432"/>
    <p:sldId id="1169" r:id="rId433"/>
    <p:sldId id="1171" r:id="rId434"/>
    <p:sldId id="1175" r:id="rId435"/>
    <p:sldId id="1173" r:id="rId436"/>
    <p:sldId id="1176" r:id="rId437"/>
    <p:sldId id="1174" r:id="rId438"/>
    <p:sldId id="1151" r:id="rId439"/>
    <p:sldId id="1148" r:id="rId440"/>
    <p:sldId id="1147" r:id="rId441"/>
    <p:sldId id="1149" r:id="rId442"/>
    <p:sldId id="925" r:id="rId443"/>
    <p:sldId id="1179" r:id="rId444"/>
    <p:sldId id="928" r:id="rId445"/>
    <p:sldId id="929" r:id="rId446"/>
    <p:sldId id="930" r:id="rId447"/>
    <p:sldId id="971" r:id="rId448"/>
    <p:sldId id="1180" r:id="rId449"/>
    <p:sldId id="967" r:id="rId450"/>
    <p:sldId id="997" r:id="rId451"/>
    <p:sldId id="965" r:id="rId452"/>
    <p:sldId id="968" r:id="rId453"/>
    <p:sldId id="972" r:id="rId454"/>
    <p:sldId id="969" r:id="rId455"/>
    <p:sldId id="1181" r:id="rId456"/>
    <p:sldId id="973" r:id="rId457"/>
    <p:sldId id="975" r:id="rId458"/>
    <p:sldId id="976" r:id="rId459"/>
    <p:sldId id="970" r:id="rId460"/>
    <p:sldId id="843" r:id="rId461"/>
    <p:sldId id="1177" r:id="rId462"/>
    <p:sldId id="845" r:id="rId463"/>
    <p:sldId id="848" r:id="rId464"/>
    <p:sldId id="1178" r:id="rId465"/>
    <p:sldId id="844" r:id="rId466"/>
    <p:sldId id="852" r:id="rId467"/>
    <p:sldId id="853" r:id="rId468"/>
    <p:sldId id="849" r:id="rId469"/>
    <p:sldId id="857" r:id="rId470"/>
    <p:sldId id="855" r:id="rId471"/>
    <p:sldId id="858" r:id="rId472"/>
    <p:sldId id="860" r:id="rId473"/>
    <p:sldId id="899" r:id="rId474"/>
    <p:sldId id="900" r:id="rId475"/>
    <p:sldId id="1182" r:id="rId476"/>
    <p:sldId id="869" r:id="rId477"/>
    <p:sldId id="891" r:id="rId478"/>
    <p:sldId id="901" r:id="rId479"/>
    <p:sldId id="903" r:id="rId480"/>
    <p:sldId id="904" r:id="rId481"/>
    <p:sldId id="916" r:id="rId482"/>
    <p:sldId id="917" r:id="rId483"/>
    <p:sldId id="902" r:id="rId484"/>
    <p:sldId id="1184" r:id="rId485"/>
    <p:sldId id="1185" r:id="rId486"/>
    <p:sldId id="1183" r:id="rId487"/>
    <p:sldId id="905" r:id="rId488"/>
    <p:sldId id="915" r:id="rId489"/>
    <p:sldId id="907" r:id="rId490"/>
    <p:sldId id="908" r:id="rId491"/>
    <p:sldId id="914" r:id="rId492"/>
    <p:sldId id="919" r:id="rId493"/>
    <p:sldId id="918" r:id="rId494"/>
    <p:sldId id="920" r:id="rId495"/>
    <p:sldId id="913" r:id="rId496"/>
    <p:sldId id="921" r:id="rId497"/>
    <p:sldId id="923" r:id="rId498"/>
    <p:sldId id="922" r:id="rId499"/>
    <p:sldId id="924" r:id="rId500"/>
    <p:sldId id="1186" r:id="rId501"/>
    <p:sldId id="1187" r:id="rId502"/>
    <p:sldId id="1008" r:id="rId503"/>
    <p:sldId id="1199" r:id="rId504"/>
    <p:sldId id="1192" r:id="rId505"/>
    <p:sldId id="1194" r:id="rId506"/>
    <p:sldId id="1188" r:id="rId507"/>
    <p:sldId id="1200" r:id="rId508"/>
    <p:sldId id="1201" r:id="rId509"/>
    <p:sldId id="1202" r:id="rId510"/>
    <p:sldId id="1203" r:id="rId511"/>
    <p:sldId id="1198" r:id="rId512"/>
    <p:sldId id="1197" r:id="rId513"/>
    <p:sldId id="861" r:id="rId514"/>
    <p:sldId id="898" r:id="rId515"/>
    <p:sldId id="864" r:id="rId516"/>
    <p:sldId id="1190" r:id="rId517"/>
    <p:sldId id="865" r:id="rId518"/>
    <p:sldId id="1196" r:id="rId519"/>
    <p:sldId id="1189" r:id="rId520"/>
    <p:sldId id="1195" r:id="rId521"/>
    <p:sldId id="895" r:id="rId522"/>
    <p:sldId id="896" r:id="rId523"/>
    <p:sldId id="894" r:id="rId524"/>
    <p:sldId id="897" r:id="rId525"/>
    <p:sldId id="1191" r:id="rId526"/>
    <p:sldId id="1204" r:id="rId527"/>
    <p:sldId id="1029" r:id="rId5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6E0"/>
    <a:srgbClr val="F3F3F3"/>
    <a:srgbClr val="F2F4F3"/>
    <a:srgbClr val="DBDCDE"/>
    <a:srgbClr val="4169E2"/>
    <a:srgbClr val="24222A"/>
    <a:srgbClr val="09090B"/>
    <a:srgbClr val="484C5A"/>
    <a:srgbClr val="A5ADB7"/>
    <a:srgbClr val="5155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7"/>
    <p:restoredTop sz="83097"/>
  </p:normalViewPr>
  <p:slideViewPr>
    <p:cSldViewPr snapToGrid="0" snapToObjects="1">
      <p:cViewPr varScale="1">
        <p:scale>
          <a:sx n="51" d="100"/>
          <a:sy n="51" d="100"/>
        </p:scale>
        <p:origin x="1289"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viewProps" Target="viewProps.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tableStyles" Target="tableStyles.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1" Type="http://schemas.openxmlformats.org/officeDocument/2006/relationships/slide" Target="slides/slide250.xml"/><Relationship Id="rId468" Type="http://schemas.openxmlformats.org/officeDocument/2006/relationships/slide" Target="slides/slide467.xml"/><Relationship Id="rId489" Type="http://schemas.openxmlformats.org/officeDocument/2006/relationships/slide" Target="slides/slide488.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416" Type="http://schemas.openxmlformats.org/officeDocument/2006/relationships/slide" Target="slides/slide415.xml"/><Relationship Id="rId220" Type="http://schemas.openxmlformats.org/officeDocument/2006/relationships/slide" Target="slides/slide219.xml"/><Relationship Id="rId241" Type="http://schemas.openxmlformats.org/officeDocument/2006/relationships/slide" Target="slides/slide240.xml"/><Relationship Id="rId437" Type="http://schemas.openxmlformats.org/officeDocument/2006/relationships/slide" Target="slides/slide436.xml"/><Relationship Id="rId458" Type="http://schemas.openxmlformats.org/officeDocument/2006/relationships/slide" Target="slides/slide457.xml"/><Relationship Id="rId479" Type="http://schemas.openxmlformats.org/officeDocument/2006/relationships/slide" Target="slides/slide4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25" Type="http://schemas.openxmlformats.org/officeDocument/2006/relationships/slide" Target="slides/slide524.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theme" Target="theme/theme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E9108-CE26-694E-A235-7CF4A0027006}"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EF92E-89E2-5944-AF4D-3FBE0C2CB884}" type="slidenum">
              <a:rPr lang="en-US" smtClean="0"/>
              <a:t>‹#›</a:t>
            </a:fld>
            <a:endParaRPr lang="en-US"/>
          </a:p>
        </p:txBody>
      </p:sp>
    </p:spTree>
    <p:extLst>
      <p:ext uri="{BB962C8B-B14F-4D97-AF65-F5344CB8AC3E}">
        <p14:creationId xmlns:p14="http://schemas.microsoft.com/office/powerpoint/2010/main" val="136468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a:t>
            </a:fld>
            <a:endParaRPr lang="en-US"/>
          </a:p>
        </p:txBody>
      </p:sp>
    </p:spTree>
    <p:extLst>
      <p:ext uri="{BB962C8B-B14F-4D97-AF65-F5344CB8AC3E}">
        <p14:creationId xmlns:p14="http://schemas.microsoft.com/office/powerpoint/2010/main" val="59216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23</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1416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24</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590280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145AED-E593-EC44-A25D-D38B9CDDD31F}" type="slidenum">
              <a:rPr lang="en-US" altLang="x-none"/>
              <a:pPr/>
              <a:t>25</a:t>
            </a:fld>
            <a:endParaRPr lang="en-US" altLang="x-none"/>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1141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25DDA4-EBD0-EC41-A4E7-73A57210663B}" type="slidenum">
              <a:rPr lang="en-US" altLang="x-none"/>
              <a:pPr/>
              <a:t>26</a:t>
            </a:fld>
            <a:endParaRPr lang="en-US" altLang="x-none"/>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74939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5F365-743B-3B42-9F61-F4045E41392C}" type="slidenum">
              <a:rPr lang="en-US" altLang="x-none"/>
              <a:pPr/>
              <a:t>28</a:t>
            </a:fld>
            <a:endParaRPr lang="en-US" altLang="x-none"/>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93658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Predicate = adjective</a:t>
            </a:r>
          </a:p>
        </p:txBody>
      </p:sp>
      <p:sp>
        <p:nvSpPr>
          <p:cNvPr id="4" name="Slide Number Placeholder 3"/>
          <p:cNvSpPr>
            <a:spLocks noGrp="1"/>
          </p:cNvSpPr>
          <p:nvPr>
            <p:ph type="sldNum" sz="quarter" idx="10"/>
          </p:nvPr>
        </p:nvSpPr>
        <p:spPr/>
        <p:txBody>
          <a:bodyPr/>
          <a:lstStyle/>
          <a:p>
            <a:fld id="{B77EF92E-89E2-5944-AF4D-3FBE0C2CB884}" type="slidenum">
              <a:rPr lang="en-US" smtClean="0"/>
              <a:t>45</a:t>
            </a:fld>
            <a:endParaRPr lang="en-US"/>
          </a:p>
        </p:txBody>
      </p:sp>
    </p:spTree>
    <p:extLst>
      <p:ext uri="{BB962C8B-B14F-4D97-AF65-F5344CB8AC3E}">
        <p14:creationId xmlns:p14="http://schemas.microsoft.com/office/powerpoint/2010/main" val="55965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Predicate here means adjective.</a:t>
            </a:r>
          </a:p>
        </p:txBody>
      </p:sp>
      <p:sp>
        <p:nvSpPr>
          <p:cNvPr id="4" name="Slide Number Placeholder 3"/>
          <p:cNvSpPr>
            <a:spLocks noGrp="1"/>
          </p:cNvSpPr>
          <p:nvPr>
            <p:ph type="sldNum" sz="quarter" idx="10"/>
          </p:nvPr>
        </p:nvSpPr>
        <p:spPr/>
        <p:txBody>
          <a:bodyPr/>
          <a:lstStyle/>
          <a:p>
            <a:fld id="{B77EF92E-89E2-5944-AF4D-3FBE0C2CB884}" type="slidenum">
              <a:rPr lang="en-US" smtClean="0"/>
              <a:t>46</a:t>
            </a:fld>
            <a:endParaRPr lang="en-US"/>
          </a:p>
        </p:txBody>
      </p:sp>
    </p:spTree>
    <p:extLst>
      <p:ext uri="{BB962C8B-B14F-4D97-AF65-F5344CB8AC3E}">
        <p14:creationId xmlns:p14="http://schemas.microsoft.com/office/powerpoint/2010/main" val="109551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81</a:t>
            </a:fld>
            <a:endParaRPr lang="en-US"/>
          </a:p>
        </p:txBody>
      </p:sp>
    </p:spTree>
    <p:extLst>
      <p:ext uri="{BB962C8B-B14F-4D97-AF65-F5344CB8AC3E}">
        <p14:creationId xmlns:p14="http://schemas.microsoft.com/office/powerpoint/2010/main" val="253939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altLang="x-none" b="1" i="1" dirty="0">
                <a:solidFill>
                  <a:schemeClr val="tx1"/>
                </a:solidFill>
              </a:rPr>
              <a:t>	The positive</a:t>
            </a:r>
            <a:r>
              <a:rPr lang="en-US" altLang="x-none" b="1" dirty="0">
                <a:solidFill>
                  <a:schemeClr val="tx1"/>
                </a:solidFill>
              </a:rPr>
              <a:t> is:</a:t>
            </a:r>
            <a:r>
              <a:rPr lang="en-US" altLang="x-none" sz="800" b="1" dirty="0">
                <a:solidFill>
                  <a:schemeClr val="tx1"/>
                </a:solidFill>
                <a:latin typeface="Helvetica" charset="0"/>
              </a:rPr>
              <a:t> </a:t>
            </a:r>
            <a:endParaRPr lang="en-US" altLang="x-none" sz="900" b="1" dirty="0">
              <a:solidFill>
                <a:schemeClr val="tx1"/>
              </a:solidFill>
              <a:latin typeface="Arial" charset="0"/>
            </a:endParaRPr>
          </a:p>
          <a:p>
            <a:pPr lvl="1">
              <a:lnSpc>
                <a:spcPct val="120000"/>
              </a:lnSpc>
              <a:buFont typeface="Times" charset="0"/>
              <a:buNone/>
            </a:pPr>
            <a:r>
              <a:rPr lang="en-US" altLang="x-none" dirty="0">
                <a:solidFill>
                  <a:schemeClr val="tx1"/>
                </a:solidFill>
              </a:rPr>
              <a:t>What is</a:t>
            </a:r>
            <a:r>
              <a:rPr lang="en-US" altLang="x-none" b="1" dirty="0">
                <a:solidFill>
                  <a:schemeClr val="tx1"/>
                </a:solidFill>
              </a:rPr>
              <a:t> real (non-imagined)</a:t>
            </a:r>
          </a:p>
          <a:p>
            <a:pPr lvl="2">
              <a:lnSpc>
                <a:spcPct val="120000"/>
              </a:lnSpc>
              <a:buFontTx/>
              <a:buNone/>
            </a:pPr>
            <a:r>
              <a:rPr lang="en-US" altLang="x-none" dirty="0">
                <a:solidFill>
                  <a:schemeClr val="tx1"/>
                </a:solidFill>
              </a:rPr>
              <a:t>no loose speculations, but the real and experience-based. Science as descriptive</a:t>
            </a:r>
          </a:p>
          <a:p>
            <a:pPr lvl="1">
              <a:lnSpc>
                <a:spcPct val="120000"/>
              </a:lnSpc>
              <a:buFont typeface="Times" charset="0"/>
              <a:buNone/>
            </a:pPr>
            <a:r>
              <a:rPr lang="en-US" altLang="x-none" dirty="0">
                <a:solidFill>
                  <a:schemeClr val="tx1"/>
                </a:solidFill>
              </a:rPr>
              <a:t>What is</a:t>
            </a:r>
            <a:r>
              <a:rPr lang="en-US" altLang="x-none" b="1" dirty="0">
                <a:solidFill>
                  <a:schemeClr val="tx1"/>
                </a:solidFill>
              </a:rPr>
              <a:t> useful</a:t>
            </a:r>
          </a:p>
          <a:p>
            <a:pPr lvl="2">
              <a:lnSpc>
                <a:spcPct val="120000"/>
              </a:lnSpc>
              <a:buFontTx/>
              <a:buNone/>
            </a:pPr>
            <a:r>
              <a:rPr lang="en-US" altLang="x-none" dirty="0">
                <a:solidFill>
                  <a:schemeClr val="tx1"/>
                </a:solidFill>
              </a:rPr>
              <a:t>skepticism regarding “armchair philosophy”</a:t>
            </a:r>
          </a:p>
          <a:p>
            <a:pPr lvl="1">
              <a:lnSpc>
                <a:spcPct val="120000"/>
              </a:lnSpc>
              <a:buFont typeface="Times" charset="0"/>
              <a:buNone/>
            </a:pPr>
            <a:r>
              <a:rPr lang="en-US" altLang="x-none" dirty="0">
                <a:solidFill>
                  <a:schemeClr val="tx1"/>
                </a:solidFill>
              </a:rPr>
              <a:t>What is</a:t>
            </a:r>
            <a:r>
              <a:rPr lang="en-US" altLang="x-none" b="1" dirty="0">
                <a:solidFill>
                  <a:schemeClr val="tx1"/>
                </a:solidFill>
              </a:rPr>
              <a:t> certain </a:t>
            </a:r>
            <a:r>
              <a:rPr lang="en-US" altLang="x-none" dirty="0">
                <a:solidFill>
                  <a:schemeClr val="tx1"/>
                </a:solidFill>
              </a:rPr>
              <a:t>(beyond discussion)</a:t>
            </a:r>
          </a:p>
          <a:p>
            <a:pPr lvl="1">
              <a:lnSpc>
                <a:spcPct val="120000"/>
              </a:lnSpc>
              <a:buFont typeface="Times" charset="0"/>
              <a:buNone/>
            </a:pPr>
            <a:r>
              <a:rPr lang="en-US" altLang="x-none" dirty="0">
                <a:solidFill>
                  <a:schemeClr val="tx1"/>
                </a:solidFill>
              </a:rPr>
              <a:t>What is</a:t>
            </a:r>
            <a:r>
              <a:rPr lang="en-US" altLang="x-none" b="1" dirty="0">
                <a:solidFill>
                  <a:schemeClr val="tx1"/>
                </a:solidFill>
              </a:rPr>
              <a:t> precise</a:t>
            </a:r>
          </a:p>
          <a:p>
            <a:pPr lvl="2">
              <a:lnSpc>
                <a:spcPct val="120000"/>
              </a:lnSpc>
              <a:buFontTx/>
              <a:buNone/>
            </a:pPr>
            <a:r>
              <a:rPr lang="en-US" altLang="x-none" b="1" dirty="0">
                <a:solidFill>
                  <a:schemeClr val="tx1"/>
                </a:solidFill>
              </a:rPr>
              <a:t>distancing the vague and opaque in contemporary philosophy</a:t>
            </a:r>
          </a:p>
          <a:p>
            <a:pPr lvl="1">
              <a:lnSpc>
                <a:spcPct val="120000"/>
              </a:lnSpc>
              <a:buFont typeface="Times" charset="0"/>
              <a:buNone/>
            </a:pPr>
            <a:r>
              <a:rPr lang="en-US" altLang="x-none" dirty="0">
                <a:solidFill>
                  <a:schemeClr val="tx1"/>
                </a:solidFill>
              </a:rPr>
              <a:t>What is</a:t>
            </a:r>
            <a:r>
              <a:rPr lang="en-US" altLang="x-none" b="1" dirty="0">
                <a:solidFill>
                  <a:schemeClr val="tx1"/>
                </a:solidFill>
              </a:rPr>
              <a:t> edifying</a:t>
            </a:r>
          </a:p>
          <a:p>
            <a:pPr lvl="2">
              <a:lnSpc>
                <a:spcPct val="120000"/>
              </a:lnSpc>
              <a:buFontTx/>
              <a:buNone/>
            </a:pPr>
            <a:r>
              <a:rPr lang="en-US" altLang="x-none" b="1" dirty="0">
                <a:solidFill>
                  <a:schemeClr val="tx1"/>
                </a:solidFill>
              </a:rPr>
              <a:t>Philosophy should help build up, not break down</a:t>
            </a:r>
          </a:p>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107</a:t>
            </a:fld>
            <a:endParaRPr lang="en-US"/>
          </a:p>
        </p:txBody>
      </p:sp>
    </p:spTree>
    <p:extLst>
      <p:ext uri="{BB962C8B-B14F-4D97-AF65-F5344CB8AC3E}">
        <p14:creationId xmlns:p14="http://schemas.microsoft.com/office/powerpoint/2010/main" val="1443819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endParaRPr lang="en-US" altLang="x-none" sz="1200" b="1" i="1" noProof="0" dirty="0">
              <a:effectLst>
                <a:outerShdw blurRad="38100" dist="38100" dir="2700000" algn="tl">
                  <a:srgbClr val="C0C0C0"/>
                </a:outerShdw>
              </a:effectLst>
              <a:latin typeface="Lucida Handwriting" charset="0"/>
            </a:endParaRPr>
          </a:p>
          <a:p>
            <a:pPr eaLnBrk="0" hangingPunct="0"/>
            <a:r>
              <a:rPr lang="en-US" altLang="x-none" sz="1200" b="1" i="1" noProof="0" dirty="0">
                <a:effectLst>
                  <a:outerShdw blurRad="38100" dist="38100" dir="2700000" algn="tl">
                    <a:srgbClr val="C0C0C0"/>
                  </a:outerShdw>
                </a:effectLst>
                <a:latin typeface="Lucida Handwriting" charset="0"/>
              </a:rPr>
              <a:t>(Nonsense incl. Hegel and Heidegger in philosophy and </a:t>
            </a:r>
            <a:r>
              <a:rPr lang="en-US" altLang="x-none" sz="1200" b="1" i="1" noProof="0" dirty="0" err="1">
                <a:effectLst>
                  <a:outerShdw blurRad="38100" dist="38100" dir="2700000" algn="tl">
                    <a:srgbClr val="C0C0C0"/>
                  </a:outerShdw>
                </a:effectLst>
                <a:latin typeface="Lucida Handwriting" charset="0"/>
              </a:rPr>
              <a:t>nazism</a:t>
            </a:r>
            <a:r>
              <a:rPr lang="en-US" altLang="x-none" sz="1200" b="1" i="1" noProof="0" dirty="0">
                <a:effectLst>
                  <a:outerShdw blurRad="38100" dist="38100" dir="2700000" algn="tl">
                    <a:srgbClr val="C0C0C0"/>
                  </a:outerShdw>
                </a:effectLst>
                <a:latin typeface="Lucida Handwriting" charset="0"/>
              </a:rPr>
              <a:t> in politics)</a:t>
            </a:r>
          </a:p>
          <a:p>
            <a:pPr eaLnBrk="0" hangingPunct="0"/>
            <a:endParaRPr lang="en-US" altLang="x-none" sz="1200" b="1" i="1" noProof="0" dirty="0">
              <a:effectLst>
                <a:outerShdw blurRad="38100" dist="38100" dir="2700000" algn="tl">
                  <a:srgbClr val="C0C0C0"/>
                </a:outerShdw>
              </a:effectLst>
              <a:latin typeface="Lucida Handwriting" charset="0"/>
            </a:endParaRPr>
          </a:p>
          <a:p>
            <a:pPr eaLnBrk="0" hangingPunct="0"/>
            <a:endParaRPr lang="en-US" altLang="x-none" sz="1200" b="1" i="1" noProof="0" dirty="0">
              <a:effectLst>
                <a:outerShdw blurRad="38100" dist="38100" dir="2700000" algn="tl">
                  <a:srgbClr val="C0C0C0"/>
                </a:outerShdw>
              </a:effectLst>
              <a:latin typeface="Lucida Handwriting" charset="0"/>
            </a:endParaRPr>
          </a:p>
          <a:p>
            <a:pPr marL="0" marR="0" indent="0" algn="l" defTabSz="914400" rtl="0" eaLnBrk="0" fontAlgn="auto" latinLnBrk="0" hangingPunct="0">
              <a:lnSpc>
                <a:spcPct val="100000"/>
              </a:lnSpc>
              <a:spcBef>
                <a:spcPts val="0"/>
              </a:spcBef>
              <a:spcAft>
                <a:spcPts val="0"/>
              </a:spcAft>
              <a:buClrTx/>
              <a:buSzTx/>
              <a:buFontTx/>
              <a:buNone/>
              <a:tabLst/>
              <a:defRPr/>
            </a:pPr>
            <a:r>
              <a:rPr lang="en-US" altLang="x-none" dirty="0">
                <a:latin typeface="Century Gothic" charset="0"/>
                <a:ea typeface="Century Gothic" charset="0"/>
                <a:cs typeface="Century Gothic" charset="0"/>
              </a:rPr>
              <a:t>(implied): a teleological picture of the scientific method (as intrinsically goal-directed towards objective knowledge) with an </a:t>
            </a:r>
            <a:r>
              <a:rPr lang="en-US" altLang="x-none" u="sng" dirty="0">
                <a:latin typeface="Century Gothic" charset="0"/>
                <a:ea typeface="Century Gothic" charset="0"/>
                <a:cs typeface="Century Gothic" charset="0"/>
              </a:rPr>
              <a:t>asymmetry</a:t>
            </a:r>
            <a:r>
              <a:rPr lang="en-US" altLang="x-none" dirty="0">
                <a:latin typeface="Century Gothic" charset="0"/>
                <a:ea typeface="Century Gothic" charset="0"/>
                <a:cs typeface="Century Gothic" charset="0"/>
              </a:rPr>
              <a:t> between explanations of ’good’ and ’bad’ science. Only bad science, pseudoscience, etc., needs ’external’ historical or psychological explanations.</a:t>
            </a:r>
          </a:p>
          <a:p>
            <a:pPr eaLnBrk="0" hangingPunct="0"/>
            <a:endParaRPr lang="en-US" altLang="x-none" sz="1200" noProof="0" dirty="0">
              <a:latin typeface="Lucida Handwriting" charset="0"/>
            </a:endParaRPr>
          </a:p>
        </p:txBody>
      </p:sp>
      <p:sp>
        <p:nvSpPr>
          <p:cNvPr id="4" name="Slide Number Placeholder 3"/>
          <p:cNvSpPr>
            <a:spLocks noGrp="1"/>
          </p:cNvSpPr>
          <p:nvPr>
            <p:ph type="sldNum" sz="quarter" idx="10"/>
          </p:nvPr>
        </p:nvSpPr>
        <p:spPr/>
        <p:txBody>
          <a:bodyPr/>
          <a:lstStyle/>
          <a:p>
            <a:fld id="{B77EF92E-89E2-5944-AF4D-3FBE0C2CB884}" type="slidenum">
              <a:rPr lang="en-US" smtClean="0"/>
              <a:t>109</a:t>
            </a:fld>
            <a:endParaRPr lang="en-US"/>
          </a:p>
        </p:txBody>
      </p:sp>
    </p:spTree>
    <p:extLst>
      <p:ext uri="{BB962C8B-B14F-4D97-AF65-F5344CB8AC3E}">
        <p14:creationId xmlns:p14="http://schemas.microsoft.com/office/powerpoint/2010/main" val="15801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98A8C-0C72-1042-8601-C3EFDF40C803}" type="slidenum">
              <a:rPr lang="en-US" altLang="x-none"/>
              <a:pPr/>
              <a:t>15</a:t>
            </a:fld>
            <a:endParaRPr lang="en-US" altLang="x-none"/>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17529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(Darcy: but are these theories themselves physical objects that are verifiable?)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(Erica: that seems highly implausible?)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(Cameron: no it isn’t, that’s silly)</a:t>
            </a:r>
          </a:p>
        </p:txBody>
      </p:sp>
      <p:sp>
        <p:nvSpPr>
          <p:cNvPr id="4" name="Slide Number Placeholder 3"/>
          <p:cNvSpPr>
            <a:spLocks noGrp="1"/>
          </p:cNvSpPr>
          <p:nvPr>
            <p:ph type="sldNum" sz="quarter" idx="10"/>
          </p:nvPr>
        </p:nvSpPr>
        <p:spPr/>
        <p:txBody>
          <a:bodyPr/>
          <a:lstStyle/>
          <a:p>
            <a:fld id="{B77EF92E-89E2-5944-AF4D-3FBE0C2CB884}" type="slidenum">
              <a:rPr lang="en-US" smtClean="0"/>
              <a:t>124</a:t>
            </a:fld>
            <a:endParaRPr lang="en-US"/>
          </a:p>
        </p:txBody>
      </p:sp>
    </p:spTree>
    <p:extLst>
      <p:ext uri="{BB962C8B-B14F-4D97-AF65-F5344CB8AC3E}">
        <p14:creationId xmlns:p14="http://schemas.microsoft.com/office/powerpoint/2010/main" val="145803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a:t>
            </a:r>
            <a:r>
              <a:rPr lang="en-US" b="1" dirty="0"/>
              <a:t>over</a:t>
            </a:r>
            <a:r>
              <a:rPr lang="en-US" dirty="0"/>
              <a:t> determination.</a:t>
            </a:r>
          </a:p>
        </p:txBody>
      </p:sp>
      <p:sp>
        <p:nvSpPr>
          <p:cNvPr id="4" name="Slide Number Placeholder 3"/>
          <p:cNvSpPr>
            <a:spLocks noGrp="1"/>
          </p:cNvSpPr>
          <p:nvPr>
            <p:ph type="sldNum" sz="quarter" idx="10"/>
          </p:nvPr>
        </p:nvSpPr>
        <p:spPr/>
        <p:txBody>
          <a:bodyPr/>
          <a:lstStyle/>
          <a:p>
            <a:fld id="{B77EF92E-89E2-5944-AF4D-3FBE0C2CB884}" type="slidenum">
              <a:rPr lang="en-US" smtClean="0"/>
              <a:t>129</a:t>
            </a:fld>
            <a:endParaRPr lang="en-US"/>
          </a:p>
        </p:txBody>
      </p:sp>
    </p:spTree>
    <p:extLst>
      <p:ext uri="{BB962C8B-B14F-4D97-AF65-F5344CB8AC3E}">
        <p14:creationId xmlns:p14="http://schemas.microsoft.com/office/powerpoint/2010/main" val="1514124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EFFFF"/>
                </a:solidFill>
              </a:rPr>
              <a:t>For the orbit of Mercury, many scientists presumed the incorrect assumption was that there was no hidden planet, but Einstein showed this was not necessary.</a:t>
            </a:r>
          </a:p>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131</a:t>
            </a:fld>
            <a:endParaRPr lang="en-US"/>
          </a:p>
        </p:txBody>
      </p:sp>
    </p:spTree>
    <p:extLst>
      <p:ext uri="{BB962C8B-B14F-4D97-AF65-F5344CB8AC3E}">
        <p14:creationId xmlns:p14="http://schemas.microsoft.com/office/powerpoint/2010/main" val="57548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also </a:t>
            </a:r>
            <a:r>
              <a:rPr lang="en-US" b="1" dirty="0"/>
              <a:t>over</a:t>
            </a:r>
            <a:r>
              <a:rPr lang="en-US" dirty="0"/>
              <a:t> determination.</a:t>
            </a:r>
          </a:p>
        </p:txBody>
      </p:sp>
      <p:sp>
        <p:nvSpPr>
          <p:cNvPr id="4" name="Slide Number Placeholder 3"/>
          <p:cNvSpPr>
            <a:spLocks noGrp="1"/>
          </p:cNvSpPr>
          <p:nvPr>
            <p:ph type="sldNum" sz="quarter" idx="10"/>
          </p:nvPr>
        </p:nvSpPr>
        <p:spPr/>
        <p:txBody>
          <a:bodyPr/>
          <a:lstStyle/>
          <a:p>
            <a:fld id="{B77EF92E-89E2-5944-AF4D-3FBE0C2CB884}" type="slidenum">
              <a:rPr lang="en-US" smtClean="0"/>
              <a:t>132</a:t>
            </a:fld>
            <a:endParaRPr lang="en-US"/>
          </a:p>
        </p:txBody>
      </p:sp>
    </p:spTree>
    <p:extLst>
      <p:ext uri="{BB962C8B-B14F-4D97-AF65-F5344CB8AC3E}">
        <p14:creationId xmlns:p14="http://schemas.microsoft.com/office/powerpoint/2010/main" val="1252520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dirty="0"/>
              <a:t>Simplicity</a:t>
            </a:r>
          </a:p>
          <a:p>
            <a:pPr lvl="1"/>
            <a:r>
              <a:rPr lang="en-US" sz="2200" dirty="0"/>
              <a:t>Precision</a:t>
            </a:r>
          </a:p>
          <a:p>
            <a:pPr lvl="1"/>
            <a:r>
              <a:rPr lang="en-US" sz="2200" dirty="0"/>
              <a:t>Falsifiability</a:t>
            </a:r>
          </a:p>
          <a:p>
            <a:pPr lvl="1"/>
            <a:r>
              <a:rPr lang="en-US" sz="2200" dirty="0"/>
              <a:t>Conservativeness</a:t>
            </a:r>
          </a:p>
          <a:p>
            <a:pPr lvl="1"/>
            <a:r>
              <a:rPr lang="en-US" sz="2200" dirty="0"/>
              <a:t>Fruitfulness</a:t>
            </a:r>
          </a:p>
          <a:p>
            <a:pPr lvl="1"/>
            <a:r>
              <a:rPr lang="en-US" sz="2200" dirty="0"/>
              <a:t>Reproducibility</a:t>
            </a:r>
          </a:p>
          <a:p>
            <a:pPr lvl="1"/>
            <a:r>
              <a:rPr lang="en-US" sz="2200" dirty="0"/>
              <a:t>Scope</a:t>
            </a:r>
          </a:p>
          <a:p>
            <a:pPr lvl="1"/>
            <a:r>
              <a:rPr lang="en-US" sz="2200" dirty="0"/>
              <a:t>Consistency</a:t>
            </a:r>
          </a:p>
          <a:p>
            <a:pPr lvl="1"/>
            <a:r>
              <a:rPr lang="en-US" sz="2200" dirty="0"/>
              <a:t>Disinterestedness</a:t>
            </a:r>
          </a:p>
          <a:p>
            <a:endParaRPr lang="en-US" dirty="0"/>
          </a:p>
        </p:txBody>
      </p:sp>
      <p:sp>
        <p:nvSpPr>
          <p:cNvPr id="4" name="Slide Number Placeholder 3"/>
          <p:cNvSpPr>
            <a:spLocks noGrp="1"/>
          </p:cNvSpPr>
          <p:nvPr>
            <p:ph type="sldNum" sz="quarter" idx="5"/>
          </p:nvPr>
        </p:nvSpPr>
        <p:spPr/>
        <p:txBody>
          <a:bodyPr/>
          <a:lstStyle/>
          <a:p>
            <a:fld id="{B77EF92E-89E2-5944-AF4D-3FBE0C2CB884}" type="slidenum">
              <a:rPr lang="en-US" smtClean="0"/>
              <a:t>143</a:t>
            </a:fld>
            <a:endParaRPr lang="en-US"/>
          </a:p>
        </p:txBody>
      </p:sp>
    </p:spTree>
    <p:extLst>
      <p:ext uri="{BB962C8B-B14F-4D97-AF65-F5344CB8AC3E}">
        <p14:creationId xmlns:p14="http://schemas.microsoft.com/office/powerpoint/2010/main" val="3751198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968E14F-30A3-D741-926C-42129227C217}" type="slidenum">
              <a:rPr lang="en-US" altLang="x-none" sz="1200"/>
              <a:pPr/>
              <a:t>180</a:t>
            </a:fld>
            <a:endParaRPr lang="en-US" altLang="x-none" sz="1200"/>
          </a:p>
        </p:txBody>
      </p:sp>
      <p:sp>
        <p:nvSpPr>
          <p:cNvPr id="317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sv-SE" altLang="x-none">
              <a:ea typeface="ＭＳ Ｐゴシック" charset="-128"/>
            </a:endParaRPr>
          </a:p>
        </p:txBody>
      </p:sp>
    </p:spTree>
    <p:extLst>
      <p:ext uri="{BB962C8B-B14F-4D97-AF65-F5344CB8AC3E}">
        <p14:creationId xmlns:p14="http://schemas.microsoft.com/office/powerpoint/2010/main" val="617682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07F8DE9-557E-1548-B1AA-9A765507F948}" type="slidenum">
              <a:rPr lang="en-US" altLang="x-none" sz="1200"/>
              <a:pPr/>
              <a:t>194</a:t>
            </a:fld>
            <a:endParaRPr lang="en-US" altLang="x-none" sz="1200"/>
          </a:p>
        </p:txBody>
      </p:sp>
      <p:sp>
        <p:nvSpPr>
          <p:cNvPr id="337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sv-SE" altLang="x-none">
              <a:ea typeface="ＭＳ Ｐゴシック" charset="-128"/>
            </a:endParaRPr>
          </a:p>
        </p:txBody>
      </p:sp>
    </p:spTree>
    <p:extLst>
      <p:ext uri="{BB962C8B-B14F-4D97-AF65-F5344CB8AC3E}">
        <p14:creationId xmlns:p14="http://schemas.microsoft.com/office/powerpoint/2010/main" val="1910223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AA710-6175-3748-AAD6-B91C8FF899CB}" type="slidenum">
              <a:rPr lang="en-GB" altLang="x-none"/>
              <a:pPr/>
              <a:t>202</a:t>
            </a:fld>
            <a:endParaRPr lang="en-GB" altLang="x-none"/>
          </a:p>
        </p:txBody>
      </p:sp>
      <p:sp>
        <p:nvSpPr>
          <p:cNvPr id="117762" name="Rectangle 2"/>
          <p:cNvSpPr>
            <a:spLocks noGrp="1" noRot="1" noChangeAspect="1" noChangeArrowheads="1" noTextEdit="1"/>
          </p:cNvSpPr>
          <p:nvPr>
            <p:ph type="sldImg"/>
          </p:nvPr>
        </p:nvSpPr>
        <p:spPr>
          <a:xfrm>
            <a:off x="90488" y="744538"/>
            <a:ext cx="6616700" cy="3722687"/>
          </a:xfrm>
          <a:ln/>
        </p:spPr>
      </p:sp>
      <p:sp>
        <p:nvSpPr>
          <p:cNvPr id="117763" name="Rectangle 3"/>
          <p:cNvSpPr>
            <a:spLocks noGrp="1" noChangeArrowheads="1"/>
          </p:cNvSpPr>
          <p:nvPr>
            <p:ph type="body" idx="1"/>
          </p:nvPr>
        </p:nvSpPr>
        <p:spPr/>
        <p:txBody>
          <a:bodyPr/>
          <a:lstStyle/>
          <a:p>
            <a:endParaRPr lang="de-DE" altLang="x-none"/>
          </a:p>
        </p:txBody>
      </p:sp>
    </p:spTree>
    <p:extLst>
      <p:ext uri="{BB962C8B-B14F-4D97-AF65-F5344CB8AC3E}">
        <p14:creationId xmlns:p14="http://schemas.microsoft.com/office/powerpoint/2010/main" val="604515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AA710-6175-3748-AAD6-B91C8FF899CB}" type="slidenum">
              <a:rPr lang="en-GB" altLang="x-none"/>
              <a:pPr/>
              <a:t>203</a:t>
            </a:fld>
            <a:endParaRPr lang="en-GB" altLang="x-none"/>
          </a:p>
        </p:txBody>
      </p:sp>
      <p:sp>
        <p:nvSpPr>
          <p:cNvPr id="117762" name="Rectangle 2"/>
          <p:cNvSpPr>
            <a:spLocks noGrp="1" noRot="1" noChangeAspect="1" noChangeArrowheads="1" noTextEdit="1"/>
          </p:cNvSpPr>
          <p:nvPr>
            <p:ph type="sldImg"/>
          </p:nvPr>
        </p:nvSpPr>
        <p:spPr>
          <a:xfrm>
            <a:off x="90488" y="744538"/>
            <a:ext cx="6616700" cy="3722687"/>
          </a:xfrm>
          <a:ln/>
        </p:spPr>
      </p:sp>
      <p:sp>
        <p:nvSpPr>
          <p:cNvPr id="117763" name="Rectangle 3"/>
          <p:cNvSpPr>
            <a:spLocks noGrp="1" noChangeArrowheads="1"/>
          </p:cNvSpPr>
          <p:nvPr>
            <p:ph type="body" idx="1"/>
          </p:nvPr>
        </p:nvSpPr>
        <p:spPr/>
        <p:txBody>
          <a:bodyPr/>
          <a:lstStyle/>
          <a:p>
            <a:endParaRPr lang="de-DE" altLang="x-none"/>
          </a:p>
        </p:txBody>
      </p:sp>
    </p:spTree>
    <p:extLst>
      <p:ext uri="{BB962C8B-B14F-4D97-AF65-F5344CB8AC3E}">
        <p14:creationId xmlns:p14="http://schemas.microsoft.com/office/powerpoint/2010/main" val="1206116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major contenders still share a basically positive attitude toward science. This has not always been acknowledged and a contrary suspicion still attaches to constructivism, which is frequently regarded as anti-science. </a:t>
            </a:r>
          </a:p>
        </p:txBody>
      </p:sp>
      <p:sp>
        <p:nvSpPr>
          <p:cNvPr id="4" name="Slide Number Placeholder 3"/>
          <p:cNvSpPr>
            <a:spLocks noGrp="1"/>
          </p:cNvSpPr>
          <p:nvPr>
            <p:ph type="sldNum" sz="quarter" idx="10"/>
          </p:nvPr>
        </p:nvSpPr>
        <p:spPr/>
        <p:txBody>
          <a:bodyPr/>
          <a:lstStyle/>
          <a:p>
            <a:fld id="{B77EF92E-89E2-5944-AF4D-3FBE0C2CB884}" type="slidenum">
              <a:rPr lang="en-US" smtClean="0"/>
              <a:t>207</a:t>
            </a:fld>
            <a:endParaRPr lang="en-US"/>
          </a:p>
        </p:txBody>
      </p:sp>
    </p:spTree>
    <p:extLst>
      <p:ext uri="{BB962C8B-B14F-4D97-AF65-F5344CB8AC3E}">
        <p14:creationId xmlns:p14="http://schemas.microsoft.com/office/powerpoint/2010/main" val="105776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6B45D-7771-0D48-B4DF-75B57B8E4DFB}" type="slidenum">
              <a:rPr lang="en-US" altLang="x-none"/>
              <a:pPr/>
              <a:t>16</a:t>
            </a:fld>
            <a:endParaRPr lang="en-US" altLang="x-none"/>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107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major contenders still share a basically positive attitude toward science. This has not always been acknowledged and a contrary suspicion still attaches to constructivism, which is frequently regarded as anti-science. </a:t>
            </a:r>
          </a:p>
        </p:txBody>
      </p:sp>
      <p:sp>
        <p:nvSpPr>
          <p:cNvPr id="4" name="Slide Number Placeholder 3"/>
          <p:cNvSpPr>
            <a:spLocks noGrp="1"/>
          </p:cNvSpPr>
          <p:nvPr>
            <p:ph type="sldNum" sz="quarter" idx="10"/>
          </p:nvPr>
        </p:nvSpPr>
        <p:spPr/>
        <p:txBody>
          <a:bodyPr/>
          <a:lstStyle/>
          <a:p>
            <a:fld id="{B77EF92E-89E2-5944-AF4D-3FBE0C2CB884}" type="slidenum">
              <a:rPr lang="en-US" smtClean="0"/>
              <a:t>208</a:t>
            </a:fld>
            <a:endParaRPr lang="en-US"/>
          </a:p>
        </p:txBody>
      </p:sp>
    </p:spTree>
    <p:extLst>
      <p:ext uri="{BB962C8B-B14F-4D97-AF65-F5344CB8AC3E}">
        <p14:creationId xmlns:p14="http://schemas.microsoft.com/office/powerpoint/2010/main" val="1369972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 a very high current density, was concentrated into a very small area and was very hot and therefore charred any non-metallic specimens that were examined.  When it was found that you could successfully examine biological specimens in the electron microscope after treating them with osmium and cutting very thin slices of the sample, the electron microscope began to appear as a viable proposition. </a:t>
            </a:r>
          </a:p>
        </p:txBody>
      </p:sp>
      <p:sp>
        <p:nvSpPr>
          <p:cNvPr id="4" name="Slide Number Placeholder 3"/>
          <p:cNvSpPr>
            <a:spLocks noGrp="1"/>
          </p:cNvSpPr>
          <p:nvPr>
            <p:ph type="sldNum" sz="quarter" idx="10"/>
          </p:nvPr>
        </p:nvSpPr>
        <p:spPr/>
        <p:txBody>
          <a:bodyPr/>
          <a:lstStyle/>
          <a:p>
            <a:fld id="{B77EF92E-89E2-5944-AF4D-3FBE0C2CB884}" type="slidenum">
              <a:rPr lang="en-US" smtClean="0"/>
              <a:t>214</a:t>
            </a:fld>
            <a:endParaRPr lang="en-US"/>
          </a:p>
        </p:txBody>
      </p:sp>
    </p:spTree>
    <p:extLst>
      <p:ext uri="{BB962C8B-B14F-4D97-AF65-F5344CB8AC3E}">
        <p14:creationId xmlns:p14="http://schemas.microsoft.com/office/powerpoint/2010/main" val="515295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free to choose between alternative theories, but there are </a:t>
            </a:r>
            <a:r>
              <a:rPr lang="en-US"/>
              <a:t>no isolated conventions.”</a:t>
            </a:r>
          </a:p>
        </p:txBody>
      </p:sp>
      <p:sp>
        <p:nvSpPr>
          <p:cNvPr id="4" name="Slide Number Placeholder 3"/>
          <p:cNvSpPr>
            <a:spLocks noGrp="1"/>
          </p:cNvSpPr>
          <p:nvPr>
            <p:ph type="sldNum" sz="quarter" idx="10"/>
          </p:nvPr>
        </p:nvSpPr>
        <p:spPr/>
        <p:txBody>
          <a:bodyPr/>
          <a:lstStyle/>
          <a:p>
            <a:fld id="{B77EF92E-89E2-5944-AF4D-3FBE0C2CB884}" type="slidenum">
              <a:rPr lang="en-US" smtClean="0"/>
              <a:t>215</a:t>
            </a:fld>
            <a:endParaRPr lang="en-US"/>
          </a:p>
        </p:txBody>
      </p:sp>
    </p:spTree>
    <p:extLst>
      <p:ext uri="{BB962C8B-B14F-4D97-AF65-F5344CB8AC3E}">
        <p14:creationId xmlns:p14="http://schemas.microsoft.com/office/powerpoint/2010/main" val="1043014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free to choose between alternative theories, but there are no isolated conventions.”</a:t>
            </a:r>
          </a:p>
        </p:txBody>
      </p:sp>
      <p:sp>
        <p:nvSpPr>
          <p:cNvPr id="4" name="Slide Number Placeholder 3"/>
          <p:cNvSpPr>
            <a:spLocks noGrp="1"/>
          </p:cNvSpPr>
          <p:nvPr>
            <p:ph type="sldNum" sz="quarter" idx="10"/>
          </p:nvPr>
        </p:nvSpPr>
        <p:spPr/>
        <p:txBody>
          <a:bodyPr/>
          <a:lstStyle/>
          <a:p>
            <a:fld id="{B77EF92E-89E2-5944-AF4D-3FBE0C2CB884}" type="slidenum">
              <a:rPr lang="en-US" smtClean="0"/>
              <a:t>217</a:t>
            </a:fld>
            <a:endParaRPr lang="en-US"/>
          </a:p>
        </p:txBody>
      </p:sp>
    </p:spTree>
    <p:extLst>
      <p:ext uri="{BB962C8B-B14F-4D97-AF65-F5344CB8AC3E}">
        <p14:creationId xmlns:p14="http://schemas.microsoft.com/office/powerpoint/2010/main" val="310086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239</a:t>
            </a:fld>
            <a:endParaRPr lang="en-US"/>
          </a:p>
        </p:txBody>
      </p:sp>
    </p:spTree>
    <p:extLst>
      <p:ext uri="{BB962C8B-B14F-4D97-AF65-F5344CB8AC3E}">
        <p14:creationId xmlns:p14="http://schemas.microsoft.com/office/powerpoint/2010/main" val="1278777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Sociology of Scientific Knowledge: </a:t>
            </a:r>
          </a:p>
          <a:p>
            <a:pPr lvl="1"/>
            <a:r>
              <a:rPr lang="en-US" dirty="0"/>
              <a:t>‘weak’ sociology of science: sociology is relevant to failed scientific theories, as researchers’ biases and political/economic interests may explain their failure</a:t>
            </a:r>
          </a:p>
          <a:p>
            <a:pPr lvl="1"/>
            <a:r>
              <a:rPr lang="en-US" dirty="0"/>
              <a:t>Strong </a:t>
            </a:r>
            <a:r>
              <a:rPr lang="en-US" dirty="0" err="1"/>
              <a:t>Programme</a:t>
            </a:r>
            <a:r>
              <a:rPr lang="en-US" dirty="0"/>
              <a:t>: Barnes &amp; Bloor, ‘true’ and ‘false’ scientific theories should be treated the same way because social factors are relevant in the formation of each</a:t>
            </a:r>
          </a:p>
        </p:txBody>
      </p:sp>
      <p:sp>
        <p:nvSpPr>
          <p:cNvPr id="4" name="Slide Number Placeholder 3"/>
          <p:cNvSpPr>
            <a:spLocks noGrp="1"/>
          </p:cNvSpPr>
          <p:nvPr>
            <p:ph type="sldNum" sz="quarter" idx="10"/>
          </p:nvPr>
        </p:nvSpPr>
        <p:spPr/>
        <p:txBody>
          <a:bodyPr/>
          <a:lstStyle/>
          <a:p>
            <a:fld id="{B77EF92E-89E2-5944-AF4D-3FBE0C2CB884}" type="slidenum">
              <a:rPr lang="en-US" smtClean="0"/>
              <a:t>262</a:t>
            </a:fld>
            <a:endParaRPr lang="en-US"/>
          </a:p>
        </p:txBody>
      </p:sp>
    </p:spTree>
    <p:extLst>
      <p:ext uri="{BB962C8B-B14F-4D97-AF65-F5344CB8AC3E}">
        <p14:creationId xmlns:p14="http://schemas.microsoft.com/office/powerpoint/2010/main" val="7811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E1036-ACA8-0F41-A16C-6DB1155CDD75}" type="slidenum">
              <a:rPr lang="en-US" altLang="x-none"/>
              <a:pPr/>
              <a:t>290</a:t>
            </a:fld>
            <a:endParaRPr lang="en-US" altLang="x-none"/>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97199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8DF26-C5C7-6648-9D0F-A9F11D361C08}" type="slidenum">
              <a:rPr lang="en-US" smtClean="0"/>
              <a:t>294</a:t>
            </a:fld>
            <a:endParaRPr lang="en-US"/>
          </a:p>
        </p:txBody>
      </p:sp>
    </p:spTree>
    <p:extLst>
      <p:ext uri="{BB962C8B-B14F-4D97-AF65-F5344CB8AC3E}">
        <p14:creationId xmlns:p14="http://schemas.microsoft.com/office/powerpoint/2010/main" val="659670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8DF26-C5C7-6648-9D0F-A9F11D361C08}" type="slidenum">
              <a:rPr lang="en-US" smtClean="0"/>
              <a:t>295</a:t>
            </a:fld>
            <a:endParaRPr lang="en-US"/>
          </a:p>
        </p:txBody>
      </p:sp>
    </p:spTree>
    <p:extLst>
      <p:ext uri="{BB962C8B-B14F-4D97-AF65-F5344CB8AC3E}">
        <p14:creationId xmlns:p14="http://schemas.microsoft.com/office/powerpoint/2010/main" val="1116200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Kinds</a:t>
            </a:r>
          </a:p>
        </p:txBody>
      </p:sp>
      <p:sp>
        <p:nvSpPr>
          <p:cNvPr id="4" name="Slide Number Placeholder 3"/>
          <p:cNvSpPr>
            <a:spLocks noGrp="1"/>
          </p:cNvSpPr>
          <p:nvPr>
            <p:ph type="sldNum" sz="quarter" idx="10"/>
          </p:nvPr>
        </p:nvSpPr>
        <p:spPr/>
        <p:txBody>
          <a:bodyPr/>
          <a:lstStyle/>
          <a:p>
            <a:fld id="{B77EF92E-89E2-5944-AF4D-3FBE0C2CB884}" type="slidenum">
              <a:rPr lang="en-US" smtClean="0"/>
              <a:t>299</a:t>
            </a:fld>
            <a:endParaRPr lang="en-US"/>
          </a:p>
        </p:txBody>
      </p:sp>
    </p:spTree>
    <p:extLst>
      <p:ext uri="{BB962C8B-B14F-4D97-AF65-F5344CB8AC3E}">
        <p14:creationId xmlns:p14="http://schemas.microsoft.com/office/powerpoint/2010/main" val="93762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1F437-527E-5F47-AE03-AC72B2A6CC8C}" type="slidenum">
              <a:rPr lang="en-US" altLang="x-none"/>
              <a:pPr/>
              <a:t>17</a:t>
            </a:fld>
            <a:endParaRPr lang="en-US" altLang="x-none"/>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874243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Kinds</a:t>
            </a:r>
          </a:p>
        </p:txBody>
      </p:sp>
      <p:sp>
        <p:nvSpPr>
          <p:cNvPr id="4" name="Slide Number Placeholder 3"/>
          <p:cNvSpPr>
            <a:spLocks noGrp="1"/>
          </p:cNvSpPr>
          <p:nvPr>
            <p:ph type="sldNum" sz="quarter" idx="10"/>
          </p:nvPr>
        </p:nvSpPr>
        <p:spPr/>
        <p:txBody>
          <a:bodyPr/>
          <a:lstStyle/>
          <a:p>
            <a:fld id="{B77EF92E-89E2-5944-AF4D-3FBE0C2CB884}" type="slidenum">
              <a:rPr lang="en-US" smtClean="0"/>
              <a:t>300</a:t>
            </a:fld>
            <a:endParaRPr lang="en-US"/>
          </a:p>
        </p:txBody>
      </p:sp>
    </p:spTree>
    <p:extLst>
      <p:ext uri="{BB962C8B-B14F-4D97-AF65-F5344CB8AC3E}">
        <p14:creationId xmlns:p14="http://schemas.microsoft.com/office/powerpoint/2010/main" val="1443978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Round hole, square peg. Quantum facts are superfluous to this level of an explanation</a:t>
            </a:r>
          </a:p>
        </p:txBody>
      </p:sp>
    </p:spTree>
    <p:extLst>
      <p:ext uri="{BB962C8B-B14F-4D97-AF65-F5344CB8AC3E}">
        <p14:creationId xmlns:p14="http://schemas.microsoft.com/office/powerpoint/2010/main" val="1519936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Shape 1357"/>
          <p:cNvSpPr>
            <a:spLocks noGrp="1" noRot="1" noChangeAspect="1"/>
          </p:cNvSpPr>
          <p:nvPr>
            <p:ph type="sldImg"/>
          </p:nvPr>
        </p:nvSpPr>
        <p:spPr>
          <a:prstGeom prst="rect">
            <a:avLst/>
          </a:prstGeom>
        </p:spPr>
        <p:txBody>
          <a:bodyPr/>
          <a:lstStyle/>
          <a:p>
            <a:endParaRPr/>
          </a:p>
        </p:txBody>
      </p:sp>
      <p:sp>
        <p:nvSpPr>
          <p:cNvPr id="1358" name="Shape 1358"/>
          <p:cNvSpPr>
            <a:spLocks noGrp="1"/>
          </p:cNvSpPr>
          <p:nvPr>
            <p:ph type="body" sz="quarter" idx="1"/>
          </p:nvPr>
        </p:nvSpPr>
        <p:spPr>
          <a:prstGeom prst="rect">
            <a:avLst/>
          </a:prstGeom>
        </p:spPr>
        <p:txBody>
          <a:bodyPr/>
          <a:lstStyle/>
          <a:p>
            <a:r>
              <a:t>Mother has 23 strawberries</a:t>
            </a:r>
          </a:p>
        </p:txBody>
      </p:sp>
    </p:spTree>
    <p:extLst>
      <p:ext uri="{BB962C8B-B14F-4D97-AF65-F5344CB8AC3E}">
        <p14:creationId xmlns:p14="http://schemas.microsoft.com/office/powerpoint/2010/main" val="340264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 name="Shape 1392"/>
          <p:cNvSpPr>
            <a:spLocks noGrp="1" noRot="1" noChangeAspect="1"/>
          </p:cNvSpPr>
          <p:nvPr>
            <p:ph type="sldImg"/>
          </p:nvPr>
        </p:nvSpPr>
        <p:spPr>
          <a:prstGeom prst="rect">
            <a:avLst/>
          </a:prstGeom>
        </p:spPr>
        <p:txBody>
          <a:bodyPr/>
          <a:lstStyle/>
          <a:p>
            <a:endParaRPr/>
          </a:p>
        </p:txBody>
      </p:sp>
      <p:sp>
        <p:nvSpPr>
          <p:cNvPr id="1393" name="Shape 1393"/>
          <p:cNvSpPr>
            <a:spLocks noGrp="1"/>
          </p:cNvSpPr>
          <p:nvPr>
            <p:ph type="body" sz="quarter" idx="1"/>
          </p:nvPr>
        </p:nvSpPr>
        <p:spPr>
          <a:prstGeom prst="rect">
            <a:avLst/>
          </a:prstGeom>
        </p:spPr>
        <p:txBody>
          <a:bodyPr/>
          <a:lstStyle/>
          <a:p>
            <a:r>
              <a:t>One to abhijit</a:t>
            </a:r>
          </a:p>
        </p:txBody>
      </p:sp>
    </p:spTree>
    <p:extLst>
      <p:ext uri="{BB962C8B-B14F-4D97-AF65-F5344CB8AC3E}">
        <p14:creationId xmlns:p14="http://schemas.microsoft.com/office/powerpoint/2010/main" val="436957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Shape 1427"/>
          <p:cNvSpPr>
            <a:spLocks noGrp="1" noRot="1" noChangeAspect="1"/>
          </p:cNvSpPr>
          <p:nvPr>
            <p:ph type="sldImg"/>
          </p:nvPr>
        </p:nvSpPr>
        <p:spPr>
          <a:prstGeom prst="rect">
            <a:avLst/>
          </a:prstGeom>
        </p:spPr>
        <p:txBody>
          <a:bodyPr/>
          <a:lstStyle/>
          <a:p>
            <a:endParaRPr/>
          </a:p>
        </p:txBody>
      </p:sp>
      <p:sp>
        <p:nvSpPr>
          <p:cNvPr id="1428" name="Shape 1428"/>
          <p:cNvSpPr>
            <a:spLocks noGrp="1"/>
          </p:cNvSpPr>
          <p:nvPr>
            <p:ph type="body" sz="quarter" idx="1"/>
          </p:nvPr>
        </p:nvSpPr>
        <p:spPr>
          <a:prstGeom prst="rect">
            <a:avLst/>
          </a:prstGeom>
        </p:spPr>
        <p:txBody>
          <a:bodyPr/>
          <a:lstStyle/>
          <a:p>
            <a:r>
              <a:t>One to lupe</a:t>
            </a:r>
          </a:p>
        </p:txBody>
      </p:sp>
    </p:spTree>
    <p:extLst>
      <p:ext uri="{BB962C8B-B14F-4D97-AF65-F5344CB8AC3E}">
        <p14:creationId xmlns:p14="http://schemas.microsoft.com/office/powerpoint/2010/main" val="215712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Shape 1462"/>
          <p:cNvSpPr>
            <a:spLocks noGrp="1" noRot="1" noChangeAspect="1"/>
          </p:cNvSpPr>
          <p:nvPr>
            <p:ph type="sldImg"/>
          </p:nvPr>
        </p:nvSpPr>
        <p:spPr>
          <a:prstGeom prst="rect">
            <a:avLst/>
          </a:prstGeom>
        </p:spPr>
        <p:txBody>
          <a:bodyPr/>
          <a:lstStyle/>
          <a:p>
            <a:endParaRPr/>
          </a:p>
        </p:txBody>
      </p:sp>
      <p:sp>
        <p:nvSpPr>
          <p:cNvPr id="1463" name="Shape 1463"/>
          <p:cNvSpPr>
            <a:spLocks noGrp="1"/>
          </p:cNvSpPr>
          <p:nvPr>
            <p:ph type="body" sz="quarter" idx="1"/>
          </p:nvPr>
        </p:nvSpPr>
        <p:spPr>
          <a:prstGeom prst="rect">
            <a:avLst/>
          </a:prstGeom>
        </p:spPr>
        <p:txBody>
          <a:bodyPr/>
          <a:lstStyle/>
          <a:p>
            <a:r>
              <a:t>One to sally</a:t>
            </a:r>
          </a:p>
        </p:txBody>
      </p:sp>
    </p:spTree>
    <p:extLst>
      <p:ext uri="{BB962C8B-B14F-4D97-AF65-F5344CB8AC3E}">
        <p14:creationId xmlns:p14="http://schemas.microsoft.com/office/powerpoint/2010/main" val="299044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noRot="1" noChangeAspect="1"/>
          </p:cNvSpPr>
          <p:nvPr>
            <p:ph type="sldImg"/>
          </p:nvPr>
        </p:nvSpPr>
        <p:spPr>
          <a:prstGeom prst="rect">
            <a:avLst/>
          </a:prstGeom>
        </p:spPr>
        <p:txBody>
          <a:bodyPr/>
          <a:lstStyle/>
          <a:p>
            <a:endParaRPr/>
          </a:p>
        </p:txBody>
      </p:sp>
      <p:sp>
        <p:nvSpPr>
          <p:cNvPr id="1498" name="Shape 1498"/>
          <p:cNvSpPr>
            <a:spLocks noGrp="1"/>
          </p:cNvSpPr>
          <p:nvPr>
            <p:ph type="body" sz="quarter" idx="1"/>
          </p:nvPr>
        </p:nvSpPr>
        <p:spPr>
          <a:prstGeom prst="rect">
            <a:avLst/>
          </a:prstGeom>
        </p:spPr>
        <p:txBody>
          <a:bodyPr/>
          <a:lstStyle/>
          <a:p>
            <a:r>
              <a:t>Why 23? This would work equally well with any prime number</a:t>
            </a:r>
          </a:p>
        </p:txBody>
      </p:sp>
    </p:spTree>
    <p:extLst>
      <p:ext uri="{BB962C8B-B14F-4D97-AF65-F5344CB8AC3E}">
        <p14:creationId xmlns:p14="http://schemas.microsoft.com/office/powerpoint/2010/main" val="284380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noRot="1" noChangeAspect="1"/>
          </p:cNvSpPr>
          <p:nvPr>
            <p:ph type="sldImg"/>
          </p:nvPr>
        </p:nvSpPr>
        <p:spPr>
          <a:prstGeom prst="rect">
            <a:avLst/>
          </a:prstGeom>
        </p:spPr>
        <p:txBody>
          <a:bodyPr/>
          <a:lstStyle/>
          <a:p>
            <a:endParaRPr/>
          </a:p>
        </p:txBody>
      </p:sp>
      <p:sp>
        <p:nvSpPr>
          <p:cNvPr id="1513" name="Shape 1513"/>
          <p:cNvSpPr>
            <a:spLocks noGrp="1"/>
          </p:cNvSpPr>
          <p:nvPr>
            <p:ph type="body" sz="quarter" idx="1"/>
          </p:nvPr>
        </p:nvSpPr>
        <p:spPr>
          <a:prstGeom prst="rect">
            <a:avLst/>
          </a:prstGeom>
        </p:spPr>
        <p:txBody>
          <a:bodyPr/>
          <a:lstStyle/>
          <a:p>
            <a:r>
              <a:t>say 3</a:t>
            </a:r>
          </a:p>
        </p:txBody>
      </p:sp>
    </p:spTree>
    <p:extLst>
      <p:ext uri="{BB962C8B-B14F-4D97-AF65-F5344CB8AC3E}">
        <p14:creationId xmlns:p14="http://schemas.microsoft.com/office/powerpoint/2010/main" val="1632094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a:spLocks noGrp="1" noRot="1" noChangeAspect="1"/>
          </p:cNvSpPr>
          <p:nvPr>
            <p:ph type="sldImg"/>
          </p:nvPr>
        </p:nvSpPr>
        <p:spPr>
          <a:prstGeom prst="rect">
            <a:avLst/>
          </a:prstGeom>
        </p:spPr>
        <p:txBody>
          <a:bodyPr/>
          <a:lstStyle/>
          <a:p>
            <a:endParaRPr/>
          </a:p>
        </p:txBody>
      </p:sp>
      <p:sp>
        <p:nvSpPr>
          <p:cNvPr id="1528" name="Shape 1528"/>
          <p:cNvSpPr>
            <a:spLocks noGrp="1"/>
          </p:cNvSpPr>
          <p:nvPr>
            <p:ph type="body" sz="quarter" idx="1"/>
          </p:nvPr>
        </p:nvSpPr>
        <p:spPr>
          <a:prstGeom prst="rect">
            <a:avLst/>
          </a:prstGeom>
        </p:spPr>
        <p:txBody>
          <a:bodyPr/>
          <a:lstStyle/>
          <a:p>
            <a:r>
              <a:t>3 strawberries don’t go into two children evenly.</a:t>
            </a:r>
          </a:p>
        </p:txBody>
      </p:sp>
    </p:spTree>
    <p:extLst>
      <p:ext uri="{BB962C8B-B14F-4D97-AF65-F5344CB8AC3E}">
        <p14:creationId xmlns:p14="http://schemas.microsoft.com/office/powerpoint/2010/main" val="922044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noRot="1" noChangeAspect="1"/>
          </p:cNvSpPr>
          <p:nvPr>
            <p:ph type="sldImg"/>
          </p:nvPr>
        </p:nvSpPr>
        <p:spPr>
          <a:prstGeom prst="rect">
            <a:avLst/>
          </a:prstGeom>
        </p:spPr>
        <p:txBody>
          <a:bodyPr/>
          <a:lstStyle/>
          <a:p>
            <a:endParaRPr/>
          </a:p>
        </p:txBody>
      </p:sp>
      <p:sp>
        <p:nvSpPr>
          <p:cNvPr id="1544" name="Shape 1544"/>
          <p:cNvSpPr>
            <a:spLocks noGrp="1"/>
          </p:cNvSpPr>
          <p:nvPr>
            <p:ph type="body" sz="quarter" idx="1"/>
          </p:nvPr>
        </p:nvSpPr>
        <p:spPr>
          <a:prstGeom prst="rect">
            <a:avLst/>
          </a:prstGeom>
        </p:spPr>
        <p:txBody>
          <a:bodyPr/>
          <a:lstStyle/>
          <a:p>
            <a:r>
              <a:t>Lange 2012 argues that the counterfactual world in which 23 divides into three is so far removed that a physical explanation will always be inferior</a:t>
            </a:r>
          </a:p>
          <a:p>
            <a:endParaRPr/>
          </a:p>
          <a:p>
            <a:r>
              <a:t>Evolution is as general as probability.</a:t>
            </a:r>
          </a:p>
          <a:p>
            <a:r>
              <a:t>Possible world in which improbable things happen is closer than 2+2=5</a:t>
            </a:r>
          </a:p>
          <a:p>
            <a:endParaRPr/>
          </a:p>
          <a:p>
            <a:r>
              <a:t>Distinctively mathematical explanations</a:t>
            </a:r>
          </a:p>
        </p:txBody>
      </p:sp>
    </p:spTree>
    <p:extLst>
      <p:ext uri="{BB962C8B-B14F-4D97-AF65-F5344CB8AC3E}">
        <p14:creationId xmlns:p14="http://schemas.microsoft.com/office/powerpoint/2010/main" val="94893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D68B2-C4DE-DA47-ABF5-3EEF1D1BCDB8}" type="slidenum">
              <a:rPr lang="en-US" altLang="x-none"/>
              <a:pPr/>
              <a:t>18</a:t>
            </a:fld>
            <a:endParaRPr lang="en-US" altLang="x-none"/>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1200790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b="1" dirty="0">
                <a:latin typeface="Century Gothic" charset="0"/>
                <a:ea typeface="Century Gothic" charset="0"/>
                <a:cs typeface="Century Gothic" charset="0"/>
              </a:rPr>
              <a:t>Explanatory</a:t>
            </a:r>
            <a:r>
              <a:rPr lang="en-US" sz="1200" dirty="0">
                <a:latin typeface="Century Gothic" charset="0"/>
                <a:ea typeface="Century Gothic" charset="0"/>
                <a:cs typeface="Century Gothic" charset="0"/>
              </a:rPr>
              <a:t>, but </a:t>
            </a:r>
            <a:r>
              <a:rPr lang="en-US" sz="1200" b="1" dirty="0">
                <a:latin typeface="Century Gothic" charset="0"/>
                <a:ea typeface="Century Gothic" charset="0"/>
                <a:cs typeface="Century Gothic" charset="0"/>
              </a:rPr>
              <a:t>not true</a:t>
            </a:r>
            <a:r>
              <a:rPr lang="en-US" sz="1200" dirty="0">
                <a:latin typeface="Century Gothic" charset="0"/>
                <a:ea typeface="Century Gothic" charset="0"/>
                <a:cs typeface="Century Gothic" charset="0"/>
              </a:rPr>
              <a:t>, as no situation ever occurs in which two objects have no other forces acting on them.</a:t>
            </a:r>
          </a:p>
          <a:p>
            <a:pPr>
              <a:lnSpc>
                <a:spcPct val="120000"/>
              </a:lnSpc>
            </a:pPr>
            <a:r>
              <a:rPr lang="en-US" sz="1200" dirty="0">
                <a:latin typeface="Century Gothic" charset="0"/>
                <a:ea typeface="Century Gothic" charset="0"/>
                <a:cs typeface="Century Gothic" charset="0"/>
              </a:rPr>
              <a:t>Can be amended to be </a:t>
            </a:r>
            <a:r>
              <a:rPr lang="en-US" sz="1200" b="1" dirty="0">
                <a:latin typeface="Century Gothic" charset="0"/>
                <a:ea typeface="Century Gothic" charset="0"/>
                <a:cs typeface="Century Gothic" charset="0"/>
              </a:rPr>
              <a:t>true</a:t>
            </a:r>
            <a:r>
              <a:rPr lang="en-US" sz="1200" dirty="0">
                <a:latin typeface="Century Gothic" charset="0"/>
                <a:ea typeface="Century Gothic" charset="0"/>
                <a:cs typeface="Century Gothic" charset="0"/>
              </a:rPr>
              <a:t>, but then it is </a:t>
            </a:r>
            <a:r>
              <a:rPr lang="en-US" sz="1200" b="1" dirty="0">
                <a:latin typeface="Century Gothic" charset="0"/>
                <a:ea typeface="Century Gothic" charset="0"/>
                <a:cs typeface="Century Gothic" charset="0"/>
              </a:rPr>
              <a:t>no longer explanatory</a:t>
            </a:r>
            <a:r>
              <a:rPr lang="en-US" sz="1200" dirty="0">
                <a:latin typeface="Century Gothic" charset="0"/>
                <a:ea typeface="Century Gothic" charset="0"/>
                <a:cs typeface="Century Gothic" charset="0"/>
              </a:rPr>
              <a:t> as it only applies in idealized circumstances.</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313</a:t>
            </a:fld>
            <a:endParaRPr lang="en-US"/>
          </a:p>
        </p:txBody>
      </p:sp>
    </p:spTree>
    <p:extLst>
      <p:ext uri="{BB962C8B-B14F-4D97-AF65-F5344CB8AC3E}">
        <p14:creationId xmlns:p14="http://schemas.microsoft.com/office/powerpoint/2010/main" val="538031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3391B10-3996-C944-8D9B-24746EB5F6CF}" type="slidenum">
              <a:rPr lang="en-US" altLang="en-US"/>
              <a:pPr>
                <a:spcBef>
                  <a:spcPct val="0"/>
                </a:spcBef>
              </a:pPr>
              <a:t>326</a:t>
            </a:fld>
            <a:endParaRPr lang="en-US"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5396182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26C5964-CE25-BE44-82A6-4B57A93B49BA}" type="slidenum">
              <a:rPr lang="en-US" altLang="en-US"/>
              <a:pPr>
                <a:spcBef>
                  <a:spcPct val="0"/>
                </a:spcBef>
              </a:pPr>
              <a:t>330</a:t>
            </a:fld>
            <a:endParaRPr lang="en-US" alt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711113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26C5964-CE25-BE44-82A6-4B57A93B49BA}" type="slidenum">
              <a:rPr lang="en-US" altLang="en-US"/>
              <a:pPr>
                <a:spcBef>
                  <a:spcPct val="0"/>
                </a:spcBef>
              </a:pPr>
              <a:t>331</a:t>
            </a:fld>
            <a:endParaRPr lang="en-US" alt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522345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26C5964-CE25-BE44-82A6-4B57A93B49BA}" type="slidenum">
              <a:rPr lang="en-US" altLang="en-US"/>
              <a:pPr>
                <a:spcBef>
                  <a:spcPct val="0"/>
                </a:spcBef>
              </a:pPr>
              <a:t>332</a:t>
            </a:fld>
            <a:endParaRPr lang="en-US" alt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940211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98C365-F4AB-F741-ACA3-0A2DD8C0A391}" type="slidenum">
              <a:rPr lang="en-US" altLang="en-US"/>
              <a:pPr>
                <a:spcBef>
                  <a:spcPct val="0"/>
                </a:spcBef>
              </a:pPr>
              <a:t>333</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4259519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B1C18CA-4F6E-F84C-BE32-92438B3BEC90}" type="slidenum">
              <a:rPr lang="en-US" altLang="en-US"/>
              <a:pPr>
                <a:spcBef>
                  <a:spcPct val="0"/>
                </a:spcBef>
              </a:pPr>
              <a:t>334</a:t>
            </a:fld>
            <a:endParaRPr lang="en-US" altLang="en-US"/>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tLang="en-US"/>
          </a:p>
        </p:txBody>
      </p:sp>
    </p:spTree>
    <p:extLst>
      <p:ext uri="{BB962C8B-B14F-4D97-AF65-F5344CB8AC3E}">
        <p14:creationId xmlns:p14="http://schemas.microsoft.com/office/powerpoint/2010/main" val="92106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53733C3-73B2-D94E-A85E-809F367A3A8B}" type="slidenum">
              <a:rPr lang="en-US" altLang="en-US"/>
              <a:pPr>
                <a:spcBef>
                  <a:spcPct val="0"/>
                </a:spcBef>
              </a:pPr>
              <a:t>335</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018012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55EE077-284F-4DF7-B1AB-F78D18149BA7}" type="slidenum">
              <a:rPr lang="en-GB" smtClean="0"/>
              <a:pPr/>
              <a:t>349</a:t>
            </a:fld>
            <a:endParaRPr lang="en-GB"/>
          </a:p>
        </p:txBody>
      </p:sp>
    </p:spTree>
    <p:extLst>
      <p:ext uri="{BB962C8B-B14F-4D97-AF65-F5344CB8AC3E}">
        <p14:creationId xmlns:p14="http://schemas.microsoft.com/office/powerpoint/2010/main" val="1642442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endParaRPr lang="en-US" altLang="en-US" sz="2200" dirty="0"/>
          </a:p>
        </p:txBody>
      </p:sp>
      <p:sp>
        <p:nvSpPr>
          <p:cNvPr id="4" name="Slide Number Placeholder 3"/>
          <p:cNvSpPr>
            <a:spLocks noGrp="1"/>
          </p:cNvSpPr>
          <p:nvPr>
            <p:ph type="sldNum" sz="quarter" idx="10"/>
          </p:nvPr>
        </p:nvSpPr>
        <p:spPr/>
        <p:txBody>
          <a:bodyPr/>
          <a:lstStyle/>
          <a:p>
            <a:fld id="{DBE8DF26-C5C7-6648-9D0F-A9F11D361C08}" type="slidenum">
              <a:rPr lang="en-US" smtClean="0"/>
              <a:t>351</a:t>
            </a:fld>
            <a:endParaRPr lang="en-US"/>
          </a:p>
        </p:txBody>
      </p:sp>
    </p:spTree>
    <p:extLst>
      <p:ext uri="{BB962C8B-B14F-4D97-AF65-F5344CB8AC3E}">
        <p14:creationId xmlns:p14="http://schemas.microsoft.com/office/powerpoint/2010/main" val="77736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D68B2-C4DE-DA47-ABF5-3EEF1D1BCDB8}" type="slidenum">
              <a:rPr lang="en-US" altLang="x-none"/>
              <a:pPr/>
              <a:t>19</a:t>
            </a:fld>
            <a:endParaRPr lang="en-US" altLang="x-none"/>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50837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866DC5E-8589-A542-9626-60A850507293}" type="slidenum">
              <a:rPr lang="en-US" altLang="en-US"/>
              <a:pPr>
                <a:spcBef>
                  <a:spcPct val="0"/>
                </a:spcBef>
              </a:pPr>
              <a:t>353</a:t>
            </a:fld>
            <a:endParaRPr lang="en-US" altLang="en-US"/>
          </a:p>
        </p:txBody>
      </p:sp>
      <p:sp>
        <p:nvSpPr>
          <p:cNvPr id="8195" name="Rectangle 2"/>
          <p:cNvSpPr>
            <a:spLocks noGrp="1" noRot="1" noChangeAspect="1" noChangeArrowheads="1" noTextEdit="1"/>
          </p:cNvSpPr>
          <p:nvPr>
            <p:ph type="sldImg"/>
          </p:nvPr>
        </p:nvSpPr>
        <p:spPr>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281297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charset="-128"/>
              </a:defRPr>
            </a:lvl1pPr>
            <a:lvl2pPr marL="742950" indent="-285750" eaLnBrk="0" hangingPunct="0">
              <a:spcBef>
                <a:spcPct val="30000"/>
              </a:spcBef>
              <a:defRPr sz="1200">
                <a:solidFill>
                  <a:schemeClr val="tx1"/>
                </a:solidFill>
                <a:latin typeface="Arial" charset="0"/>
                <a:ea typeface="ＭＳ Ｐゴシック" charset="-128"/>
              </a:defRPr>
            </a:lvl2pPr>
            <a:lvl3pPr marL="1143000" indent="-228600" eaLnBrk="0" hangingPunct="0">
              <a:spcBef>
                <a:spcPct val="30000"/>
              </a:spcBef>
              <a:defRPr sz="1200">
                <a:solidFill>
                  <a:schemeClr val="tx1"/>
                </a:solidFill>
                <a:latin typeface="Arial" charset="0"/>
                <a:ea typeface="ＭＳ Ｐゴシック" charset="-128"/>
              </a:defRPr>
            </a:lvl3pPr>
            <a:lvl4pPr marL="1600200" indent="-228600" eaLnBrk="0" hangingPunct="0">
              <a:spcBef>
                <a:spcPct val="30000"/>
              </a:spcBef>
              <a:defRPr sz="1200">
                <a:solidFill>
                  <a:schemeClr val="tx1"/>
                </a:solidFill>
                <a:latin typeface="Arial" charset="0"/>
                <a:ea typeface="ＭＳ Ｐゴシック" charset="-128"/>
              </a:defRPr>
            </a:lvl4pPr>
            <a:lvl5pPr marL="2057400" indent="-228600" eaLnBrk="0" hangingPunct="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16EA6E5-F22E-AF4F-ADCE-9162E5F212E7}" type="slidenum">
              <a:rPr lang="en-US" altLang="en-US"/>
              <a:pPr>
                <a:spcBef>
                  <a:spcPct val="0"/>
                </a:spcBef>
              </a:pPr>
              <a:t>354</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x-none" dirty="0"/>
              <a:t>Functional imaging as the new phrenology – a search for associations rather than mechanisms</a:t>
            </a:r>
          </a:p>
        </p:txBody>
      </p:sp>
    </p:spTree>
    <p:extLst>
      <p:ext uri="{BB962C8B-B14F-4D97-AF65-F5344CB8AC3E}">
        <p14:creationId xmlns:p14="http://schemas.microsoft.com/office/powerpoint/2010/main" val="718296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378</a:t>
            </a:fld>
            <a:endParaRPr lang="en-US"/>
          </a:p>
        </p:txBody>
      </p:sp>
    </p:spTree>
    <p:extLst>
      <p:ext uri="{BB962C8B-B14F-4D97-AF65-F5344CB8AC3E}">
        <p14:creationId xmlns:p14="http://schemas.microsoft.com/office/powerpoint/2010/main" val="2090265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384</a:t>
            </a:fld>
            <a:endParaRPr lang="en-US"/>
          </a:p>
        </p:txBody>
      </p:sp>
    </p:spTree>
    <p:extLst>
      <p:ext uri="{BB962C8B-B14F-4D97-AF65-F5344CB8AC3E}">
        <p14:creationId xmlns:p14="http://schemas.microsoft.com/office/powerpoint/2010/main" val="111618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385</a:t>
            </a:fld>
            <a:endParaRPr lang="en-US"/>
          </a:p>
        </p:txBody>
      </p:sp>
    </p:spTree>
    <p:extLst>
      <p:ext uri="{BB962C8B-B14F-4D97-AF65-F5344CB8AC3E}">
        <p14:creationId xmlns:p14="http://schemas.microsoft.com/office/powerpoint/2010/main" val="185405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393</a:t>
            </a:fld>
            <a:endParaRPr lang="en-US"/>
          </a:p>
        </p:txBody>
      </p:sp>
    </p:spTree>
    <p:extLst>
      <p:ext uri="{BB962C8B-B14F-4D97-AF65-F5344CB8AC3E}">
        <p14:creationId xmlns:p14="http://schemas.microsoft.com/office/powerpoint/2010/main" val="4077962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agriculture, and</a:t>
            </a:r>
            <a:r>
              <a:rPr lang="en-US" baseline="0" dirty="0"/>
              <a:t> war</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401</a:t>
            </a:fld>
            <a:endParaRPr lang="en-US"/>
          </a:p>
        </p:txBody>
      </p:sp>
    </p:spTree>
    <p:extLst>
      <p:ext uri="{BB962C8B-B14F-4D97-AF65-F5344CB8AC3E}">
        <p14:creationId xmlns:p14="http://schemas.microsoft.com/office/powerpoint/2010/main" val="541276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Outdated: USA has 4670 bombs (Bulletin Atomic Scientists) According to the Federation of American Scientists. Technically, Israel</a:t>
            </a:r>
            <a:r>
              <a:rPr lang="en-US" baseline="0" dirty="0"/>
              <a:t> is a not-so-secret mystery, India, Pakistan, and North Korea haven’t signed the NPT</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406</a:t>
            </a:fld>
            <a:endParaRPr lang="en-US"/>
          </a:p>
        </p:txBody>
      </p:sp>
    </p:spTree>
    <p:extLst>
      <p:ext uri="{BB962C8B-B14F-4D97-AF65-F5344CB8AC3E}">
        <p14:creationId xmlns:p14="http://schemas.microsoft.com/office/powerpoint/2010/main" val="17955953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charset="0"/>
                <a:ea typeface="Century Gothic" charset="0"/>
                <a:cs typeface="Century Gothic" charset="0"/>
              </a:rPr>
              <a:t>With no security clearance, </a:t>
            </a:r>
            <a:r>
              <a:rPr lang="en-US" sz="1200" dirty="0" err="1">
                <a:latin typeface="Century Gothic" charset="0"/>
                <a:ea typeface="Century Gothic" charset="0"/>
                <a:cs typeface="Century Gothic" charset="0"/>
              </a:rPr>
              <a:t>Morland</a:t>
            </a:r>
            <a:r>
              <a:rPr lang="en-US" sz="1200" dirty="0">
                <a:latin typeface="Century Gothic" charset="0"/>
                <a:ea typeface="Century Gothic" charset="0"/>
                <a:cs typeface="Century Gothic" charset="0"/>
              </a:rPr>
              <a:t> was able to discover a secret that only four countries had. </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410</a:t>
            </a:fld>
            <a:endParaRPr lang="en-US"/>
          </a:p>
        </p:txBody>
      </p:sp>
    </p:spTree>
    <p:extLst>
      <p:ext uri="{BB962C8B-B14F-4D97-AF65-F5344CB8AC3E}">
        <p14:creationId xmlns:p14="http://schemas.microsoft.com/office/powerpoint/2010/main" val="10600687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even</a:t>
            </a:r>
            <a:r>
              <a:rPr lang="en-US" baseline="0" dirty="0"/>
              <a:t> talking about modeling here.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439</a:t>
            </a:fld>
            <a:endParaRPr lang="en-US"/>
          </a:p>
        </p:txBody>
      </p:sp>
    </p:spTree>
    <p:extLst>
      <p:ext uri="{BB962C8B-B14F-4D97-AF65-F5344CB8AC3E}">
        <p14:creationId xmlns:p14="http://schemas.microsoft.com/office/powerpoint/2010/main" val="41463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6B45D-7771-0D48-B4DF-75B57B8E4DFB}" type="slidenum">
              <a:rPr lang="en-US" altLang="x-none"/>
              <a:pPr/>
              <a:t>20</a:t>
            </a:fld>
            <a:endParaRPr lang="en-US" altLang="x-none"/>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727971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 science is becoming</a:t>
            </a:r>
            <a:r>
              <a:rPr lang="en-US" baseline="0" dirty="0"/>
              <a:t> increasingly prevalent in the peer-reviewed literature. We can see a dramatic growth between 1997 and 2014 in the number of publications featuring citizen science. </a:t>
            </a:r>
            <a:endParaRPr lang="en-US" dirty="0"/>
          </a:p>
        </p:txBody>
      </p:sp>
      <p:sp>
        <p:nvSpPr>
          <p:cNvPr id="4" name="Slide Number Placeholder 3"/>
          <p:cNvSpPr>
            <a:spLocks noGrp="1"/>
          </p:cNvSpPr>
          <p:nvPr>
            <p:ph type="sldNum" sz="quarter" idx="10"/>
          </p:nvPr>
        </p:nvSpPr>
        <p:spPr/>
        <p:txBody>
          <a:bodyPr/>
          <a:lstStyle/>
          <a:p>
            <a:fld id="{96FD25DE-9937-4159-B256-D1BA5D844B5E}" type="slidenum">
              <a:rPr lang="en-US" smtClean="0"/>
              <a:t>440</a:t>
            </a:fld>
            <a:endParaRPr lang="en-US"/>
          </a:p>
        </p:txBody>
      </p:sp>
    </p:spTree>
    <p:extLst>
      <p:ext uri="{BB962C8B-B14F-4D97-AF65-F5344CB8AC3E}">
        <p14:creationId xmlns:p14="http://schemas.microsoft.com/office/powerpoint/2010/main" val="1599143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&amp; 3 are not unique, 2 is not really true.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453</a:t>
            </a:fld>
            <a:endParaRPr lang="en-US"/>
          </a:p>
        </p:txBody>
      </p:sp>
    </p:spTree>
    <p:extLst>
      <p:ext uri="{BB962C8B-B14F-4D97-AF65-F5344CB8AC3E}">
        <p14:creationId xmlns:p14="http://schemas.microsoft.com/office/powerpoint/2010/main" val="10324297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a:t>
            </a:r>
            <a:r>
              <a:rPr lang="en-US" baseline="0"/>
              <a:t> &amp; 3 are </a:t>
            </a:r>
            <a:r>
              <a:rPr lang="en-US" baseline="0" dirty="0"/>
              <a:t>not unique, 2 is not really true.</a:t>
            </a:r>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456</a:t>
            </a:fld>
            <a:endParaRPr lang="en-US"/>
          </a:p>
        </p:txBody>
      </p:sp>
    </p:spTree>
    <p:extLst>
      <p:ext uri="{BB962C8B-B14F-4D97-AF65-F5344CB8AC3E}">
        <p14:creationId xmlns:p14="http://schemas.microsoft.com/office/powerpoint/2010/main" val="6185851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x-none" altLang="x-none" dirty="0"/>
              <a:t>Brandt et al, 2013</a:t>
            </a:r>
            <a:endParaRPr lang="en-US" altLang="x-none"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4B668A2-07B8-2E4E-94C1-ACFD61A8D8B5}" type="slidenum">
              <a:rPr lang="en-US" altLang="x-none" sz="1200">
                <a:latin typeface="Calibri" charset="0"/>
              </a:rPr>
              <a:pPr eaLnBrk="1" hangingPunct="1"/>
              <a:t>462</a:t>
            </a:fld>
            <a:endParaRPr lang="en-US" altLang="x-none" sz="1200">
              <a:latin typeface="Calibri" charset="0"/>
            </a:endParaRPr>
          </a:p>
        </p:txBody>
      </p:sp>
    </p:spTree>
    <p:extLst>
      <p:ext uri="{BB962C8B-B14F-4D97-AF65-F5344CB8AC3E}">
        <p14:creationId xmlns:p14="http://schemas.microsoft.com/office/powerpoint/2010/main" val="10732303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altLang="x-none" dirty="0" err="1"/>
              <a:t>Mackel</a:t>
            </a:r>
            <a:r>
              <a:rPr lang="en-US" altLang="x-none" dirty="0"/>
              <a:t>, </a:t>
            </a:r>
            <a:r>
              <a:rPr lang="en-US" altLang="x-none" dirty="0" err="1"/>
              <a:t>Plucker</a:t>
            </a:r>
            <a:r>
              <a:rPr lang="en-US" altLang="x-none" dirty="0"/>
              <a:t>, </a:t>
            </a:r>
            <a:r>
              <a:rPr lang="en-US" altLang="x-none" dirty="0" err="1"/>
              <a:t>Hegarty</a:t>
            </a:r>
            <a:r>
              <a:rPr lang="en-US" altLang="x-none" dirty="0"/>
              <a:t> (2012) Replications</a:t>
            </a:r>
            <a:r>
              <a:rPr lang="en-US" altLang="x-none" baseline="0" dirty="0"/>
              <a:t> in Psychology Research How Often Do They Really Occur? Perspectives on Psychological Science</a:t>
            </a:r>
            <a:endParaRPr lang="x-none" altLang="x-none"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4611F46-A20E-6047-A1EA-CCC71DF2C27C}" type="slidenum">
              <a:rPr lang="en-US" altLang="x-none" sz="1200">
                <a:latin typeface="Calibri" charset="0"/>
              </a:rPr>
              <a:pPr eaLnBrk="1" hangingPunct="1"/>
              <a:t>463</a:t>
            </a:fld>
            <a:endParaRPr lang="en-US" altLang="x-none" sz="1200">
              <a:latin typeface="Calibri" charset="0"/>
            </a:endParaRPr>
          </a:p>
        </p:txBody>
      </p:sp>
    </p:spTree>
    <p:extLst>
      <p:ext uri="{BB962C8B-B14F-4D97-AF65-F5344CB8AC3E}">
        <p14:creationId xmlns:p14="http://schemas.microsoft.com/office/powerpoint/2010/main" val="1590626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sz="1200" dirty="0"/>
              <a:t>Open Science Collaboration. (2015). Estimating the reproducibility of psychological science. </a:t>
            </a:r>
            <a:r>
              <a:rPr lang="en-US" altLang="x-none" sz="1200" i="1" dirty="0"/>
              <a:t>Science, 349(6251)</a:t>
            </a:r>
            <a:r>
              <a:rPr lang="en-US" altLang="x-none" sz="1200" dirty="0"/>
              <a:t>, aac4716.</a:t>
            </a:r>
          </a:p>
          <a:p>
            <a:pPr eaLnBrk="1" hangingPunct="1">
              <a:spcBef>
                <a:spcPct val="0"/>
              </a:spcBef>
            </a:pPr>
            <a:endParaRPr lang="x-none" altLang="x-none" dirty="0"/>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884C1D8-76DA-734C-9A5C-77DE5598CD84}" type="slidenum">
              <a:rPr lang="en-US" altLang="x-none" sz="1200">
                <a:latin typeface="Calibri" charset="0"/>
              </a:rPr>
              <a:pPr eaLnBrk="1" hangingPunct="1"/>
              <a:t>466</a:t>
            </a:fld>
            <a:endParaRPr lang="en-US" altLang="x-none" sz="1200">
              <a:latin typeface="Calibri" charset="0"/>
            </a:endParaRPr>
          </a:p>
        </p:txBody>
      </p:sp>
    </p:spTree>
    <p:extLst>
      <p:ext uri="{BB962C8B-B14F-4D97-AF65-F5344CB8AC3E}">
        <p14:creationId xmlns:p14="http://schemas.microsoft.com/office/powerpoint/2010/main" val="1254376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916E896-B529-BA49-AF03-5ED4EEF9D3DA}" type="slidenum">
              <a:rPr lang="en-US" altLang="x-none" sz="1200">
                <a:latin typeface="Calibri" charset="0"/>
              </a:rPr>
              <a:pPr eaLnBrk="1" hangingPunct="1"/>
              <a:t>467</a:t>
            </a:fld>
            <a:endParaRPr lang="en-US" altLang="x-none" sz="1200">
              <a:latin typeface="Calibri" charset="0"/>
            </a:endParaRPr>
          </a:p>
        </p:txBody>
      </p:sp>
    </p:spTree>
    <p:extLst>
      <p:ext uri="{BB962C8B-B14F-4D97-AF65-F5344CB8AC3E}">
        <p14:creationId xmlns:p14="http://schemas.microsoft.com/office/powerpoint/2010/main" val="394030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3DBC9A0-CFDB-9C44-95B9-AEFAB6254EA6}" type="slidenum">
              <a:rPr lang="en-US" altLang="x-none" sz="1200">
                <a:latin typeface="Calibri" charset="0"/>
              </a:rPr>
              <a:pPr eaLnBrk="1" hangingPunct="1"/>
              <a:t>468</a:t>
            </a:fld>
            <a:endParaRPr lang="en-US" altLang="x-none" sz="1200">
              <a:latin typeface="Calibri" charset="0"/>
            </a:endParaRPr>
          </a:p>
        </p:txBody>
      </p:sp>
    </p:spTree>
    <p:extLst>
      <p:ext uri="{BB962C8B-B14F-4D97-AF65-F5344CB8AC3E}">
        <p14:creationId xmlns:p14="http://schemas.microsoft.com/office/powerpoint/2010/main" val="7076117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altLang="x-none" dirty="0"/>
              <a:t>Sterling, Rosenbaum, </a:t>
            </a:r>
            <a:r>
              <a:rPr lang="en-US" altLang="x-none" dirty="0" err="1"/>
              <a:t>Weinkam</a:t>
            </a:r>
            <a:r>
              <a:rPr lang="en-US" altLang="x-none" dirty="0"/>
              <a:t> (1995): Publication decisions revisited: The effect of the outcome of statistical tests on the decision to publish and vice versa.</a:t>
            </a:r>
            <a:r>
              <a:rPr lang="en-US" altLang="x-none" baseline="0" dirty="0"/>
              <a:t> The American Statistician</a:t>
            </a:r>
            <a:endParaRPr lang="x-none" altLang="x-none" dirty="0"/>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BF08C12-CCDB-214D-857B-28FF45378A0B}" type="slidenum">
              <a:rPr lang="en-US" altLang="x-none" sz="1200">
                <a:latin typeface="Calibri" charset="0"/>
              </a:rPr>
              <a:pPr eaLnBrk="1" hangingPunct="1"/>
              <a:t>469</a:t>
            </a:fld>
            <a:endParaRPr lang="en-US" altLang="x-none" sz="1200">
              <a:latin typeface="Calibri" charset="0"/>
            </a:endParaRPr>
          </a:p>
        </p:txBody>
      </p:sp>
    </p:spTree>
    <p:extLst>
      <p:ext uri="{BB962C8B-B14F-4D97-AF65-F5344CB8AC3E}">
        <p14:creationId xmlns:p14="http://schemas.microsoft.com/office/powerpoint/2010/main" val="8098300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D2E840D-7ECE-4441-892B-3E45EDB37218}" type="slidenum">
              <a:rPr lang="en-US" altLang="x-none" sz="1200">
                <a:latin typeface="Calibri" charset="0"/>
              </a:rPr>
              <a:pPr eaLnBrk="1" hangingPunct="1"/>
              <a:t>470</a:t>
            </a:fld>
            <a:endParaRPr lang="en-US" altLang="x-none" sz="1200">
              <a:latin typeface="Calibri" charset="0"/>
            </a:endParaRPr>
          </a:p>
        </p:txBody>
      </p:sp>
    </p:spTree>
    <p:extLst>
      <p:ext uri="{BB962C8B-B14F-4D97-AF65-F5344CB8AC3E}">
        <p14:creationId xmlns:p14="http://schemas.microsoft.com/office/powerpoint/2010/main" val="61916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EFA28-D4C7-B14F-9337-86257B8AB611}" type="slidenum">
              <a:rPr lang="en-US" altLang="x-none"/>
              <a:pPr/>
              <a:t>21</a:t>
            </a:fld>
            <a:endParaRPr lang="en-US" altLang="x-none"/>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029838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BDCF177-AE12-FD41-9382-E06F2D1D97C3}" type="slidenum">
              <a:rPr lang="en-US" altLang="x-none" sz="1200">
                <a:latin typeface="Calibri" charset="0"/>
              </a:rPr>
              <a:pPr eaLnBrk="1" hangingPunct="1"/>
              <a:t>471</a:t>
            </a:fld>
            <a:endParaRPr lang="en-US" altLang="x-none" sz="1200">
              <a:latin typeface="Calibri" charset="0"/>
            </a:endParaRPr>
          </a:p>
        </p:txBody>
      </p:sp>
    </p:spTree>
    <p:extLst>
      <p:ext uri="{BB962C8B-B14F-4D97-AF65-F5344CB8AC3E}">
        <p14:creationId xmlns:p14="http://schemas.microsoft.com/office/powerpoint/2010/main" val="7872539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24B6057-5065-3844-BB25-73788959AD34}" type="slidenum">
              <a:rPr lang="en-US" altLang="x-none" sz="1200">
                <a:latin typeface="Calibri" charset="0"/>
              </a:rPr>
              <a:pPr eaLnBrk="1" hangingPunct="1"/>
              <a:t>472</a:t>
            </a:fld>
            <a:endParaRPr lang="en-US" altLang="x-none" sz="1200">
              <a:latin typeface="Calibri" charset="0"/>
            </a:endParaRPr>
          </a:p>
        </p:txBody>
      </p:sp>
    </p:spTree>
    <p:extLst>
      <p:ext uri="{BB962C8B-B14F-4D97-AF65-F5344CB8AC3E}">
        <p14:creationId xmlns:p14="http://schemas.microsoft.com/office/powerpoint/2010/main" val="10131800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a:t>Michel 2014</a:t>
            </a:r>
            <a:r>
              <a:rPr lang="en-US" altLang="x-none" baseline="0" dirty="0"/>
              <a:t> On the </a:t>
            </a:r>
            <a:r>
              <a:rPr lang="en-US" altLang="x-none" baseline="0" dirty="0" err="1"/>
              <a:t>empitenss</a:t>
            </a:r>
            <a:r>
              <a:rPr lang="en-US" altLang="x-none" baseline="0" dirty="0"/>
              <a:t> of failed replications. Harvard Blog.</a:t>
            </a:r>
            <a:endParaRPr lang="x-none" altLang="x-none" dirty="0"/>
          </a:p>
          <a:p>
            <a:pPr eaLnBrk="1" hangingPunct="1">
              <a:spcBef>
                <a:spcPct val="0"/>
              </a:spcBef>
            </a:pPr>
            <a:endParaRPr lang="x-none" altLang="x-none"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4A7A06-3CBF-8143-8252-850CCFA8BD3B}" type="slidenum">
              <a:rPr lang="en-US" altLang="x-none" sz="1200">
                <a:latin typeface="Calibri" charset="0"/>
              </a:rPr>
              <a:pPr eaLnBrk="1" hangingPunct="1"/>
              <a:t>473</a:t>
            </a:fld>
            <a:endParaRPr lang="en-US" altLang="x-none" sz="1200">
              <a:latin typeface="Calibri" charset="0"/>
            </a:endParaRPr>
          </a:p>
        </p:txBody>
      </p:sp>
    </p:spTree>
    <p:extLst>
      <p:ext uri="{BB962C8B-B14F-4D97-AF65-F5344CB8AC3E}">
        <p14:creationId xmlns:p14="http://schemas.microsoft.com/office/powerpoint/2010/main" val="11058180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a:t>Michel 2014</a:t>
            </a:r>
            <a:r>
              <a:rPr lang="en-US" altLang="x-none" baseline="0" dirty="0"/>
              <a:t> On the emptiness of failed replications. Harvard Blog.</a:t>
            </a:r>
            <a:endParaRPr lang="x-none" altLang="x-none" dirty="0"/>
          </a:p>
          <a:p>
            <a:pPr eaLnBrk="1" hangingPunct="1">
              <a:spcBef>
                <a:spcPct val="0"/>
              </a:spcBef>
            </a:pPr>
            <a:endParaRPr lang="x-none" altLang="x-none"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14A7A06-3CBF-8143-8252-850CCFA8BD3B}" type="slidenum">
              <a:rPr lang="en-US" altLang="x-none" sz="1200">
                <a:latin typeface="Calibri" charset="0"/>
              </a:rPr>
              <a:pPr eaLnBrk="1" hangingPunct="1"/>
              <a:t>476</a:t>
            </a:fld>
            <a:endParaRPr lang="en-US" altLang="x-none" sz="1200">
              <a:latin typeface="Calibri" charset="0"/>
            </a:endParaRPr>
          </a:p>
        </p:txBody>
      </p:sp>
    </p:spTree>
    <p:extLst>
      <p:ext uri="{BB962C8B-B14F-4D97-AF65-F5344CB8AC3E}">
        <p14:creationId xmlns:p14="http://schemas.microsoft.com/office/powerpoint/2010/main" val="20350063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err="1"/>
              <a:t>Nosek</a:t>
            </a:r>
            <a:r>
              <a:rPr lang="en-US" altLang="x-none" dirty="0"/>
              <a:t>,</a:t>
            </a:r>
            <a:r>
              <a:rPr lang="en-US" altLang="x-none" baseline="0" dirty="0"/>
              <a:t> Spies, </a:t>
            </a:r>
            <a:r>
              <a:rPr lang="en-US" altLang="x-none" baseline="0" dirty="0" err="1"/>
              <a:t>Motyl</a:t>
            </a:r>
            <a:r>
              <a:rPr lang="en-US" altLang="x-none" baseline="0" dirty="0"/>
              <a:t> 2012 Scientific utopia II. Restructuring incentives and practices to promote truth over </a:t>
            </a:r>
            <a:r>
              <a:rPr lang="en-US" altLang="x-none" baseline="0" dirty="0" err="1"/>
              <a:t>publishability</a:t>
            </a:r>
            <a:r>
              <a:rPr lang="en-US" altLang="x-none" baseline="0" dirty="0"/>
              <a:t>. Perspectives on Psychological Science</a:t>
            </a:r>
            <a:endParaRPr lang="x-none" altLang="x-none" dirty="0"/>
          </a:p>
          <a:p>
            <a:pPr eaLnBrk="1" hangingPunct="1">
              <a:spcBef>
                <a:spcPct val="0"/>
              </a:spcBef>
            </a:pPr>
            <a:endParaRPr lang="x-none" altLang="x-none" dirty="0"/>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2D5074-E059-4D40-9CA1-311436732513}" type="slidenum">
              <a:rPr lang="en-US" altLang="x-none" sz="1200">
                <a:latin typeface="Calibri" charset="0"/>
              </a:rPr>
              <a:pPr eaLnBrk="1" hangingPunct="1"/>
              <a:t>477</a:t>
            </a:fld>
            <a:endParaRPr lang="en-US" altLang="x-none" sz="1200">
              <a:latin typeface="Calibri" charset="0"/>
            </a:endParaRPr>
          </a:p>
        </p:txBody>
      </p:sp>
    </p:spTree>
    <p:extLst>
      <p:ext uri="{BB962C8B-B14F-4D97-AF65-F5344CB8AC3E}">
        <p14:creationId xmlns:p14="http://schemas.microsoft.com/office/powerpoint/2010/main" val="7820312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487</a:t>
            </a:fld>
            <a:endParaRPr lang="en-US"/>
          </a:p>
        </p:txBody>
      </p:sp>
    </p:spTree>
    <p:extLst>
      <p:ext uri="{BB962C8B-B14F-4D97-AF65-F5344CB8AC3E}">
        <p14:creationId xmlns:p14="http://schemas.microsoft.com/office/powerpoint/2010/main" val="8188892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492</a:t>
            </a:fld>
            <a:endParaRPr lang="en-US"/>
          </a:p>
        </p:txBody>
      </p:sp>
    </p:spTree>
    <p:extLst>
      <p:ext uri="{BB962C8B-B14F-4D97-AF65-F5344CB8AC3E}">
        <p14:creationId xmlns:p14="http://schemas.microsoft.com/office/powerpoint/2010/main" val="17435106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F92E-89E2-5944-AF4D-3FBE0C2CB884}" type="slidenum">
              <a:rPr lang="en-US" smtClean="0"/>
              <a:t>494</a:t>
            </a:fld>
            <a:endParaRPr lang="en-US"/>
          </a:p>
        </p:txBody>
      </p:sp>
    </p:spTree>
    <p:extLst>
      <p:ext uri="{BB962C8B-B14F-4D97-AF65-F5344CB8AC3E}">
        <p14:creationId xmlns:p14="http://schemas.microsoft.com/office/powerpoint/2010/main" val="17040972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x-none" dirty="0" err="1"/>
              <a:t>Nosek</a:t>
            </a:r>
            <a:r>
              <a:rPr lang="en-US" altLang="x-none" dirty="0"/>
              <a:t>,</a:t>
            </a:r>
            <a:r>
              <a:rPr lang="en-US" altLang="x-none" baseline="0" dirty="0"/>
              <a:t> Spies, </a:t>
            </a:r>
            <a:r>
              <a:rPr lang="en-US" altLang="x-none" baseline="0" dirty="0" err="1"/>
              <a:t>Motyl</a:t>
            </a:r>
            <a:r>
              <a:rPr lang="en-US" altLang="x-none" baseline="0" dirty="0"/>
              <a:t> 2012 Scientific utopia II. Restructuring incentives and practices to promote truth over </a:t>
            </a:r>
            <a:r>
              <a:rPr lang="en-US" altLang="x-none" baseline="0" dirty="0" err="1"/>
              <a:t>publishability</a:t>
            </a:r>
            <a:r>
              <a:rPr lang="en-US" altLang="x-none" baseline="0" dirty="0"/>
              <a:t>. Perspectives on Psychological Science</a:t>
            </a:r>
            <a:endParaRPr lang="x-none" altLang="x-none" dirty="0"/>
          </a:p>
          <a:p>
            <a:pPr eaLnBrk="1" hangingPunct="1">
              <a:spcBef>
                <a:spcPct val="0"/>
              </a:spcBef>
            </a:pPr>
            <a:endParaRPr lang="x-none" altLang="x-none" dirty="0"/>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22D5074-E059-4D40-9CA1-311436732513}" type="slidenum">
              <a:rPr lang="en-US" altLang="x-none" sz="1200">
                <a:latin typeface="Calibri" charset="0"/>
              </a:rPr>
              <a:pPr eaLnBrk="1" hangingPunct="1"/>
              <a:t>499</a:t>
            </a:fld>
            <a:endParaRPr lang="en-US" altLang="x-none" sz="1200">
              <a:latin typeface="Calibri" charset="0"/>
            </a:endParaRPr>
          </a:p>
        </p:txBody>
      </p:sp>
    </p:spTree>
    <p:extLst>
      <p:ext uri="{BB962C8B-B14F-4D97-AF65-F5344CB8AC3E}">
        <p14:creationId xmlns:p14="http://schemas.microsoft.com/office/powerpoint/2010/main" val="15012897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2000" dirty="0"/>
              <a:t>inappropriate or sexual remarks, comments about physical beauty, cognitive sex differences, or other such jokes.</a:t>
            </a:r>
          </a:p>
          <a:p>
            <a:pPr marL="457200" marR="0" lvl="1" indent="0" algn="l" defTabSz="914400" rtl="0" eaLnBrk="1" fontAlgn="auto" latinLnBrk="0" hangingPunct="1">
              <a:lnSpc>
                <a:spcPct val="90000"/>
              </a:lnSpc>
              <a:spcBef>
                <a:spcPts val="0"/>
              </a:spcBef>
              <a:spcAft>
                <a:spcPts val="0"/>
              </a:spcAft>
              <a:buClrTx/>
              <a:buSzTx/>
              <a:buFont typeface="Wingdings" pitchFamily="2" charset="2"/>
              <a:buNone/>
              <a:tabLst/>
              <a:defRPr/>
            </a:pPr>
            <a:r>
              <a:rPr lang="en-US" sz="2000" dirty="0"/>
              <a:t>physical sexual harassment, unwanted sexual contact, or sexual contact in which they could not or did not give consent, or felt it would be unsafe to fight back or not give consent</a:t>
            </a:r>
          </a:p>
        </p:txBody>
      </p:sp>
      <p:sp>
        <p:nvSpPr>
          <p:cNvPr id="4" name="Slide Number Placeholder 3"/>
          <p:cNvSpPr>
            <a:spLocks noGrp="1"/>
          </p:cNvSpPr>
          <p:nvPr>
            <p:ph type="sldNum" sz="quarter" idx="10"/>
          </p:nvPr>
        </p:nvSpPr>
        <p:spPr/>
        <p:txBody>
          <a:bodyPr/>
          <a:lstStyle/>
          <a:p>
            <a:fld id="{B77EF92E-89E2-5944-AF4D-3FBE0C2CB884}" type="slidenum">
              <a:rPr lang="en-US" smtClean="0"/>
              <a:t>502</a:t>
            </a:fld>
            <a:endParaRPr lang="en-US"/>
          </a:p>
        </p:txBody>
      </p:sp>
    </p:spTree>
    <p:extLst>
      <p:ext uri="{BB962C8B-B14F-4D97-AF65-F5344CB8AC3E}">
        <p14:creationId xmlns:p14="http://schemas.microsoft.com/office/powerpoint/2010/main" val="171642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E6207-A59F-534E-9C4A-B1E580F1DF97}" type="slidenum">
              <a:rPr lang="en-US" altLang="x-none"/>
              <a:pPr/>
              <a:t>22</a:t>
            </a:fld>
            <a:endParaRPr lang="en-US" altLang="x-none"/>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33259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AD59227D-F532-D343-97B8-D20EFA7591A9}" type="slidenum">
              <a:rPr lang="en-US" altLang="x-none">
                <a:latin typeface="Arial" charset="0"/>
              </a:rPr>
              <a:pPr/>
              <a:t>503</a:t>
            </a:fld>
            <a:endParaRPr lang="en-US" altLang="x-none">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4799810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AD59227D-F532-D343-97B8-D20EFA7591A9}" type="slidenum">
              <a:rPr lang="en-US" altLang="x-none">
                <a:latin typeface="Arial" charset="0"/>
              </a:rPr>
              <a:pPr/>
              <a:t>504</a:t>
            </a:fld>
            <a:endParaRPr lang="en-US" altLang="x-none">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x-none" altLang="x-none"/>
          </a:p>
        </p:txBody>
      </p:sp>
    </p:spTree>
    <p:extLst>
      <p:ext uri="{BB962C8B-B14F-4D97-AF65-F5344CB8AC3E}">
        <p14:creationId xmlns:p14="http://schemas.microsoft.com/office/powerpoint/2010/main" val="2709889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x-none" altLang="x-none"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D6C913-0992-294B-973D-5A41D23B1EB1}" type="slidenum">
              <a:rPr lang="en-US" altLang="x-none" sz="1200">
                <a:latin typeface="Calibri" charset="0"/>
              </a:rPr>
              <a:pPr eaLnBrk="1" hangingPunct="1"/>
              <a:t>511</a:t>
            </a:fld>
            <a:endParaRPr lang="en-US" altLang="x-none" sz="1200">
              <a:latin typeface="Calibri" charset="0"/>
            </a:endParaRPr>
          </a:p>
        </p:txBody>
      </p:sp>
    </p:spTree>
    <p:extLst>
      <p:ext uri="{BB962C8B-B14F-4D97-AF65-F5344CB8AC3E}">
        <p14:creationId xmlns:p14="http://schemas.microsoft.com/office/powerpoint/2010/main" val="20835938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512</a:t>
            </a:fld>
            <a:endParaRPr lang="en-US"/>
          </a:p>
        </p:txBody>
      </p:sp>
    </p:spTree>
    <p:extLst>
      <p:ext uri="{BB962C8B-B14F-4D97-AF65-F5344CB8AC3E}">
        <p14:creationId xmlns:p14="http://schemas.microsoft.com/office/powerpoint/2010/main" val="10299597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altLang="x-none" dirty="0"/>
              <a:t>John, </a:t>
            </a:r>
            <a:r>
              <a:rPr lang="en-US" altLang="x-none" dirty="0" err="1"/>
              <a:t>Loewenstein</a:t>
            </a:r>
            <a:r>
              <a:rPr lang="en-US" altLang="x-none" dirty="0"/>
              <a:t>,</a:t>
            </a:r>
            <a:r>
              <a:rPr lang="en-US" altLang="x-none" baseline="0" dirty="0"/>
              <a:t> </a:t>
            </a:r>
            <a:r>
              <a:rPr lang="en-US" altLang="x-none" baseline="0" dirty="0" err="1"/>
              <a:t>Prelec</a:t>
            </a:r>
            <a:r>
              <a:rPr lang="en-US" altLang="x-none" baseline="0" dirty="0"/>
              <a:t> 2012: Measuring the prevalence of questionable research practices with incentives for truth-telling. Psychological science.</a:t>
            </a:r>
            <a:endParaRPr lang="x-none" altLang="x-none"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D6C913-0992-294B-973D-5A41D23B1EB1}" type="slidenum">
              <a:rPr lang="en-US" altLang="x-none" sz="1200">
                <a:latin typeface="Calibri" charset="0"/>
              </a:rPr>
              <a:pPr eaLnBrk="1" hangingPunct="1"/>
              <a:t>513</a:t>
            </a:fld>
            <a:endParaRPr lang="en-US" altLang="x-none" sz="1200">
              <a:latin typeface="Calibri" charset="0"/>
            </a:endParaRPr>
          </a:p>
        </p:txBody>
      </p:sp>
    </p:spTree>
    <p:extLst>
      <p:ext uri="{BB962C8B-B14F-4D97-AF65-F5344CB8AC3E}">
        <p14:creationId xmlns:p14="http://schemas.microsoft.com/office/powerpoint/2010/main" val="1482002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sr-Latn-CS" sz="1200" dirty="0" err="1">
                <a:ea typeface="ＭＳ Ｐゴシック" charset="0"/>
                <a:cs typeface="ＭＳ Ｐゴシック" charset="0"/>
              </a:rPr>
              <a:t>Schwartz</a:t>
            </a:r>
            <a:r>
              <a:rPr lang="sr-Latn-CS" sz="1200" dirty="0">
                <a:ea typeface="ＭＳ Ｐゴシック" charset="0"/>
                <a:cs typeface="ＭＳ Ｐゴシック" charset="0"/>
              </a:rPr>
              <a:t> &amp; </a:t>
            </a:r>
            <a:r>
              <a:rPr lang="sr-Latn-CS" sz="1200" dirty="0" err="1">
                <a:ea typeface="ＭＳ Ｐゴシック" charset="0"/>
                <a:cs typeface="ＭＳ Ｐゴシック" charset="0"/>
              </a:rPr>
              <a:t>Fiedler</a:t>
            </a:r>
            <a:endParaRPr lang="x-none" altLang="x-none"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9D6C913-0992-294B-973D-5A41D23B1EB1}" type="slidenum">
              <a:rPr lang="en-US" altLang="x-none" sz="1200">
                <a:latin typeface="Calibri" charset="0"/>
              </a:rPr>
              <a:pPr eaLnBrk="1" hangingPunct="1"/>
              <a:t>514</a:t>
            </a:fld>
            <a:endParaRPr lang="en-US" altLang="x-none" sz="1200">
              <a:latin typeface="Calibri" charset="0"/>
            </a:endParaRPr>
          </a:p>
        </p:txBody>
      </p:sp>
    </p:spTree>
    <p:extLst>
      <p:ext uri="{BB962C8B-B14F-4D97-AF65-F5344CB8AC3E}">
        <p14:creationId xmlns:p14="http://schemas.microsoft.com/office/powerpoint/2010/main" val="9011584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n-US" altLang="x-none" dirty="0" err="1"/>
              <a:t>Ionnidis</a:t>
            </a:r>
            <a:r>
              <a:rPr lang="en-US" altLang="x-none" baseline="0" dirty="0"/>
              <a:t> 2005: Why most published research findings are false. </a:t>
            </a:r>
            <a:r>
              <a:rPr lang="en-US" altLang="x-none" baseline="0" dirty="0" err="1"/>
              <a:t>PLoS</a:t>
            </a:r>
            <a:r>
              <a:rPr lang="en-US" altLang="x-none" baseline="0" dirty="0"/>
              <a:t> medicine.</a:t>
            </a:r>
            <a:endParaRPr lang="x-none" altLang="x-none" dirty="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FC2E75B-66A5-ED4A-851F-F8962C106406}" type="slidenum">
              <a:rPr lang="en-US" altLang="x-none" sz="1200">
                <a:latin typeface="Calibri" charset="0"/>
              </a:rPr>
              <a:pPr eaLnBrk="1" hangingPunct="1"/>
              <a:t>515</a:t>
            </a:fld>
            <a:endParaRPr lang="en-US" altLang="x-none" sz="1200">
              <a:latin typeface="Calibri" charset="0"/>
            </a:endParaRPr>
          </a:p>
        </p:txBody>
      </p:sp>
    </p:spTree>
    <p:extLst>
      <p:ext uri="{BB962C8B-B14F-4D97-AF65-F5344CB8AC3E}">
        <p14:creationId xmlns:p14="http://schemas.microsoft.com/office/powerpoint/2010/main" val="15785572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Ended when ‘gossip’ spread</a:t>
            </a:r>
            <a:r>
              <a:rPr lang="en-US" baseline="0" dirty="0"/>
              <a:t> and because penicillin was too costly.</a:t>
            </a:r>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518</a:t>
            </a:fld>
            <a:endParaRPr lang="en-US"/>
          </a:p>
        </p:txBody>
      </p:sp>
    </p:spTree>
    <p:extLst>
      <p:ext uri="{BB962C8B-B14F-4D97-AF65-F5344CB8AC3E}">
        <p14:creationId xmlns:p14="http://schemas.microsoft.com/office/powerpoint/2010/main" val="4055432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Ended when ‘gossip’ spread</a:t>
            </a:r>
            <a:r>
              <a:rPr lang="en-US" baseline="0" dirty="0"/>
              <a:t> and because penicillin was too costly.</a:t>
            </a:r>
            <a:endParaRPr lang="en-US" dirty="0"/>
          </a:p>
        </p:txBody>
      </p:sp>
      <p:sp>
        <p:nvSpPr>
          <p:cNvPr id="4" name="Slide Number Placeholder 3"/>
          <p:cNvSpPr>
            <a:spLocks noGrp="1"/>
          </p:cNvSpPr>
          <p:nvPr>
            <p:ph type="sldNum" sz="quarter" idx="10"/>
          </p:nvPr>
        </p:nvSpPr>
        <p:spPr/>
        <p:txBody>
          <a:bodyPr/>
          <a:lstStyle/>
          <a:p>
            <a:fld id="{CAF5BB3E-118E-D845-824A-F5296FA33D0E}" type="slidenum">
              <a:rPr lang="en-US" smtClean="0"/>
              <a:t>519</a:t>
            </a:fld>
            <a:endParaRPr lang="en-US"/>
          </a:p>
        </p:txBody>
      </p:sp>
    </p:spTree>
    <p:extLst>
      <p:ext uri="{BB962C8B-B14F-4D97-AF65-F5344CB8AC3E}">
        <p14:creationId xmlns:p14="http://schemas.microsoft.com/office/powerpoint/2010/main" val="999131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Clancy, Kathryn B. H. et al. "Survey Of Academic Field Experiences (SAFE): Trainees Report Harassment And Assault". </a:t>
            </a:r>
            <a:r>
              <a:rPr lang="en-US" sz="1200" i="1" dirty="0" err="1"/>
              <a:t>PLoS</a:t>
            </a:r>
            <a:r>
              <a:rPr lang="en-US" sz="1200" i="1" dirty="0"/>
              <a:t> ONE</a:t>
            </a:r>
            <a:r>
              <a:rPr lang="en-US" sz="1200" dirty="0"/>
              <a:t> 9.7 (2014): e102172. Web.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inappropriate or sexual remarks, comments about physical beauty, cognitive sex differences, or other such jokes.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physical sexual harassment, unwanted sexual contact, or sexual contact in which they could not or did not give consent, or felt it would be unsafe to fight back or not give consent</a:t>
            </a:r>
          </a:p>
        </p:txBody>
      </p:sp>
      <p:sp>
        <p:nvSpPr>
          <p:cNvPr id="4" name="Slide Number Placeholder 3"/>
          <p:cNvSpPr>
            <a:spLocks noGrp="1"/>
          </p:cNvSpPr>
          <p:nvPr>
            <p:ph type="sldNum" sz="quarter" idx="10"/>
          </p:nvPr>
        </p:nvSpPr>
        <p:spPr/>
        <p:txBody>
          <a:bodyPr/>
          <a:lstStyle/>
          <a:p>
            <a:fld id="{97CF6343-6A12-469E-9632-4B835B936C9C}" type="slidenum">
              <a:rPr lang="en-US" smtClean="0"/>
              <a:t>520</a:t>
            </a:fld>
            <a:endParaRPr lang="en-US"/>
          </a:p>
        </p:txBody>
      </p:sp>
    </p:spTree>
    <p:extLst>
      <p:ext uri="{BB962C8B-B14F-4D97-AF65-F5344CB8AC3E}">
        <p14:creationId xmlns:p14="http://schemas.microsoft.com/office/powerpoint/2010/main" val="133640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6947297" y="1973461"/>
            <a:ext cx="4000500" cy="3964781"/>
          </a:xfrm>
          <a:prstGeom prst="rect">
            <a:avLst/>
          </a:prstGeom>
          <a:ln w="9525">
            <a:round/>
          </a:ln>
        </p:spPr>
        <p:txBody>
          <a:bodyPr lIns="91439" tIns="45719" rIns="91439" bIns="45719" anchor="t">
            <a:noAutofit/>
          </a:bodyPr>
          <a:lstStyle/>
          <a:p>
            <a:endParaRPr/>
          </a:p>
        </p:txBody>
      </p:sp>
      <p:sp>
        <p:nvSpPr>
          <p:cNvPr id="89" name="Shape 89"/>
          <p:cNvSpPr>
            <a:spLocks noGrp="1"/>
          </p:cNvSpPr>
          <p:nvPr>
            <p:ph type="title"/>
          </p:nvPr>
        </p:nvSpPr>
        <p:spPr>
          <a:prstGeom prst="rect">
            <a:avLst/>
          </a:prstGeom>
        </p:spPr>
        <p:txBody>
          <a:bodyPr/>
          <a:lstStyle/>
          <a:p>
            <a:r>
              <a:t>Title Text</a:t>
            </a:r>
          </a:p>
        </p:txBody>
      </p:sp>
      <p:sp>
        <p:nvSpPr>
          <p:cNvPr id="90" name="Shape 90"/>
          <p:cNvSpPr>
            <a:spLocks noGrp="1"/>
          </p:cNvSpPr>
          <p:nvPr>
            <p:ph type="body" sz="half" idx="1"/>
          </p:nvPr>
        </p:nvSpPr>
        <p:spPr>
          <a:xfrm>
            <a:off x="952500" y="1946672"/>
            <a:ext cx="5143500" cy="4018359"/>
          </a:xfrm>
          <a:prstGeom prst="rect">
            <a:avLst/>
          </a:prstGeom>
        </p:spPr>
        <p:txBody>
          <a:bodyPr/>
          <a:lstStyle>
            <a:lvl1pPr>
              <a:spcBef>
                <a:spcPts val="2672"/>
              </a:spcBef>
              <a:defRPr sz="2391"/>
            </a:lvl1pPr>
            <a:lvl2pPr>
              <a:spcBef>
                <a:spcPts val="2672"/>
              </a:spcBef>
              <a:defRPr sz="2391"/>
            </a:lvl2pPr>
            <a:lvl3pPr>
              <a:spcBef>
                <a:spcPts val="2672"/>
              </a:spcBef>
              <a:defRPr sz="2391"/>
            </a:lvl3pPr>
            <a:lvl4pPr>
              <a:spcBef>
                <a:spcPts val="2672"/>
              </a:spcBef>
              <a:defRPr sz="2391"/>
            </a:lvl4pPr>
            <a:lvl5pPr>
              <a:spcBef>
                <a:spcPts val="2672"/>
              </a:spcBef>
              <a:defRPr sz="2391"/>
            </a:lvl5pPr>
          </a:lstStyle>
          <a:p>
            <a:r>
              <a:t>Body Level One</a:t>
            </a:r>
          </a:p>
          <a:p>
            <a:pPr lvl="1"/>
            <a:r>
              <a:t>Body Level Two</a:t>
            </a:r>
          </a:p>
          <a:p>
            <a:pPr lvl="2"/>
            <a:r>
              <a:t>Body Level Three</a:t>
            </a:r>
          </a:p>
          <a:p>
            <a:pPr lvl="3"/>
            <a:r>
              <a:t>Body Level Four</a:t>
            </a:r>
          </a:p>
          <a:p>
            <a:pPr lvl="4"/>
            <a:r>
              <a:t>Body Level Five</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06054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952500" y="1946672"/>
            <a:ext cx="10287000" cy="4018359"/>
          </a:xfrm>
          <a:prstGeom prst="rect">
            <a:avLst/>
          </a:prstGeom>
        </p:spPr>
        <p:txBody>
          <a:bodyPr numCol="2" spcCol="548640" anchor="t"/>
          <a:lstStyle>
            <a:lvl1pPr>
              <a:spcBef>
                <a:spcPts val="2391"/>
              </a:spcBef>
              <a:defRPr sz="2391"/>
            </a:lvl1pPr>
            <a:lvl2pPr>
              <a:spcBef>
                <a:spcPts val="2391"/>
              </a:spcBef>
              <a:defRPr sz="2391"/>
            </a:lvl2pPr>
            <a:lvl3pPr>
              <a:spcBef>
                <a:spcPts val="2391"/>
              </a:spcBef>
              <a:defRPr sz="2391"/>
            </a:lvl3pPr>
            <a:lvl4pPr>
              <a:spcBef>
                <a:spcPts val="2391"/>
              </a:spcBef>
              <a:defRPr sz="2391"/>
            </a:lvl4pPr>
            <a:lvl5pPr>
              <a:spcBef>
                <a:spcPts val="2391"/>
              </a:spcBef>
              <a:defRPr sz="2391"/>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354917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1" y="533400"/>
            <a:ext cx="8739823" cy="376767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07FD58-AAEE-404F-9011-30BFCCE65D82}" type="datetimeFigureOut">
              <a:rPr lang="en-US" altLang="en-US" smtClean="0"/>
              <a:pPr/>
              <a:t>6/25/2019</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79A346B-B74A-B24E-A1BD-20F45D02B933}" type="slidenum">
              <a:rPr lang="en-US" altLang="en-US" smtClean="0"/>
              <a:pPr/>
              <a:t>‹#›</a:t>
            </a:fld>
            <a:endParaRPr lang="en-US" altLang="en-US"/>
          </a:p>
        </p:txBody>
      </p:sp>
    </p:spTree>
    <p:extLst>
      <p:ext uri="{BB962C8B-B14F-4D97-AF65-F5344CB8AC3E}">
        <p14:creationId xmlns:p14="http://schemas.microsoft.com/office/powerpoint/2010/main" val="113111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0DC6BE-F8EF-BE4C-B062-EE0A0D677508}" type="datetimeFigureOut">
              <a:rPr lang="en-US" smtClean="0"/>
              <a:t>6/25/2019</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1EBDCE1-7480-9640-9FFF-C3BDEF6BBF2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0DC6BE-F8EF-BE4C-B062-EE0A0D677508}" type="datetimeFigureOut">
              <a:rPr lang="en-US" smtClean="0"/>
              <a:t>6/25/2019</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0DC6BE-F8EF-BE4C-B062-EE0A0D677508}" type="datetimeFigureOut">
              <a:rPr lang="en-US" smtClean="0"/>
              <a:t>6/25/2019</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0DC6BE-F8EF-BE4C-B062-EE0A0D677508}" type="datetimeFigureOut">
              <a:rPr lang="en-US" smtClean="0"/>
              <a:t>6/25/2019</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1EBDCE1-7480-9640-9FFF-C3BDEF6BBF27}"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0DC6BE-F8EF-BE4C-B062-EE0A0D677508}" type="datetimeFigureOut">
              <a:rPr lang="en-US" smtClean="0"/>
              <a:t>6/25/2019</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1EBDCE1-7480-9640-9FFF-C3BDEF6BBF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70DC6BE-F8EF-BE4C-B062-EE0A0D677508}" type="datetimeFigureOut">
              <a:rPr lang="en-US" smtClean="0"/>
              <a:t>6/25/2019</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1EBDCE1-7480-9640-9FFF-C3BDEF6BBF27}" type="slidenum">
              <a:rPr lang="en-US" smtClean="0"/>
              <a:t>‹#›</a:t>
            </a:fld>
            <a:endParaRPr lang="en-US"/>
          </a:p>
        </p:txBody>
      </p:sp>
    </p:spTree>
    <p:extLst>
      <p:ext uri="{BB962C8B-B14F-4D97-AF65-F5344CB8AC3E}">
        <p14:creationId xmlns:p14="http://schemas.microsoft.com/office/powerpoint/2010/main" val="103025457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37.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2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4" Type="http://schemas.openxmlformats.org/officeDocument/2006/relationships/image" Target="../media/image80.gif"/></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3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3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3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3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3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3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3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3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52.png"/><Relationship Id="rId5" Type="http://schemas.openxmlformats.org/officeDocument/2006/relationships/oleObject" Target="../embeddings/oleObject4.bin"/><Relationship Id="rId4" Type="http://schemas.openxmlformats.org/officeDocument/2006/relationships/image" Target="../media/image88.jp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379.xml.rels><?xml version="1.0" encoding="UTF-8" standalone="yes"?>
<Relationships xmlns="http://schemas.openxmlformats.org/package/2006/relationships"><Relationship Id="rId2" Type="http://schemas.openxmlformats.org/officeDocument/2006/relationships/hyperlink" Target="http://colinpurrington.com/tips/poster-design"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2.xml.rels><?xml version="1.0" encoding="UTF-8" standalone="yes"?>
<Relationships xmlns="http://schemas.openxmlformats.org/package/2006/relationships"><Relationship Id="rId2" Type="http://schemas.openxmlformats.org/officeDocument/2006/relationships/hyperlink" Target="http://unpaywall.org/" TargetMode="Externa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9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41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42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2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4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0.jpg"/></Relationships>
</file>

<file path=ppt/slides/_rels/slide4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3" Type="http://schemas.openxmlformats.org/officeDocument/2006/relationships/image" Target="../media/image165.jpg"/><Relationship Id="rId7" Type="http://schemas.openxmlformats.org/officeDocument/2006/relationships/image" Target="../media/image169.jpeg"/><Relationship Id="rId2" Type="http://schemas.openxmlformats.org/officeDocument/2006/relationships/image" Target="../media/image164.jpg"/><Relationship Id="rId1" Type="http://schemas.openxmlformats.org/officeDocument/2006/relationships/slideLayout" Target="../slideLayouts/slideLayout2.xml"/><Relationship Id="rId6" Type="http://schemas.openxmlformats.org/officeDocument/2006/relationships/image" Target="../media/image168.jpg"/><Relationship Id="rId5" Type="http://schemas.openxmlformats.org/officeDocument/2006/relationships/image" Target="../media/image167.jpeg"/><Relationship Id="rId4" Type="http://schemas.openxmlformats.org/officeDocument/2006/relationships/image" Target="../media/image166.jpg"/></Relationships>
</file>

<file path=ppt/slides/_rels/slide435.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3" Type="http://schemas.openxmlformats.org/officeDocument/2006/relationships/hyperlink" Target="https://www.galaxyzoo.org/" TargetMode="External"/><Relationship Id="rId2" Type="http://schemas.openxmlformats.org/officeDocument/2006/relationships/hyperlink" Target="https://scistarter.com/" TargetMode="External"/><Relationship Id="rId1" Type="http://schemas.openxmlformats.org/officeDocument/2006/relationships/slideLayout" Target="../slideLayouts/slideLayout2.xml"/><Relationship Id="rId6" Type="http://schemas.openxmlformats.org/officeDocument/2006/relationships/hyperlink" Target="https://fold.it/" TargetMode="External"/><Relationship Id="rId5" Type="http://schemas.openxmlformats.org/officeDocument/2006/relationships/hyperlink" Target="https://www.scienceathome.org/games/quantum-moves/" TargetMode="External"/><Relationship Id="rId4" Type="http://schemas.openxmlformats.org/officeDocument/2006/relationships/hyperlink" Target="https://www.penguinwatch.org/#/classify" TargetMode="External"/></Relationships>
</file>

<file path=ppt/slides/_rels/slide438.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0.jpg"/></Relationships>
</file>

<file path=ppt/slides/_rels/slide4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46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image" Target="../media/image193.tiff"/><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8.xml"/></Relationships>
</file>

<file path=ppt/slides/_rels/slide49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image" Target="../media/image193.tiff"/><Relationship Id="rId1" Type="http://schemas.openxmlformats.org/officeDocument/2006/relationships/slideLayout" Target="../slideLayouts/slideLayout2.xml"/></Relationships>
</file>

<file path=ppt/slides/_rels/slide496.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5.xml"/></Relationships>
</file>

<file path=ppt/slides/_rels/slide49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504.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99.png"/></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50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509.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51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518.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12.jpg"/><Relationship Id="rId4" Type="http://schemas.openxmlformats.org/officeDocument/2006/relationships/image" Target="../media/image211.jpg"/></Relationships>
</file>

<file path=ppt/slides/_rels/slide51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1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521.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7.xml"/></Relationships>
</file>

<file path=ppt/slides/_rels/slide522.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18.jpg"/><Relationship Id="rId1" Type="http://schemas.openxmlformats.org/officeDocument/2006/relationships/slideLayout" Target="../slideLayouts/slideLayout7.xml"/></Relationships>
</file>

<file path=ppt/slides/_rels/slide523.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slideLayout" Target="../slideLayouts/slideLayout7.xml"/></Relationships>
</file>

<file path=ppt/slides/_rels/slide524.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22.jpg"/><Relationship Id="rId1" Type="http://schemas.openxmlformats.org/officeDocument/2006/relationships/slideLayout" Target="../slideLayouts/slideLayout7.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Baby Logic!</a:t>
            </a:r>
          </a:p>
        </p:txBody>
      </p:sp>
    </p:spTree>
    <p:extLst>
      <p:ext uri="{BB962C8B-B14F-4D97-AF65-F5344CB8AC3E}">
        <p14:creationId xmlns:p14="http://schemas.microsoft.com/office/powerpoint/2010/main" val="1212209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Inductive Generalizations</a:t>
            </a:r>
          </a:p>
        </p:txBody>
      </p:sp>
      <p:sp>
        <p:nvSpPr>
          <p:cNvPr id="3" name="Content Placeholder 2"/>
          <p:cNvSpPr>
            <a:spLocks noGrp="1"/>
          </p:cNvSpPr>
          <p:nvPr>
            <p:ph idx="1"/>
          </p:nvPr>
        </p:nvSpPr>
        <p:spPr>
          <a:xfrm>
            <a:off x="2589212" y="1915886"/>
            <a:ext cx="8677502" cy="4381500"/>
          </a:xfrm>
        </p:spPr>
        <p:txBody>
          <a:bodyPr>
            <a:normAutofit/>
          </a:bodyPr>
          <a:lstStyle/>
          <a:p>
            <a:r>
              <a:rPr lang="en-US" b="1" dirty="0"/>
              <a:t>Truth </a:t>
            </a:r>
            <a:r>
              <a:rPr lang="en-US" dirty="0"/>
              <a:t>of premises</a:t>
            </a:r>
          </a:p>
          <a:p>
            <a:pPr lvl="1"/>
            <a:r>
              <a:rPr lang="en-US" dirty="0"/>
              <a:t>No, seriously, duh.</a:t>
            </a:r>
          </a:p>
          <a:p>
            <a:r>
              <a:rPr lang="en-US" b="1" dirty="0"/>
              <a:t>Representativeness </a:t>
            </a:r>
            <a:r>
              <a:rPr lang="en-US" dirty="0"/>
              <a:t>of sample.</a:t>
            </a:r>
          </a:p>
          <a:p>
            <a:pPr lvl="1"/>
            <a:r>
              <a:rPr lang="en-US" dirty="0"/>
              <a:t>A biased sample is less likely to be generalizable than a representative sample, all else being equal.</a:t>
            </a:r>
          </a:p>
          <a:p>
            <a:r>
              <a:rPr lang="en-US" b="1" dirty="0"/>
              <a:t>Size </a:t>
            </a:r>
            <a:r>
              <a:rPr lang="en-US" dirty="0"/>
              <a:t>of sample.</a:t>
            </a:r>
          </a:p>
          <a:p>
            <a:pPr lvl="1"/>
            <a:r>
              <a:rPr lang="en-US" dirty="0"/>
              <a:t>A small sample is less likely to be generalizable than a larger sample, all else being equal.</a:t>
            </a:r>
          </a:p>
          <a:p>
            <a:pPr lvl="1"/>
            <a:r>
              <a:rPr lang="en-US" b="1" dirty="0"/>
              <a:t>T, H, T, H, H, T, T, H</a:t>
            </a:r>
            <a:r>
              <a:rPr lang="en-US" dirty="0"/>
              <a:t>   vs.    </a:t>
            </a:r>
            <a:r>
              <a:rPr lang="en-US" b="1" dirty="0"/>
              <a:t>T, H, H, H, H, T, H, T</a:t>
            </a:r>
          </a:p>
          <a:p>
            <a:r>
              <a:rPr lang="en-US" b="1" dirty="0"/>
              <a:t>Naturalness </a:t>
            </a:r>
            <a:r>
              <a:rPr lang="en-US" dirty="0"/>
              <a:t>of generalization</a:t>
            </a:r>
          </a:p>
          <a:p>
            <a:pPr lvl="1"/>
            <a:r>
              <a:rPr lang="en-US" dirty="0"/>
              <a:t>We will spend all of Monday on this issue.</a:t>
            </a:r>
          </a:p>
          <a:p>
            <a:pPr lvl="1"/>
            <a:endParaRPr lang="en-US" dirty="0"/>
          </a:p>
        </p:txBody>
      </p:sp>
    </p:spTree>
    <p:extLst>
      <p:ext uri="{BB962C8B-B14F-4D97-AF65-F5344CB8AC3E}">
        <p14:creationId xmlns:p14="http://schemas.microsoft.com/office/powerpoint/2010/main" val="11102801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Fourth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1000 feet?</a:t>
            </a:r>
          </a:p>
        </p:txBody>
      </p:sp>
    </p:spTree>
    <p:extLst>
      <p:ext uri="{BB962C8B-B14F-4D97-AF65-F5344CB8AC3E}">
        <p14:creationId xmlns:p14="http://schemas.microsoft.com/office/powerpoint/2010/main" val="6386564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Fourth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1000 feet?</a:t>
            </a:r>
          </a:p>
          <a:p>
            <a:endParaRPr lang="en-US" dirty="0"/>
          </a:p>
          <a:p>
            <a:endParaRPr lang="en-US" dirty="0"/>
          </a:p>
          <a:p>
            <a:endParaRPr lang="en-US" dirty="0"/>
          </a:p>
          <a:p>
            <a:endParaRPr lang="en-US" dirty="0"/>
          </a:p>
          <a:p>
            <a:r>
              <a:rPr lang="en-US" dirty="0"/>
              <a:t>How tall do you think </a:t>
            </a:r>
            <a:r>
              <a:rPr lang="en-US" b="1" dirty="0"/>
              <a:t>the tallest redwood in the world </a:t>
            </a:r>
            <a:r>
              <a:rPr lang="en-US" dirty="0"/>
              <a:t>is?</a:t>
            </a:r>
          </a:p>
        </p:txBody>
      </p:sp>
    </p:spTree>
    <p:extLst>
      <p:ext uri="{BB962C8B-B14F-4D97-AF65-F5344CB8AC3E}">
        <p14:creationId xmlns:p14="http://schemas.microsoft.com/office/powerpoint/2010/main" val="7750487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47524553"/>
              </p:ext>
            </p:extLst>
          </p:nvPr>
        </p:nvGraphicFramePr>
        <p:xfrm>
          <a:off x="2465136" y="1219198"/>
          <a:ext cx="8128000" cy="49956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999124">
                <a:tc>
                  <a:txBody>
                    <a:bodyPr/>
                    <a:lstStyle/>
                    <a:p>
                      <a:endParaRPr lang="en-US" dirty="0"/>
                    </a:p>
                  </a:txBody>
                  <a:tcPr/>
                </a:tc>
                <a:tc>
                  <a:txBody>
                    <a:bodyPr/>
                    <a:lstStyle/>
                    <a:p>
                      <a:r>
                        <a:rPr lang="en-US" dirty="0"/>
                        <a:t>Group 1</a:t>
                      </a:r>
                    </a:p>
                  </a:txBody>
                  <a:tcPr/>
                </a:tc>
                <a:tc>
                  <a:txBody>
                    <a:bodyPr/>
                    <a:lstStyle/>
                    <a:p>
                      <a:r>
                        <a:rPr lang="en-US" dirty="0"/>
                        <a:t>Group 2</a:t>
                      </a:r>
                    </a:p>
                  </a:txBody>
                  <a:tcPr/>
                </a:tc>
                <a:tc>
                  <a:txBody>
                    <a:bodyPr/>
                    <a:lstStyle/>
                    <a:p>
                      <a:r>
                        <a:rPr lang="en-US" dirty="0"/>
                        <a:t>Group 3</a:t>
                      </a:r>
                    </a:p>
                  </a:txBody>
                  <a:tcPr/>
                </a:tc>
                <a:tc>
                  <a:txBody>
                    <a:bodyPr/>
                    <a:lstStyle/>
                    <a:p>
                      <a:r>
                        <a:rPr lang="en-US" dirty="0"/>
                        <a:t>Group 4</a:t>
                      </a:r>
                    </a:p>
                  </a:txBody>
                  <a:tcPr/>
                </a:tc>
                <a:extLst>
                  <a:ext uri="{0D108BD9-81ED-4DB2-BD59-A6C34878D82A}">
                    <a16:rowId xmlns:a16="http://schemas.microsoft.com/office/drawing/2014/main" val="10000"/>
                  </a:ext>
                </a:extLst>
              </a:tr>
              <a:tr h="999124">
                <a:tc>
                  <a:txBody>
                    <a:bodyPr/>
                    <a:lstStyle/>
                    <a:p>
                      <a:pPr algn="r"/>
                      <a:r>
                        <a:rPr lang="en-US" dirty="0" err="1"/>
                        <a:t>i</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999124">
                <a:tc>
                  <a:txBody>
                    <a:bodyPr/>
                    <a:lstStyle/>
                    <a:p>
                      <a:pPr algn="r"/>
                      <a:r>
                        <a:rPr lang="en-US" dirty="0"/>
                        <a:t>ii</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999124">
                <a:tc>
                  <a:txBody>
                    <a:bodyPr/>
                    <a:lstStyle/>
                    <a:p>
                      <a:pPr algn="r"/>
                      <a:r>
                        <a:rPr lang="en-US" dirty="0"/>
                        <a:t>iii</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999124">
                <a:tc>
                  <a:txBody>
                    <a:bodyPr/>
                    <a:lstStyle/>
                    <a:p>
                      <a:pPr algn="r"/>
                      <a:r>
                        <a:rPr lang="en-US" dirty="0"/>
                        <a:t>iv</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26193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the argument</a:t>
            </a:r>
          </a:p>
        </p:txBody>
      </p:sp>
      <p:sp>
        <p:nvSpPr>
          <p:cNvPr id="3" name="Content Placeholder 2"/>
          <p:cNvSpPr>
            <a:spLocks noGrp="1"/>
          </p:cNvSpPr>
          <p:nvPr>
            <p:ph idx="1"/>
          </p:nvPr>
        </p:nvSpPr>
        <p:spPr>
          <a:xfrm>
            <a:off x="2589212" y="2133600"/>
            <a:ext cx="4189960" cy="1697421"/>
          </a:xfrm>
        </p:spPr>
        <p:txBody>
          <a:bodyPr>
            <a:normAutofit/>
          </a:bodyPr>
          <a:lstStyle/>
          <a:p>
            <a:pPr>
              <a:buFont typeface="+mj-lt"/>
              <a:buAutoNum type="arabicPeriod"/>
            </a:pPr>
            <a:r>
              <a:rPr lang="en-US" dirty="0"/>
              <a:t>If you would hope for peace, prepare for war.</a:t>
            </a:r>
          </a:p>
          <a:p>
            <a:pPr>
              <a:buFont typeface="+mj-lt"/>
              <a:buAutoNum type="arabicPeriod"/>
            </a:pPr>
            <a:r>
              <a:rPr lang="en-US" dirty="0"/>
              <a:t>You are preparing for war</a:t>
            </a:r>
          </a:p>
          <a:p>
            <a:pPr>
              <a:buFont typeface="+mj-lt"/>
              <a:buAutoNum type="arabicPeriod"/>
            </a:pPr>
            <a:r>
              <a:rPr lang="en-US" dirty="0"/>
              <a:t>You must hope for peace!</a:t>
            </a:r>
          </a:p>
        </p:txBody>
      </p:sp>
      <p:sp>
        <p:nvSpPr>
          <p:cNvPr id="4" name="Content Placeholder 2"/>
          <p:cNvSpPr txBox="1">
            <a:spLocks/>
          </p:cNvSpPr>
          <p:nvPr/>
        </p:nvSpPr>
        <p:spPr>
          <a:xfrm>
            <a:off x="2589212" y="4529959"/>
            <a:ext cx="4189960"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If you can make it here, you can make it anywhere.</a:t>
            </a:r>
          </a:p>
          <a:p>
            <a:pPr>
              <a:buFont typeface="+mj-lt"/>
              <a:buAutoNum type="arabicPeriod"/>
            </a:pPr>
            <a:r>
              <a:rPr lang="en-US" dirty="0"/>
              <a:t>You can make it here.</a:t>
            </a:r>
          </a:p>
          <a:p>
            <a:pPr>
              <a:buFont typeface="+mj-lt"/>
              <a:buAutoNum type="arabicPeriod"/>
            </a:pPr>
            <a:r>
              <a:rPr lang="en-US" dirty="0"/>
              <a:t>You can make it anywhere</a:t>
            </a:r>
          </a:p>
        </p:txBody>
      </p:sp>
      <p:sp>
        <p:nvSpPr>
          <p:cNvPr id="5" name="Content Placeholder 2"/>
          <p:cNvSpPr txBox="1">
            <a:spLocks/>
          </p:cNvSpPr>
          <p:nvPr/>
        </p:nvSpPr>
        <p:spPr>
          <a:xfrm>
            <a:off x="7161212" y="4529959"/>
            <a:ext cx="4189960" cy="213885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If ifs and buts were candies and nuts, we’d all have a Merry Christmas.</a:t>
            </a:r>
          </a:p>
          <a:p>
            <a:pPr>
              <a:buFont typeface="+mj-lt"/>
              <a:buAutoNum type="arabicPeriod"/>
            </a:pPr>
            <a:r>
              <a:rPr lang="en-US" dirty="0"/>
              <a:t>Ifs and buts are not candies and nuts.</a:t>
            </a:r>
          </a:p>
          <a:p>
            <a:pPr>
              <a:buFont typeface="+mj-lt"/>
              <a:buAutoNum type="arabicPeriod"/>
            </a:pPr>
            <a:r>
              <a:rPr lang="en-US" dirty="0"/>
              <a:t>We won’t have a Merry Christmas </a:t>
            </a:r>
            <a:r>
              <a:rPr lang="en-US" dirty="0">
                <a:sym typeface="Wingdings"/>
              </a:rPr>
              <a:t></a:t>
            </a:r>
            <a:endParaRPr lang="en-US" dirty="0"/>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If all you have is a hammer, every problem looks like a nail.</a:t>
            </a:r>
          </a:p>
          <a:p>
            <a:pPr>
              <a:buFont typeface="+mj-lt"/>
              <a:buAutoNum type="arabicPeriod"/>
            </a:pPr>
            <a:r>
              <a:rPr lang="en-US" dirty="0"/>
              <a:t>Every problem looks like a nail.</a:t>
            </a:r>
          </a:p>
          <a:p>
            <a:pPr>
              <a:buFont typeface="+mj-lt"/>
              <a:buAutoNum type="arabicPeriod"/>
            </a:pPr>
            <a:r>
              <a:rPr lang="en-US" dirty="0"/>
              <a:t>All I have is a hammer.</a:t>
            </a:r>
          </a:p>
        </p:txBody>
      </p:sp>
    </p:spTree>
    <p:extLst>
      <p:ext uri="{BB962C8B-B14F-4D97-AF65-F5344CB8AC3E}">
        <p14:creationId xmlns:p14="http://schemas.microsoft.com/office/powerpoint/2010/main" val="16562862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a:t>
            </a:r>
            <a:r>
              <a:rPr lang="en-US"/>
              <a:t>the argument</a:t>
            </a:r>
            <a:endParaRPr lang="en-US" dirty="0"/>
          </a:p>
        </p:txBody>
      </p:sp>
      <p:sp>
        <p:nvSpPr>
          <p:cNvPr id="3" name="Content Placeholder 2"/>
          <p:cNvSpPr>
            <a:spLocks noGrp="1"/>
          </p:cNvSpPr>
          <p:nvPr>
            <p:ph idx="1"/>
          </p:nvPr>
        </p:nvSpPr>
        <p:spPr>
          <a:xfrm>
            <a:off x="2589212" y="2133600"/>
            <a:ext cx="4189960" cy="1697421"/>
          </a:xfrm>
        </p:spPr>
        <p:txBody>
          <a:bodyPr>
            <a:normAutofit/>
          </a:bodyPr>
          <a:lstStyle/>
          <a:p>
            <a:pPr marL="0" indent="0">
              <a:buNone/>
            </a:pPr>
            <a:r>
              <a:rPr lang="en-US" dirty="0"/>
              <a:t>Every day I turn on the news, I am sad.</a:t>
            </a:r>
          </a:p>
          <a:p>
            <a:pPr marL="0" indent="0">
              <a:buNone/>
            </a:pPr>
            <a:r>
              <a:rPr lang="en-US" dirty="0"/>
              <a:t>If I turn on the news tomorrow, I’ll be sad.</a:t>
            </a:r>
          </a:p>
        </p:txBody>
      </p:sp>
      <p:sp>
        <p:nvSpPr>
          <p:cNvPr id="4" name="Content Placeholder 2"/>
          <p:cNvSpPr txBox="1">
            <a:spLocks/>
          </p:cNvSpPr>
          <p:nvPr/>
        </p:nvSpPr>
        <p:spPr>
          <a:xfrm>
            <a:off x="2589212" y="4059621"/>
            <a:ext cx="4189960" cy="279837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He hasn’t called me back, even though I sent him 200 messages telling him how much I liked our date.</a:t>
            </a:r>
          </a:p>
          <a:p>
            <a:pPr marL="0" indent="0">
              <a:buNone/>
            </a:pPr>
            <a:r>
              <a:rPr lang="en-US" dirty="0"/>
              <a:t>I can’t imagine a good reason he would see those messages and not call me back.</a:t>
            </a:r>
          </a:p>
          <a:p>
            <a:pPr marL="0" indent="0">
              <a:buNone/>
            </a:pPr>
            <a:r>
              <a:rPr lang="en-US" dirty="0"/>
              <a:t>He probably hasn’t checked his phone yet.</a:t>
            </a:r>
          </a:p>
        </p:txBody>
      </p:sp>
      <p:sp>
        <p:nvSpPr>
          <p:cNvPr id="5" name="Content Placeholder 2"/>
          <p:cNvSpPr txBox="1">
            <a:spLocks/>
          </p:cNvSpPr>
          <p:nvPr/>
        </p:nvSpPr>
        <p:spPr>
          <a:xfrm>
            <a:off x="7161211" y="4059621"/>
            <a:ext cx="4189960" cy="21388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Every day I’ve ever been alive, I’ve lived to see the next.</a:t>
            </a:r>
          </a:p>
          <a:p>
            <a:pPr marL="0" indent="0">
              <a:buNone/>
            </a:pPr>
            <a:r>
              <a:rPr lang="en-US" dirty="0"/>
              <a:t>I will see all of the days.</a:t>
            </a:r>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If it walks like a duck, acts like a duck, quacks like a duck, it’s probably a duck.</a:t>
            </a:r>
          </a:p>
        </p:txBody>
      </p:sp>
    </p:spTree>
    <p:extLst>
      <p:ext uri="{BB962C8B-B14F-4D97-AF65-F5344CB8AC3E}">
        <p14:creationId xmlns:p14="http://schemas.microsoft.com/office/powerpoint/2010/main" val="15205595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a:t>
            </a:r>
            <a:r>
              <a:rPr lang="en-US"/>
              <a:t>the argument</a:t>
            </a:r>
            <a:endParaRPr lang="en-US" dirty="0"/>
          </a:p>
        </p:txBody>
      </p:sp>
      <p:sp>
        <p:nvSpPr>
          <p:cNvPr id="3" name="Content Placeholder 2"/>
          <p:cNvSpPr>
            <a:spLocks noGrp="1"/>
          </p:cNvSpPr>
          <p:nvPr>
            <p:ph idx="1"/>
          </p:nvPr>
        </p:nvSpPr>
        <p:spPr>
          <a:xfrm>
            <a:off x="2589212" y="2133600"/>
            <a:ext cx="4189960" cy="2406869"/>
          </a:xfrm>
        </p:spPr>
        <p:txBody>
          <a:bodyPr>
            <a:normAutofit/>
          </a:bodyPr>
          <a:lstStyle/>
          <a:p>
            <a:pPr marL="0" indent="0">
              <a:buNone/>
            </a:pPr>
            <a:r>
              <a:rPr lang="en-US" dirty="0"/>
              <a:t>If you can’t take the heat, get out of the kitchen.</a:t>
            </a:r>
          </a:p>
          <a:p>
            <a:pPr marL="0" indent="0">
              <a:buNone/>
            </a:pPr>
            <a:r>
              <a:rPr lang="en-US" dirty="0"/>
              <a:t>If you get out of the kitchen, get out of my life.</a:t>
            </a:r>
          </a:p>
          <a:p>
            <a:pPr marL="0" indent="0">
              <a:buNone/>
            </a:pPr>
            <a:r>
              <a:rPr lang="en-US" dirty="0"/>
              <a:t>If you can’t take the heat, get out of my life.</a:t>
            </a:r>
          </a:p>
        </p:txBody>
      </p:sp>
      <p:sp>
        <p:nvSpPr>
          <p:cNvPr id="4" name="Content Placeholder 2"/>
          <p:cNvSpPr txBox="1">
            <a:spLocks/>
          </p:cNvSpPr>
          <p:nvPr/>
        </p:nvSpPr>
        <p:spPr>
          <a:xfrm>
            <a:off x="2589212" y="4769069"/>
            <a:ext cx="4189960" cy="279837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Go big or go home.</a:t>
            </a:r>
          </a:p>
          <a:p>
            <a:pPr marL="0" indent="0">
              <a:buNone/>
            </a:pPr>
            <a:r>
              <a:rPr lang="en-US" dirty="0"/>
              <a:t>You went big!</a:t>
            </a:r>
          </a:p>
          <a:p>
            <a:pPr marL="0" indent="0">
              <a:buNone/>
            </a:pPr>
            <a:r>
              <a:rPr lang="en-US" dirty="0"/>
              <a:t>You’ll probably go home now.</a:t>
            </a:r>
          </a:p>
        </p:txBody>
      </p:sp>
      <p:sp>
        <p:nvSpPr>
          <p:cNvPr id="5" name="Content Placeholder 2"/>
          <p:cNvSpPr txBox="1">
            <a:spLocks/>
          </p:cNvSpPr>
          <p:nvPr/>
        </p:nvSpPr>
        <p:spPr>
          <a:xfrm>
            <a:off x="7161211" y="4769069"/>
            <a:ext cx="4189960" cy="21388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It’s all or nothing.</a:t>
            </a:r>
          </a:p>
          <a:p>
            <a:pPr marL="0" indent="0">
              <a:buNone/>
            </a:pPr>
            <a:r>
              <a:rPr lang="en-US" dirty="0"/>
              <a:t>It’s not nothing.</a:t>
            </a:r>
          </a:p>
          <a:p>
            <a:pPr marL="0" indent="0">
              <a:buNone/>
            </a:pPr>
            <a:r>
              <a:rPr lang="en-US" dirty="0"/>
              <a:t>It’s all.</a:t>
            </a:r>
          </a:p>
        </p:txBody>
      </p:sp>
      <p:sp>
        <p:nvSpPr>
          <p:cNvPr id="6" name="Content Placeholder 2"/>
          <p:cNvSpPr txBox="1">
            <a:spLocks/>
          </p:cNvSpPr>
          <p:nvPr/>
        </p:nvSpPr>
        <p:spPr>
          <a:xfrm>
            <a:off x="7161211" y="2133600"/>
            <a:ext cx="4631395" cy="16974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t>If it’s raining, it’s pouring.</a:t>
            </a:r>
          </a:p>
          <a:p>
            <a:pPr marL="0" indent="0">
              <a:buNone/>
            </a:pPr>
            <a:r>
              <a:rPr lang="en-US" dirty="0"/>
              <a:t>If it’s not sunny, it’s pouring.</a:t>
            </a:r>
          </a:p>
          <a:p>
            <a:pPr marL="0" indent="0">
              <a:buNone/>
            </a:pPr>
            <a:r>
              <a:rPr lang="en-US" dirty="0"/>
              <a:t>So, if it’s rainy, it’s not sunny.</a:t>
            </a:r>
          </a:p>
        </p:txBody>
      </p:sp>
    </p:spTree>
    <p:extLst>
      <p:ext uri="{BB962C8B-B14F-4D97-AF65-F5344CB8AC3E}">
        <p14:creationId xmlns:p14="http://schemas.microsoft.com/office/powerpoint/2010/main" val="9894785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Logical Positivism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79859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da-DK" altLang="x-none" b="1"/>
              <a:t>19th Century: Comte’s positivism</a:t>
            </a:r>
            <a:br>
              <a:rPr lang="da-DK" altLang="x-none" b="1"/>
            </a:br>
            <a:endParaRPr lang="da-DK" altLang="x-none"/>
          </a:p>
        </p:txBody>
      </p:sp>
      <p:sp>
        <p:nvSpPr>
          <p:cNvPr id="28675" name="Rectangle 3"/>
          <p:cNvSpPr>
            <a:spLocks noGrp="1" noChangeArrowheads="1"/>
          </p:cNvSpPr>
          <p:nvPr>
            <p:ph type="body" idx="1"/>
          </p:nvPr>
        </p:nvSpPr>
        <p:spPr>
          <a:xfrm>
            <a:off x="2133600" y="1981200"/>
            <a:ext cx="7467600" cy="4495800"/>
          </a:xfrm>
        </p:spPr>
        <p:txBody>
          <a:bodyPr>
            <a:noAutofit/>
          </a:bodyPr>
          <a:lstStyle/>
          <a:p>
            <a:r>
              <a:rPr lang="en-US" altLang="x-none" sz="1300" dirty="0">
                <a:solidFill>
                  <a:schemeClr val="tx1"/>
                </a:solidFill>
                <a:latin typeface="Century Gothic" charset="0"/>
                <a:ea typeface="Century Gothic" charset="0"/>
                <a:cs typeface="Century Gothic" charset="0"/>
              </a:rPr>
              <a:t>“Positive philosophy” - the idea of enlightenment and belief in the progress and unity of science.</a:t>
            </a:r>
          </a:p>
          <a:p>
            <a:r>
              <a:rPr lang="en-US" altLang="x-none" sz="1300" dirty="0">
                <a:solidFill>
                  <a:schemeClr val="tx1"/>
                </a:solidFill>
                <a:latin typeface="Century Gothic" charset="0"/>
                <a:ea typeface="Century Gothic" charset="0"/>
                <a:cs typeface="Century Gothic" charset="0"/>
              </a:rPr>
              <a:t>The “Positive” is real, useful, certain, precise, and edifying</a:t>
            </a:r>
          </a:p>
          <a:p>
            <a:r>
              <a:rPr lang="en-US" altLang="x-none" sz="1300" dirty="0">
                <a:solidFill>
                  <a:schemeClr val="tx1"/>
                </a:solidFill>
                <a:latin typeface="Century Gothic" charset="0"/>
                <a:ea typeface="Century Gothic" charset="0"/>
                <a:cs typeface="Century Gothic" charset="0"/>
              </a:rPr>
              <a:t>Comte’s </a:t>
            </a:r>
            <a:r>
              <a:rPr lang="en-US" altLang="x-none" sz="1300" dirty="0" err="1">
                <a:solidFill>
                  <a:schemeClr val="tx1"/>
                </a:solidFill>
                <a:latin typeface="Century Gothic" charset="0"/>
                <a:ea typeface="Century Gothic" charset="0"/>
                <a:cs typeface="Century Gothic" charset="0"/>
              </a:rPr>
              <a:t>progressionist</a:t>
            </a:r>
            <a:r>
              <a:rPr lang="en-US" altLang="x-none" sz="1300" dirty="0">
                <a:solidFill>
                  <a:schemeClr val="tx1"/>
                </a:solidFill>
                <a:latin typeface="Century Gothic" charset="0"/>
                <a:ea typeface="Century Gothic" charset="0"/>
                <a:cs typeface="Century Gothic" charset="0"/>
              </a:rPr>
              <a:t> philosophy of history: </a:t>
            </a:r>
          </a:p>
          <a:p>
            <a:pPr marL="800100" lvl="1" indent="-342900">
              <a:buFont typeface="+mj-lt"/>
              <a:buAutoNum type="arabicPeriod"/>
            </a:pPr>
            <a:r>
              <a:rPr lang="en-US" altLang="x-none" sz="1300" dirty="0">
                <a:solidFill>
                  <a:schemeClr val="tx1"/>
                </a:solidFill>
                <a:latin typeface="Century Gothic" charset="0"/>
                <a:ea typeface="Century Gothic" charset="0"/>
                <a:cs typeface="Century Gothic" charset="0"/>
              </a:rPr>
              <a:t>The theological stage - belief in supernatural powers</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Animism</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Polytheism</a:t>
            </a:r>
          </a:p>
          <a:p>
            <a:pPr marL="1257300" lvl="2" indent="-342900">
              <a:buFont typeface="+mj-lt"/>
              <a:buAutoNum type="arabicPeriod"/>
            </a:pPr>
            <a:r>
              <a:rPr lang="en-US" altLang="x-none" sz="1300" dirty="0" err="1">
                <a:solidFill>
                  <a:schemeClr val="tx1"/>
                </a:solidFill>
                <a:latin typeface="Century Gothic" charset="0"/>
                <a:ea typeface="Century Gothic" charset="0"/>
                <a:cs typeface="Century Gothic" charset="0"/>
              </a:rPr>
              <a:t>Monotheisme</a:t>
            </a:r>
            <a:endParaRPr lang="en-US" altLang="x-none" sz="1300" dirty="0">
              <a:solidFill>
                <a:schemeClr val="tx1"/>
              </a:solidFill>
              <a:latin typeface="Century Gothic" charset="0"/>
              <a:ea typeface="Century Gothic" charset="0"/>
              <a:cs typeface="Century Gothic" charset="0"/>
            </a:endParaRPr>
          </a:p>
          <a:p>
            <a:pPr marL="800100" lvl="1" indent="-342900">
              <a:buFont typeface="+mj-lt"/>
              <a:buAutoNum type="arabicPeriod"/>
            </a:pPr>
            <a:r>
              <a:rPr lang="en-US" altLang="x-none" sz="1300" dirty="0">
                <a:solidFill>
                  <a:schemeClr val="tx1"/>
                </a:solidFill>
                <a:latin typeface="Century Gothic" charset="0"/>
                <a:ea typeface="Century Gothic" charset="0"/>
                <a:cs typeface="Century Gothic" charset="0"/>
              </a:rPr>
              <a:t>The metaphysical stage - belief in abstract powers</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Isolated speculation</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Branches of philosophy</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Philosophical systems</a:t>
            </a:r>
          </a:p>
          <a:p>
            <a:pPr marL="800100" lvl="1" indent="-342900">
              <a:buFont typeface="+mj-lt"/>
              <a:buAutoNum type="arabicPeriod"/>
            </a:pPr>
            <a:r>
              <a:rPr lang="en-US" altLang="x-none" sz="1300" dirty="0">
                <a:solidFill>
                  <a:schemeClr val="tx1"/>
                </a:solidFill>
                <a:latin typeface="Century Gothic" charset="0"/>
                <a:ea typeface="Century Gothic" charset="0"/>
                <a:cs typeface="Century Gothic" charset="0"/>
              </a:rPr>
              <a:t>The scientific stage – belief in invariant patterns</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Specific matters of fact</a:t>
            </a:r>
          </a:p>
          <a:p>
            <a:pPr marL="1257300" lvl="2" indent="-342900">
              <a:buFont typeface="+mj-lt"/>
              <a:buAutoNum type="arabicPeriod"/>
            </a:pPr>
            <a:r>
              <a:rPr lang="en-US" altLang="x-none" sz="1300" dirty="0">
                <a:solidFill>
                  <a:schemeClr val="tx1"/>
                </a:solidFill>
                <a:latin typeface="Century Gothic" charset="0"/>
                <a:ea typeface="Century Gothic" charset="0"/>
                <a:cs typeface="Century Gothic" charset="0"/>
              </a:rPr>
              <a:t>Fewer and fewer, more general facts (theories)</a:t>
            </a:r>
          </a:p>
        </p:txBody>
      </p:sp>
      <p:grpSp>
        <p:nvGrpSpPr>
          <p:cNvPr id="28685" name="Group 13"/>
          <p:cNvGrpSpPr>
            <a:grpSpLocks/>
          </p:cNvGrpSpPr>
          <p:nvPr/>
        </p:nvGrpSpPr>
        <p:grpSpPr bwMode="auto">
          <a:xfrm>
            <a:off x="8397613" y="4633118"/>
            <a:ext cx="3649662" cy="2057400"/>
            <a:chOff x="533" y="1584"/>
            <a:chExt cx="2299" cy="1296"/>
          </a:xfrm>
        </p:grpSpPr>
        <p:sp>
          <p:nvSpPr>
            <p:cNvPr id="28686" name="Text Box 14"/>
            <p:cNvSpPr txBox="1">
              <a:spLocks noChangeArrowheads="1"/>
            </p:cNvSpPr>
            <p:nvPr/>
          </p:nvSpPr>
          <p:spPr bwMode="auto">
            <a:xfrm>
              <a:off x="1344" y="1872"/>
              <a:ext cx="80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110000"/>
                </a:lnSpc>
              </a:pPr>
              <a:r>
                <a:rPr lang="da-DK" altLang="x-none" b="1">
                  <a:solidFill>
                    <a:srgbClr val="000000"/>
                  </a:solidFill>
                  <a:latin typeface="Times" charset="0"/>
                </a:rPr>
                <a:t>Sociology</a:t>
              </a:r>
            </a:p>
            <a:p>
              <a:pPr algn="ctr" eaLnBrk="0" hangingPunct="0">
                <a:lnSpc>
                  <a:spcPct val="110000"/>
                </a:lnSpc>
              </a:pPr>
              <a:r>
                <a:rPr lang="da-DK" altLang="x-none" b="1">
                  <a:solidFill>
                    <a:srgbClr val="000000"/>
                  </a:solidFill>
                  <a:latin typeface="Times" charset="0"/>
                </a:rPr>
                <a:t>Biology</a:t>
              </a:r>
            </a:p>
            <a:p>
              <a:pPr algn="ctr" eaLnBrk="0" hangingPunct="0">
                <a:lnSpc>
                  <a:spcPct val="110000"/>
                </a:lnSpc>
              </a:pPr>
              <a:r>
                <a:rPr lang="da-DK" altLang="x-none" b="1">
                  <a:solidFill>
                    <a:srgbClr val="000000"/>
                  </a:solidFill>
                  <a:latin typeface="Times" charset="0"/>
                </a:rPr>
                <a:t>Chemistry</a:t>
              </a:r>
            </a:p>
            <a:p>
              <a:pPr algn="ctr" eaLnBrk="0" hangingPunct="0">
                <a:lnSpc>
                  <a:spcPct val="110000"/>
                </a:lnSpc>
              </a:pPr>
              <a:r>
                <a:rPr lang="da-DK" altLang="x-none" b="1">
                  <a:solidFill>
                    <a:srgbClr val="000000"/>
                  </a:solidFill>
                  <a:latin typeface="Times" charset="0"/>
                </a:rPr>
                <a:t>Physics</a:t>
              </a:r>
            </a:p>
            <a:p>
              <a:pPr algn="ctr" eaLnBrk="0" hangingPunct="0">
                <a:lnSpc>
                  <a:spcPct val="110000"/>
                </a:lnSpc>
              </a:pPr>
              <a:r>
                <a:rPr lang="da-DK" altLang="x-none" b="1">
                  <a:solidFill>
                    <a:srgbClr val="000000"/>
                  </a:solidFill>
                  <a:latin typeface="Times" charset="0"/>
                </a:rPr>
                <a:t>Astronomy</a:t>
              </a:r>
            </a:p>
          </p:txBody>
        </p:sp>
        <p:sp>
          <p:nvSpPr>
            <p:cNvPr id="28687" name="AutoShape 15"/>
            <p:cNvSpPr>
              <a:spLocks noChangeArrowheads="1"/>
            </p:cNvSpPr>
            <p:nvPr/>
          </p:nvSpPr>
          <p:spPr bwMode="auto">
            <a:xfrm>
              <a:off x="624" y="1584"/>
              <a:ext cx="2208" cy="1296"/>
            </a:xfrm>
            <a:prstGeom prst="triangle">
              <a:avLst>
                <a:gd name="adj" fmla="val 50000"/>
              </a:avLst>
            </a:prstGeom>
            <a:noFill/>
            <a:ln w="28575">
              <a:solidFill>
                <a:srgbClr val="57030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8" name="Line 16"/>
            <p:cNvSpPr>
              <a:spLocks noChangeShapeType="1"/>
            </p:cNvSpPr>
            <p:nvPr/>
          </p:nvSpPr>
          <p:spPr bwMode="auto">
            <a:xfrm flipV="1">
              <a:off x="864"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89" name="Line 17"/>
            <p:cNvSpPr>
              <a:spLocks noChangeShapeType="1"/>
            </p:cNvSpPr>
            <p:nvPr/>
          </p:nvSpPr>
          <p:spPr bwMode="auto">
            <a:xfrm>
              <a:off x="2496"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690" name="Text Box 18"/>
            <p:cNvSpPr txBox="1">
              <a:spLocks noChangeArrowheads="1"/>
            </p:cNvSpPr>
            <p:nvPr/>
          </p:nvSpPr>
          <p:spPr bwMode="auto">
            <a:xfrm>
              <a:off x="533" y="1632"/>
              <a:ext cx="7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1600" b="1">
                  <a:solidFill>
                    <a:srgbClr val="000000"/>
                  </a:solidFill>
                  <a:latin typeface="Times" charset="0"/>
                </a:rPr>
                <a:t>complexity</a:t>
              </a:r>
            </a:p>
          </p:txBody>
        </p:sp>
        <p:sp>
          <p:nvSpPr>
            <p:cNvPr id="28691" name="Text Box 19"/>
            <p:cNvSpPr txBox="1">
              <a:spLocks noChangeArrowheads="1"/>
            </p:cNvSpPr>
            <p:nvPr/>
          </p:nvSpPr>
          <p:spPr bwMode="auto">
            <a:xfrm>
              <a:off x="2160" y="1632"/>
              <a:ext cx="6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1600" b="1">
                  <a:solidFill>
                    <a:srgbClr val="000000"/>
                  </a:solidFill>
                  <a:latin typeface="Times" charset="0"/>
                </a:rPr>
                <a:t>generality</a:t>
              </a:r>
            </a:p>
          </p:txBody>
        </p:sp>
      </p:grpSp>
      <p:pic>
        <p:nvPicPr>
          <p:cNvPr id="14" name="Picture 4" descr="auguste_comte.jpg                                              00014D27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9404" y="1335880"/>
            <a:ext cx="2335659" cy="2677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5"/>
          <p:cNvSpPr txBox="1">
            <a:spLocks noChangeArrowheads="1"/>
          </p:cNvSpPr>
          <p:nvPr/>
        </p:nvSpPr>
        <p:spPr bwMode="auto">
          <a:xfrm>
            <a:off x="10375900" y="4013199"/>
            <a:ext cx="18161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da-DK" altLang="x-none" sz="1400">
                <a:solidFill>
                  <a:srgbClr val="000000"/>
                </a:solidFill>
              </a:rPr>
              <a:t>A. Comte </a:t>
            </a:r>
          </a:p>
          <a:p>
            <a:pPr algn="ctr" eaLnBrk="0" hangingPunct="0"/>
            <a:r>
              <a:rPr lang="da-DK" altLang="x-none" sz="1400">
                <a:solidFill>
                  <a:srgbClr val="000000"/>
                </a:solidFill>
              </a:rPr>
              <a:t>(1798-1857)</a:t>
            </a:r>
          </a:p>
        </p:txBody>
      </p:sp>
    </p:spTree>
    <p:extLst>
      <p:ext uri="{BB962C8B-B14F-4D97-AF65-F5344CB8AC3E}">
        <p14:creationId xmlns:p14="http://schemas.microsoft.com/office/powerpoint/2010/main" val="175353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a:t>The Vienna Circle</a:t>
            </a:r>
            <a:endParaRPr lang="en-US" altLang="x-none" sz="1600" dirty="0">
              <a:latin typeface="Arial" charset="0"/>
            </a:endParaRPr>
          </a:p>
        </p:txBody>
      </p:sp>
      <p:pic>
        <p:nvPicPr>
          <p:cNvPr id="38946" name="Picture 34" descr="&#10;s09AJAyer.jpg                                                  00014D1E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974" y="253876"/>
            <a:ext cx="1573890" cy="1985422"/>
          </a:xfrm>
          <a:prstGeom prst="rect">
            <a:avLst/>
          </a:prstGeom>
          <a:noFill/>
          <a:extLst>
            <a:ext uri="{909E8E84-426E-40DD-AFC4-6F175D3DCCD1}">
              <a14:hiddenFill xmlns:a14="http://schemas.microsoft.com/office/drawing/2010/main">
                <a:solidFill>
                  <a:srgbClr val="FFFFFF"/>
                </a:solidFill>
              </a14:hiddenFill>
            </a:ext>
          </a:extLst>
        </p:spPr>
      </p:pic>
      <p:sp>
        <p:nvSpPr>
          <p:cNvPr id="38948" name="Rectangle 36"/>
          <p:cNvSpPr>
            <a:spLocks noChangeArrowheads="1"/>
          </p:cNvSpPr>
          <p:nvPr/>
        </p:nvSpPr>
        <p:spPr bwMode="auto">
          <a:xfrm>
            <a:off x="1868735" y="3296774"/>
            <a:ext cx="1736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Moritz </a:t>
            </a:r>
            <a:r>
              <a:rPr lang="da-DK" altLang="x-none" b="1" dirty="0" err="1">
                <a:latin typeface="Arial" charset="0"/>
              </a:rPr>
              <a:t>Schlick</a:t>
            </a:r>
            <a:endParaRPr lang="da-DK" altLang="x-none" b="1" dirty="0">
              <a:latin typeface="Arial" charset="0"/>
            </a:endParaRPr>
          </a:p>
          <a:p>
            <a:pPr eaLnBrk="0" hangingPunct="0"/>
            <a:r>
              <a:rPr lang="da-DK" altLang="x-none" dirty="0">
                <a:latin typeface="Arial" charset="0"/>
              </a:rPr>
              <a:t>(1882-1936)</a:t>
            </a:r>
            <a:endParaRPr lang="da-DK" altLang="x-none" sz="1400" i="1" dirty="0">
              <a:latin typeface="Arial" charset="0"/>
            </a:endParaRPr>
          </a:p>
        </p:txBody>
      </p:sp>
      <p:pic>
        <p:nvPicPr>
          <p:cNvPr id="38949" name="Picture 37" descr="schlick.gif                                                    00014D4A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86" y="1467975"/>
            <a:ext cx="1763713" cy="1800225"/>
          </a:xfrm>
          <a:prstGeom prst="rect">
            <a:avLst/>
          </a:prstGeom>
          <a:noFill/>
          <a:extLst>
            <a:ext uri="{909E8E84-426E-40DD-AFC4-6F175D3DCCD1}">
              <a14:hiddenFill xmlns:a14="http://schemas.microsoft.com/office/drawing/2010/main">
                <a:solidFill>
                  <a:srgbClr val="FFFFFF"/>
                </a:solidFill>
              </a14:hiddenFill>
            </a:ext>
          </a:extLst>
        </p:spPr>
      </p:pic>
      <p:sp>
        <p:nvSpPr>
          <p:cNvPr id="38950" name="Rectangle 38"/>
          <p:cNvSpPr>
            <a:spLocks noChangeArrowheads="1"/>
          </p:cNvSpPr>
          <p:nvPr/>
        </p:nvSpPr>
        <p:spPr bwMode="auto">
          <a:xfrm>
            <a:off x="10198294" y="6103076"/>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Otto </a:t>
            </a:r>
            <a:r>
              <a:rPr lang="da-DK" altLang="x-none" b="1" dirty="0" err="1">
                <a:latin typeface="Arial" charset="0"/>
              </a:rPr>
              <a:t>Neurath</a:t>
            </a:r>
            <a:endParaRPr lang="da-DK" altLang="x-none" b="1" dirty="0">
              <a:latin typeface="Arial" charset="0"/>
            </a:endParaRPr>
          </a:p>
          <a:p>
            <a:pPr eaLnBrk="0" hangingPunct="0"/>
            <a:r>
              <a:rPr lang="da-DK" altLang="x-none" dirty="0">
                <a:latin typeface="Arial" charset="0"/>
              </a:rPr>
              <a:t>(1882-1945)</a:t>
            </a:r>
            <a:endParaRPr lang="da-DK" altLang="x-none" b="1" dirty="0">
              <a:latin typeface="Arial" charset="0"/>
            </a:endParaRPr>
          </a:p>
        </p:txBody>
      </p:sp>
      <p:pic>
        <p:nvPicPr>
          <p:cNvPr id="38951" name="Picture 39" descr="neurath.gif                                                    00014D3EMacintosh HD rejse             B73A7B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186" y="3757485"/>
            <a:ext cx="1639812" cy="2271759"/>
          </a:xfrm>
          <a:prstGeom prst="rect">
            <a:avLst/>
          </a:prstGeom>
          <a:noFill/>
          <a:extLst>
            <a:ext uri="{909E8E84-426E-40DD-AFC4-6F175D3DCCD1}">
              <a14:hiddenFill xmlns:a14="http://schemas.microsoft.com/office/drawing/2010/main">
                <a:solidFill>
                  <a:srgbClr val="FFFFFF"/>
                </a:solidFill>
              </a14:hiddenFill>
            </a:ext>
          </a:extLst>
        </p:spPr>
      </p:pic>
      <p:sp>
        <p:nvSpPr>
          <p:cNvPr id="38952" name="Rectangle 40"/>
          <p:cNvSpPr>
            <a:spLocks noChangeArrowheads="1"/>
          </p:cNvSpPr>
          <p:nvPr/>
        </p:nvSpPr>
        <p:spPr bwMode="auto">
          <a:xfrm>
            <a:off x="3780117" y="6103076"/>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Rudolf </a:t>
            </a:r>
            <a:r>
              <a:rPr lang="da-DK" altLang="x-none" b="1" dirty="0" err="1">
                <a:latin typeface="Arial" charset="0"/>
              </a:rPr>
              <a:t>Carnap</a:t>
            </a:r>
            <a:endParaRPr lang="da-DK" altLang="x-none" b="1" dirty="0">
              <a:latin typeface="Arial" charset="0"/>
            </a:endParaRPr>
          </a:p>
          <a:p>
            <a:pPr eaLnBrk="0" hangingPunct="0"/>
            <a:r>
              <a:rPr lang="da-DK" altLang="x-none" dirty="0">
                <a:latin typeface="Arial" charset="0"/>
              </a:rPr>
              <a:t>(1891-1970)</a:t>
            </a:r>
            <a:endParaRPr lang="da-DK" altLang="x-none" b="1" dirty="0">
              <a:latin typeface="Arial" charset="0"/>
            </a:endParaRPr>
          </a:p>
        </p:txBody>
      </p:sp>
      <p:pic>
        <p:nvPicPr>
          <p:cNvPr id="38954"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628" y="4049633"/>
            <a:ext cx="1500721"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55" name="Picture 43" descr="wittgenstein2-small.jpg                                        00014D4CMacintosh HD rejse             B73A7B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03" y="253876"/>
            <a:ext cx="1662113" cy="2559360"/>
          </a:xfrm>
          <a:prstGeom prst="rect">
            <a:avLst/>
          </a:prstGeom>
          <a:noFill/>
          <a:extLst>
            <a:ext uri="{909E8E84-426E-40DD-AFC4-6F175D3DCCD1}">
              <a14:hiddenFill xmlns:a14="http://schemas.microsoft.com/office/drawing/2010/main">
                <a:solidFill>
                  <a:srgbClr val="FFFFFF"/>
                </a:solidFill>
              </a14:hiddenFill>
            </a:ext>
          </a:extLst>
        </p:spPr>
      </p:pic>
      <p:sp>
        <p:nvSpPr>
          <p:cNvPr id="38956" name="Text Box 44"/>
          <p:cNvSpPr txBox="1">
            <a:spLocks noChangeArrowheads="1"/>
          </p:cNvSpPr>
          <p:nvPr/>
        </p:nvSpPr>
        <p:spPr bwMode="auto">
          <a:xfrm>
            <a:off x="7869025" y="2874183"/>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Ludwig Wittgenstein</a:t>
            </a:r>
          </a:p>
          <a:p>
            <a:pPr eaLnBrk="0" hangingPunct="0"/>
            <a:r>
              <a:rPr lang="da-DK" altLang="x-none" dirty="0">
                <a:latin typeface="Arial" charset="0"/>
              </a:rPr>
              <a:t>(1889-1951)</a:t>
            </a:r>
          </a:p>
        </p:txBody>
      </p:sp>
      <p:pic>
        <p:nvPicPr>
          <p:cNvPr id="38957" name="Picture 45" descr="feigl_port.jpg                                                 00014D31Macintosh HD rejse             B73A7B8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709" y="4049633"/>
            <a:ext cx="1473200" cy="1979612"/>
          </a:xfrm>
          <a:prstGeom prst="rect">
            <a:avLst/>
          </a:prstGeom>
          <a:noFill/>
          <a:extLst>
            <a:ext uri="{909E8E84-426E-40DD-AFC4-6F175D3DCCD1}">
              <a14:hiddenFill xmlns:a14="http://schemas.microsoft.com/office/drawing/2010/main">
                <a:solidFill>
                  <a:srgbClr val="FFFFFF"/>
                </a:solidFill>
              </a14:hiddenFill>
            </a:ext>
          </a:extLst>
        </p:spPr>
      </p:pic>
      <p:sp>
        <p:nvSpPr>
          <p:cNvPr id="38958" name="Rectangle 46"/>
          <p:cNvSpPr>
            <a:spLocks noChangeArrowheads="1"/>
          </p:cNvSpPr>
          <p:nvPr/>
        </p:nvSpPr>
        <p:spPr bwMode="auto">
          <a:xfrm>
            <a:off x="1785059" y="6103076"/>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Herbert </a:t>
            </a:r>
            <a:r>
              <a:rPr lang="da-DK" altLang="x-none" b="1" dirty="0" err="1">
                <a:latin typeface="Arial" charset="0"/>
              </a:rPr>
              <a:t>Feigl</a:t>
            </a:r>
            <a:endParaRPr lang="da-DK" altLang="x-none" b="1" dirty="0">
              <a:latin typeface="Arial" charset="0"/>
            </a:endParaRPr>
          </a:p>
          <a:p>
            <a:pPr eaLnBrk="0" hangingPunct="0"/>
            <a:r>
              <a:rPr lang="da-DK" altLang="x-none" dirty="0">
                <a:latin typeface="Arial" charset="0"/>
              </a:rPr>
              <a:t>(1902-1988)</a:t>
            </a:r>
            <a:endParaRPr lang="da-DK" altLang="x-none" b="1" dirty="0">
              <a:latin typeface="Arial" charset="0"/>
            </a:endParaRPr>
          </a:p>
        </p:txBody>
      </p:sp>
      <p:sp>
        <p:nvSpPr>
          <p:cNvPr id="38959" name="Rectangle 47"/>
          <p:cNvSpPr>
            <a:spLocks noChangeArrowheads="1"/>
          </p:cNvSpPr>
          <p:nvPr/>
        </p:nvSpPr>
        <p:spPr bwMode="auto">
          <a:xfrm>
            <a:off x="5473975" y="6103076"/>
            <a:ext cx="2365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r>
              <a:rPr lang="da-DK" altLang="x-none" b="1">
                <a:latin typeface="Arial" charset="0"/>
              </a:rPr>
              <a:t>Hans </a:t>
            </a:r>
            <a:r>
              <a:rPr lang="da-DK" altLang="x-none" b="1" dirty="0" err="1">
                <a:latin typeface="Arial" charset="0"/>
              </a:rPr>
              <a:t>Reichenbach</a:t>
            </a:r>
            <a:endParaRPr lang="da-DK" altLang="x-none" b="1" dirty="0">
              <a:latin typeface="Arial" charset="0"/>
            </a:endParaRPr>
          </a:p>
          <a:p>
            <a:pPr algn="r" eaLnBrk="0" hangingPunct="0"/>
            <a:r>
              <a:rPr lang="da-DK" altLang="x-none" dirty="0">
                <a:latin typeface="Arial" charset="0"/>
              </a:rPr>
              <a:t>(1891-1953)</a:t>
            </a:r>
            <a:endParaRPr lang="da-DK" altLang="x-none" b="1" dirty="0">
              <a:latin typeface="Arial" charset="0"/>
            </a:endParaRPr>
          </a:p>
        </p:txBody>
      </p:sp>
      <p:pic>
        <p:nvPicPr>
          <p:cNvPr id="38960" name="Picture 48" descr="Reichenbach.jpg                                                00014D47Macintosh HD rejse             B73A7B8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3698" y="3764677"/>
            <a:ext cx="1861179" cy="2264568"/>
          </a:xfrm>
          <a:prstGeom prst="rect">
            <a:avLst/>
          </a:prstGeom>
          <a:noFill/>
          <a:extLst>
            <a:ext uri="{909E8E84-426E-40DD-AFC4-6F175D3DCCD1}">
              <a14:hiddenFill xmlns:a14="http://schemas.microsoft.com/office/drawing/2010/main">
                <a:solidFill>
                  <a:srgbClr val="FFFFFF"/>
                </a:solidFill>
              </a14:hiddenFill>
            </a:ext>
          </a:extLst>
        </p:spPr>
      </p:pic>
      <p:sp>
        <p:nvSpPr>
          <p:cNvPr id="38961" name="Rectangle 49"/>
          <p:cNvSpPr>
            <a:spLocks noChangeArrowheads="1"/>
          </p:cNvSpPr>
          <p:nvPr/>
        </p:nvSpPr>
        <p:spPr bwMode="auto">
          <a:xfrm>
            <a:off x="8029157"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7065"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
        <p:nvSpPr>
          <p:cNvPr id="38964" name="Text Box 52"/>
          <p:cNvSpPr txBox="1">
            <a:spLocks noGrp="1" noChangeArrowheads="1"/>
          </p:cNvSpPr>
          <p:nvPr>
            <p:ph type="body" idx="1"/>
          </p:nvPr>
        </p:nvSpPr>
        <p:spPr>
          <a:xfrm>
            <a:off x="10093243" y="2313372"/>
            <a:ext cx="1705956" cy="761203"/>
          </a:xfrm>
          <a:noFill/>
          <a:ln/>
        </p:spPr>
        <p:txBody>
          <a:bodyPr>
            <a:normAutofit/>
          </a:bodyPr>
          <a:lstStyle/>
          <a:p>
            <a:pPr marL="0" indent="0" algn="r" eaLnBrk="0" hangingPunct="0">
              <a:spcBef>
                <a:spcPct val="0"/>
              </a:spcBef>
              <a:buNone/>
            </a:pPr>
            <a:r>
              <a:rPr lang="da-DK" altLang="x-none" b="1" dirty="0">
                <a:latin typeface="Arial" charset="0"/>
              </a:rPr>
              <a:t>Alfred J. </a:t>
            </a:r>
            <a:r>
              <a:rPr lang="da-DK" altLang="x-none" b="1" dirty="0" err="1">
                <a:latin typeface="Arial" charset="0"/>
              </a:rPr>
              <a:t>Ayer</a:t>
            </a:r>
            <a:endParaRPr lang="da-DK" altLang="x-none" b="1" dirty="0">
              <a:latin typeface="Arial" charset="0"/>
            </a:endParaRPr>
          </a:p>
          <a:p>
            <a:pPr marL="0" indent="0" algn="r" eaLnBrk="0" hangingPunct="0">
              <a:spcBef>
                <a:spcPct val="0"/>
              </a:spcBef>
              <a:buNone/>
            </a:pPr>
            <a:r>
              <a:rPr lang="da-DK" altLang="x-none" dirty="0">
                <a:latin typeface="Arial" charset="0"/>
              </a:rPr>
              <a:t>(1910-1989)</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8529" y="1459231"/>
            <a:ext cx="1489332" cy="1896791"/>
          </a:xfrm>
          <a:prstGeom prst="rect">
            <a:avLst/>
          </a:prstGeom>
        </p:spPr>
      </p:pic>
      <p:sp>
        <p:nvSpPr>
          <p:cNvPr id="21" name="Rectangle 36"/>
          <p:cNvSpPr>
            <a:spLocks noChangeArrowheads="1"/>
          </p:cNvSpPr>
          <p:nvPr/>
        </p:nvSpPr>
        <p:spPr bwMode="auto">
          <a:xfrm>
            <a:off x="3780117" y="3296774"/>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Kurt </a:t>
            </a:r>
            <a:r>
              <a:rPr lang="da-DK" altLang="x-none" b="1" dirty="0" err="1">
                <a:latin typeface="Arial" charset="0"/>
              </a:rPr>
              <a:t>Gödel</a:t>
            </a:r>
            <a:endParaRPr lang="da-DK" altLang="x-none" b="1" dirty="0">
              <a:latin typeface="Arial" charset="0"/>
            </a:endParaRPr>
          </a:p>
          <a:p>
            <a:pPr eaLnBrk="0" hangingPunct="0"/>
            <a:r>
              <a:rPr lang="da-DK" altLang="x-none" dirty="0">
                <a:latin typeface="Arial" charset="0"/>
              </a:rPr>
              <a:t>(1906-1978)</a:t>
            </a:r>
            <a:endParaRPr lang="da-DK" altLang="x-none" sz="1400" i="1" dirty="0">
              <a:latin typeface="Arial" charset="0"/>
            </a:endParaRPr>
          </a:p>
        </p:txBody>
      </p:sp>
      <p:pic>
        <p:nvPicPr>
          <p:cNvPr id="22" name="Picture 5" descr="http://www.hinduonnet.com/thehindu/br/2003/06/03/images/2003060300070301.jpg"/>
          <p:cNvPicPr>
            <a:picLocks noChangeAspect="1" noChangeArrowheads="1"/>
          </p:cNvPicPr>
          <p:nvPr/>
        </p:nvPicPr>
        <p:blipFill rotWithShape="1">
          <a:blip r:embed="rId11">
            <a:extLst>
              <a:ext uri="{28A0092B-C50C-407E-A947-70E740481C1C}">
                <a14:useLocalDpi xmlns:a14="http://schemas.microsoft.com/office/drawing/2010/main" val="0"/>
              </a:ext>
            </a:extLst>
          </a:blip>
          <a:srcRect r="-2" b="889"/>
          <a:stretch/>
        </p:blipFill>
        <p:spPr bwMode="auto">
          <a:xfrm>
            <a:off x="5825625" y="295821"/>
            <a:ext cx="1714651" cy="25174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4"/>
          <p:cNvSpPr txBox="1">
            <a:spLocks noChangeArrowheads="1"/>
          </p:cNvSpPr>
          <p:nvPr/>
        </p:nvSpPr>
        <p:spPr bwMode="auto">
          <a:xfrm>
            <a:off x="5760970" y="2874183"/>
            <a:ext cx="18261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Charlie Popper</a:t>
            </a:r>
          </a:p>
          <a:p>
            <a:pPr eaLnBrk="0" hangingPunct="0"/>
            <a:r>
              <a:rPr lang="da-DK" altLang="x-none" dirty="0">
                <a:latin typeface="Arial" charset="0"/>
              </a:rPr>
              <a:t>(1902-1994)</a:t>
            </a:r>
          </a:p>
        </p:txBody>
      </p:sp>
    </p:spTree>
    <p:extLst>
      <p:ext uri="{BB962C8B-B14F-4D97-AF65-F5344CB8AC3E}">
        <p14:creationId xmlns:p14="http://schemas.microsoft.com/office/powerpoint/2010/main" val="11106310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marL="381000" indent="-381000"/>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some characteristics</a:t>
            </a:r>
            <a:endParaRPr lang="da-DK" altLang="x-none" dirty="0">
              <a:solidFill>
                <a:srgbClr val="000000"/>
              </a:solidFill>
            </a:endParaRPr>
          </a:p>
        </p:txBody>
      </p:sp>
      <p:sp>
        <p:nvSpPr>
          <p:cNvPr id="29702" name="Rectangle 6"/>
          <p:cNvSpPr>
            <a:spLocks noChangeArrowheads="1"/>
          </p:cNvSpPr>
          <p:nvPr/>
        </p:nvSpPr>
        <p:spPr bwMode="auto">
          <a:xfrm>
            <a:off x="2592924" y="1992099"/>
            <a:ext cx="3296855" cy="480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533400" indent="-533400">
              <a:spcBef>
                <a:spcPct val="20000"/>
              </a:spcBef>
              <a:defRPr sz="1400">
                <a:solidFill>
                  <a:schemeClr val="tx1"/>
                </a:solidFill>
                <a:latin typeface="Verdana" charset="0"/>
              </a:defRPr>
            </a:lvl1pPr>
            <a:lvl2pPr marL="914400" indent="-457200">
              <a:spcBef>
                <a:spcPct val="20000"/>
              </a:spcBef>
              <a:buChar char="•"/>
              <a:defRPr sz="1200">
                <a:solidFill>
                  <a:schemeClr val="tx1"/>
                </a:solidFill>
                <a:latin typeface="Verdana" charset="0"/>
              </a:defRPr>
            </a:lvl2pPr>
            <a:lvl3pPr marL="1295400" indent="-381000">
              <a:spcBef>
                <a:spcPct val="20000"/>
              </a:spcBef>
              <a:buChar char="•"/>
              <a:defRPr sz="1200">
                <a:solidFill>
                  <a:schemeClr val="tx1"/>
                </a:solidFill>
                <a:latin typeface="Verdana" charset="0"/>
              </a:defRPr>
            </a:lvl3pPr>
            <a:lvl4pPr marL="1714500" indent="-342900">
              <a:spcBef>
                <a:spcPct val="20000"/>
              </a:spcBef>
              <a:buChar char="•"/>
              <a:defRPr sz="1200">
                <a:solidFill>
                  <a:schemeClr val="tx1"/>
                </a:solidFill>
                <a:latin typeface="Verdana" charset="0"/>
              </a:defRPr>
            </a:lvl4pPr>
            <a:lvl5pPr marL="2171700" indent="-342900">
              <a:spcBef>
                <a:spcPct val="20000"/>
              </a:spcBef>
              <a:buChar char="•"/>
              <a:defRPr sz="1000">
                <a:solidFill>
                  <a:schemeClr val="tx1"/>
                </a:solidFill>
                <a:latin typeface="Verdana" charset="0"/>
              </a:defRPr>
            </a:lvl5pPr>
            <a:lvl6pPr marL="2628900" indent="-342900" fontAlgn="base">
              <a:spcBef>
                <a:spcPct val="20000"/>
              </a:spcBef>
              <a:spcAft>
                <a:spcPct val="0"/>
              </a:spcAft>
              <a:buChar char="•"/>
              <a:defRPr sz="1000">
                <a:solidFill>
                  <a:schemeClr val="tx1"/>
                </a:solidFill>
                <a:latin typeface="Verdana" charset="0"/>
              </a:defRPr>
            </a:lvl6pPr>
            <a:lvl7pPr marL="3086100" indent="-342900" fontAlgn="base">
              <a:spcBef>
                <a:spcPct val="20000"/>
              </a:spcBef>
              <a:spcAft>
                <a:spcPct val="0"/>
              </a:spcAft>
              <a:buChar char="•"/>
              <a:defRPr sz="1000">
                <a:solidFill>
                  <a:schemeClr val="tx1"/>
                </a:solidFill>
                <a:latin typeface="Verdana" charset="0"/>
              </a:defRPr>
            </a:lvl7pPr>
            <a:lvl8pPr marL="3543300" indent="-342900" fontAlgn="base">
              <a:spcBef>
                <a:spcPct val="20000"/>
              </a:spcBef>
              <a:spcAft>
                <a:spcPct val="0"/>
              </a:spcAft>
              <a:buChar char="•"/>
              <a:defRPr sz="1000">
                <a:solidFill>
                  <a:schemeClr val="tx1"/>
                </a:solidFill>
                <a:latin typeface="Verdana" charset="0"/>
              </a:defRPr>
            </a:lvl8pPr>
            <a:lvl9pPr marL="4000500" indent="-342900" fontAlgn="base">
              <a:spcBef>
                <a:spcPct val="20000"/>
              </a:spcBef>
              <a:spcAft>
                <a:spcPct val="0"/>
              </a:spcAft>
              <a:buChar char="•"/>
              <a:defRPr sz="1000">
                <a:solidFill>
                  <a:schemeClr val="tx1"/>
                </a:solidFill>
                <a:latin typeface="Verdana" charset="0"/>
              </a:defRPr>
            </a:lvl9pPr>
          </a:lstStyle>
          <a:p>
            <a:pPr marL="342900" indent="-342900">
              <a:buFont typeface="Arial" charset="0"/>
              <a:buChar char="•"/>
            </a:pPr>
            <a:r>
              <a:rPr lang="en-US" altLang="x-none" sz="2000" dirty="0">
                <a:latin typeface="Century Gothic" charset="0"/>
                <a:ea typeface="Century Gothic" charset="0"/>
                <a:cs typeface="Century Gothic" charset="0"/>
              </a:rPr>
              <a:t>Rationality, ”positive knowledge.” </a:t>
            </a:r>
          </a:p>
          <a:p>
            <a:pPr marL="381000" lvl="1" indent="0">
              <a:buNone/>
            </a:pPr>
            <a:r>
              <a:rPr lang="en-US" altLang="x-none" dirty="0">
                <a:latin typeface="Century Gothic" charset="0"/>
                <a:ea typeface="Century Gothic" charset="0"/>
                <a:cs typeface="Century Gothic" charset="0"/>
              </a:rPr>
              <a:t>(Only ‘bad science’ needs historical or psychological explanations)</a:t>
            </a:r>
            <a:endParaRPr lang="en-US" altLang="x-none" sz="1800" dirty="0">
              <a:latin typeface="Century Gothic" charset="0"/>
              <a:ea typeface="Century Gothic" charset="0"/>
              <a:cs typeface="Century Gothic" charset="0"/>
            </a:endParaRPr>
          </a:p>
          <a:p>
            <a:pPr marL="342900" indent="-342900">
              <a:buFont typeface="Arial" charset="0"/>
              <a:buChar char="•"/>
            </a:pPr>
            <a:endParaRPr lang="en-US" altLang="x-none" sz="2000" dirty="0">
              <a:latin typeface="Century Gothic" charset="0"/>
              <a:ea typeface="Century Gothic" charset="0"/>
              <a:cs typeface="Century Gothic" charset="0"/>
            </a:endParaRPr>
          </a:p>
          <a:p>
            <a:pPr marL="342900" indent="-342900">
              <a:buFont typeface="Arial" charset="0"/>
              <a:buChar char="•"/>
            </a:pPr>
            <a:r>
              <a:rPr lang="en-US" altLang="x-none" sz="2000" dirty="0">
                <a:latin typeface="Century Gothic" charset="0"/>
                <a:ea typeface="Century Gothic" charset="0"/>
                <a:cs typeface="Century Gothic" charset="0"/>
              </a:rPr>
              <a:t>Sharp distinction between Science /     Non-science</a:t>
            </a:r>
            <a:br>
              <a:rPr lang="en-US" altLang="x-none" sz="2000" dirty="0">
                <a:latin typeface="Century Gothic" charset="0"/>
                <a:ea typeface="Century Gothic" charset="0"/>
                <a:cs typeface="Century Gothic" charset="0"/>
              </a:rPr>
            </a:br>
            <a:r>
              <a:rPr lang="en-US" altLang="x-none" sz="1200" dirty="0">
                <a:latin typeface="Century Gothic" charset="0"/>
                <a:ea typeface="Century Gothic" charset="0"/>
                <a:cs typeface="Century Gothic" charset="0"/>
              </a:rPr>
              <a:t>(Anti-metaphysical</a:t>
            </a:r>
            <a:r>
              <a:rPr lang="en-US" altLang="x-none" sz="1200" dirty="0">
                <a:latin typeface="Century Gothic" charset="0"/>
                <a:ea typeface="Century Gothic" charset="0"/>
                <a:cs typeface="Century Gothic" charset="0"/>
                <a:sym typeface="Wingdings"/>
              </a:rPr>
              <a:t>)</a:t>
            </a:r>
            <a:endParaRPr lang="en-US" altLang="x-none" sz="1800" dirty="0">
              <a:latin typeface="Century Gothic" charset="0"/>
              <a:ea typeface="Century Gothic" charset="0"/>
              <a:cs typeface="Century Gothic" charset="0"/>
            </a:endParaRPr>
          </a:p>
          <a:p>
            <a:pPr marL="342900" indent="-342900">
              <a:buFont typeface="Arial" charset="0"/>
              <a:buChar char="•"/>
            </a:pPr>
            <a:endParaRPr lang="en-US" altLang="x-none" sz="2000" dirty="0">
              <a:latin typeface="Century Gothic" charset="0"/>
              <a:ea typeface="Century Gothic" charset="0"/>
              <a:cs typeface="Century Gothic" charset="0"/>
            </a:endParaRPr>
          </a:p>
          <a:p>
            <a:pPr marL="342900" indent="-342900">
              <a:buFont typeface="Arial" charset="0"/>
              <a:buChar char="•"/>
            </a:pPr>
            <a:endParaRPr lang="en-US" altLang="x-none" sz="2000" dirty="0">
              <a:latin typeface="Century Gothic" charset="0"/>
              <a:ea typeface="Century Gothic" charset="0"/>
              <a:cs typeface="Century Gothic" charset="0"/>
            </a:endParaRPr>
          </a:p>
          <a:p>
            <a:pPr marL="342900" indent="-342900">
              <a:buFont typeface="Arial" charset="0"/>
              <a:buChar char="•"/>
            </a:pPr>
            <a:r>
              <a:rPr lang="en-US" altLang="x-none" sz="2000" dirty="0">
                <a:latin typeface="Century Gothic" charset="0"/>
                <a:ea typeface="Century Gothic" charset="0"/>
                <a:cs typeface="Century Gothic" charset="0"/>
              </a:rPr>
              <a:t>Source of knowledge: observations + logic (cf. ”logical empiricism”)</a:t>
            </a:r>
          </a:p>
        </p:txBody>
      </p:sp>
      <p:grpSp>
        <p:nvGrpSpPr>
          <p:cNvPr id="29705" name="Group 9"/>
          <p:cNvGrpSpPr>
            <a:grpSpLocks/>
          </p:cNvGrpSpPr>
          <p:nvPr/>
        </p:nvGrpSpPr>
        <p:grpSpPr bwMode="auto">
          <a:xfrm>
            <a:off x="7253672" y="1998294"/>
            <a:ext cx="2879726" cy="960438"/>
            <a:chOff x="2880" y="787"/>
            <a:chExt cx="1814" cy="605"/>
          </a:xfrm>
        </p:grpSpPr>
        <p:grpSp>
          <p:nvGrpSpPr>
            <p:cNvPr id="29706" name="Group 10"/>
            <p:cNvGrpSpPr>
              <a:grpSpLocks/>
            </p:cNvGrpSpPr>
            <p:nvPr/>
          </p:nvGrpSpPr>
          <p:grpSpPr bwMode="auto">
            <a:xfrm>
              <a:off x="2880" y="809"/>
              <a:ext cx="960" cy="583"/>
              <a:chOff x="2880" y="809"/>
              <a:chExt cx="960" cy="583"/>
            </a:xfrm>
          </p:grpSpPr>
          <p:sp>
            <p:nvSpPr>
              <p:cNvPr id="29707"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8"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9"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a:solidFill>
                    <a:srgbClr val="FF0A12"/>
                  </a:solidFill>
                  <a:latin typeface="Times" charset="0"/>
                </a:endParaRPr>
              </a:p>
            </p:txBody>
          </p:sp>
        </p:grpSp>
        <p:sp>
          <p:nvSpPr>
            <p:cNvPr id="29710" name="Text Box 14"/>
            <p:cNvSpPr txBox="1">
              <a:spLocks noChangeArrowheads="1"/>
            </p:cNvSpPr>
            <p:nvPr/>
          </p:nvSpPr>
          <p:spPr bwMode="auto">
            <a:xfrm>
              <a:off x="3840" y="787"/>
              <a:ext cx="85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1400" b="1" dirty="0">
                  <a:latin typeface="Helvetica" charset="0"/>
                </a:rPr>
                <a:t>The total </a:t>
              </a:r>
            </a:p>
            <a:p>
              <a:pPr algn="ctr" eaLnBrk="0" hangingPunct="0"/>
              <a:r>
                <a:rPr lang="en-US" altLang="x-none" sz="1400" b="1" dirty="0">
                  <a:latin typeface="Helvetica" charset="0"/>
                </a:rPr>
                <a:t>knowledge is </a:t>
              </a:r>
            </a:p>
            <a:p>
              <a:pPr algn="ctr" eaLnBrk="0" hangingPunct="0"/>
              <a:r>
                <a:rPr lang="en-US" altLang="x-none" sz="1400" b="1" dirty="0">
                  <a:latin typeface="Helvetica" charset="0"/>
                </a:rPr>
                <a:t>cumulative</a:t>
              </a:r>
              <a:endParaRPr lang="en-US" altLang="x-none" dirty="0">
                <a:latin typeface="Times" charset="0"/>
              </a:endParaRPr>
            </a:p>
          </p:txBody>
        </p:sp>
      </p:grpSp>
      <p:sp>
        <p:nvSpPr>
          <p:cNvPr id="29711" name="Line 15"/>
          <p:cNvSpPr>
            <a:spLocks noChangeShapeType="1"/>
          </p:cNvSpPr>
          <p:nvPr/>
        </p:nvSpPr>
        <p:spPr bwMode="auto">
          <a:xfrm flipH="1" flipV="1">
            <a:off x="7253672" y="3208868"/>
            <a:ext cx="2652328" cy="1291477"/>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2" name="Text Box 16"/>
          <p:cNvSpPr txBox="1">
            <a:spLocks noChangeArrowheads="1"/>
          </p:cNvSpPr>
          <p:nvPr/>
        </p:nvSpPr>
        <p:spPr bwMode="auto">
          <a:xfrm>
            <a:off x="8410576" y="3175630"/>
            <a:ext cx="168507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0" hangingPunct="0"/>
            <a:r>
              <a:rPr lang="en-US" altLang="x-none" sz="1500" b="1" dirty="0">
                <a:latin typeface="Courier" charset="0"/>
              </a:rPr>
              <a:t>(analytic and</a:t>
            </a:r>
          </a:p>
          <a:p>
            <a:pPr algn="r" eaLnBrk="0" hangingPunct="0"/>
            <a:r>
              <a:rPr lang="en-US" altLang="x-none" sz="1500" b="1" dirty="0">
                <a:latin typeface="Courier" charset="0"/>
              </a:rPr>
              <a:t>synthetic)</a:t>
            </a:r>
          </a:p>
          <a:p>
            <a:pPr algn="r" eaLnBrk="0" hangingPunct="0"/>
            <a:r>
              <a:rPr lang="en-US" altLang="x-none" sz="1500" b="1" dirty="0">
                <a:latin typeface="Courier" charset="0"/>
              </a:rPr>
              <a:t>knowledge</a:t>
            </a:r>
            <a:endParaRPr lang="en-US" altLang="x-none" sz="1500" dirty="0">
              <a:latin typeface="Courier" charset="0"/>
            </a:endParaRPr>
          </a:p>
        </p:txBody>
      </p:sp>
      <p:sp>
        <p:nvSpPr>
          <p:cNvPr id="29713" name="Text Box 17"/>
          <p:cNvSpPr txBox="1">
            <a:spLocks noChangeArrowheads="1"/>
          </p:cNvSpPr>
          <p:nvPr/>
        </p:nvSpPr>
        <p:spPr bwMode="auto">
          <a:xfrm>
            <a:off x="7116904" y="3984704"/>
            <a:ext cx="17923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x-none" sz="1500" b="1" i="1" dirty="0">
                <a:effectLst>
                  <a:outerShdw blurRad="38100" dist="38100" dir="2700000" algn="tl">
                    <a:srgbClr val="C0C0C0"/>
                  </a:outerShdw>
                </a:effectLst>
                <a:latin typeface="Lucida Handwriting" charset="0"/>
              </a:rPr>
              <a:t>’nonsense’</a:t>
            </a:r>
            <a:endParaRPr lang="en-US" altLang="x-none" sz="1500" dirty="0">
              <a:latin typeface="Lucida Handwriting" charset="0"/>
            </a:endParaRPr>
          </a:p>
        </p:txBody>
      </p:sp>
      <p:grpSp>
        <p:nvGrpSpPr>
          <p:cNvPr id="29714" name="Group 18"/>
          <p:cNvGrpSpPr>
            <a:grpSpLocks/>
          </p:cNvGrpSpPr>
          <p:nvPr/>
        </p:nvGrpSpPr>
        <p:grpSpPr bwMode="auto">
          <a:xfrm>
            <a:off x="7253672" y="5045446"/>
            <a:ext cx="2841981" cy="1473201"/>
            <a:chOff x="3024" y="3024"/>
            <a:chExt cx="1790" cy="928"/>
          </a:xfrm>
        </p:grpSpPr>
        <p:sp>
          <p:nvSpPr>
            <p:cNvPr id="29715" name="Text Box 19"/>
            <p:cNvSpPr txBox="1">
              <a:spLocks noChangeArrowheads="1"/>
            </p:cNvSpPr>
            <p:nvPr/>
          </p:nvSpPr>
          <p:spPr bwMode="auto">
            <a:xfrm>
              <a:off x="3024" y="3024"/>
              <a:ext cx="12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b="1" dirty="0">
                  <a:solidFill>
                    <a:srgbClr val="000000"/>
                  </a:solidFill>
                  <a:latin typeface="Times" charset="0"/>
                </a:rPr>
                <a:t>Laws and theories</a:t>
              </a:r>
            </a:p>
          </p:txBody>
        </p:sp>
        <p:sp>
          <p:nvSpPr>
            <p:cNvPr id="29716" name="Text Box 20"/>
            <p:cNvSpPr txBox="1">
              <a:spLocks noChangeArrowheads="1"/>
            </p:cNvSpPr>
            <p:nvPr/>
          </p:nvSpPr>
          <p:spPr bwMode="auto">
            <a:xfrm>
              <a:off x="3024" y="3719"/>
              <a:ext cx="17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da-DK" altLang="x-none" b="1">
                  <a:solidFill>
                    <a:srgbClr val="000000"/>
                  </a:solidFill>
                  <a:latin typeface="Times" charset="0"/>
                </a:rPr>
                <a:t>data       data       data    ...       </a:t>
              </a:r>
            </a:p>
          </p:txBody>
        </p:sp>
      </p:grpSp>
      <p:grpSp>
        <p:nvGrpSpPr>
          <p:cNvPr id="29717" name="Group 21"/>
          <p:cNvGrpSpPr>
            <a:grpSpLocks/>
          </p:cNvGrpSpPr>
          <p:nvPr/>
        </p:nvGrpSpPr>
        <p:grpSpPr bwMode="auto">
          <a:xfrm>
            <a:off x="7634672" y="5543194"/>
            <a:ext cx="1905000" cy="533400"/>
            <a:chOff x="3120" y="3360"/>
            <a:chExt cx="1200" cy="336"/>
          </a:xfrm>
        </p:grpSpPr>
        <p:sp>
          <p:nvSpPr>
            <p:cNvPr id="29718" name="Text Box 22"/>
            <p:cNvSpPr txBox="1">
              <a:spLocks noChangeArrowheads="1"/>
            </p:cNvSpPr>
            <p:nvPr/>
          </p:nvSpPr>
          <p:spPr bwMode="auto">
            <a:xfrm rot="-50212">
              <a:off x="3360" y="3360"/>
              <a:ext cx="7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solidFill>
                    <a:srgbClr val="107D2D"/>
                  </a:solidFill>
                  <a:latin typeface="Times New Roman" charset="0"/>
                </a:rPr>
                <a:t>Induction</a:t>
              </a:r>
              <a:endParaRPr lang="da-DK" altLang="x-none" b="1">
                <a:solidFill>
                  <a:srgbClr val="FF020B"/>
                </a:solidFill>
                <a:latin typeface="Times New Roman" charset="0"/>
              </a:endParaRPr>
            </a:p>
          </p:txBody>
        </p:sp>
        <p:sp>
          <p:nvSpPr>
            <p:cNvPr id="29719" name="Line 23"/>
            <p:cNvSpPr>
              <a:spLocks noChangeShapeType="1"/>
            </p:cNvSpPr>
            <p:nvPr/>
          </p:nvSpPr>
          <p:spPr bwMode="auto">
            <a:xfrm flipV="1">
              <a:off x="4320" y="3360"/>
              <a:ext cx="0" cy="336"/>
            </a:xfrm>
            <a:prstGeom prst="line">
              <a:avLst/>
            </a:prstGeom>
            <a:noFill/>
            <a:ln w="28575">
              <a:solidFill>
                <a:srgbClr val="107D2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0" name="Line 24"/>
            <p:cNvSpPr>
              <a:spLocks noChangeShapeType="1"/>
            </p:cNvSpPr>
            <p:nvPr/>
          </p:nvSpPr>
          <p:spPr bwMode="auto">
            <a:xfrm flipV="1">
              <a:off x="3120" y="3360"/>
              <a:ext cx="0" cy="336"/>
            </a:xfrm>
            <a:prstGeom prst="line">
              <a:avLst/>
            </a:prstGeom>
            <a:noFill/>
            <a:ln w="28575">
              <a:solidFill>
                <a:srgbClr val="107D2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9018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to the Best Explanation</a:t>
            </a:r>
          </a:p>
        </p:txBody>
      </p:sp>
      <p:sp>
        <p:nvSpPr>
          <p:cNvPr id="3" name="Content Placeholder 2"/>
          <p:cNvSpPr>
            <a:spLocks noGrp="1"/>
          </p:cNvSpPr>
          <p:nvPr>
            <p:ph idx="1"/>
          </p:nvPr>
        </p:nvSpPr>
        <p:spPr>
          <a:xfrm>
            <a:off x="2589212" y="1915886"/>
            <a:ext cx="3972009" cy="4713515"/>
          </a:xfrm>
        </p:spPr>
        <p:txBody>
          <a:bodyPr>
            <a:normAutofit/>
          </a:bodyPr>
          <a:lstStyle/>
          <a:p>
            <a:pPr>
              <a:buFont typeface="+mj-lt"/>
              <a:buAutoNum type="arabicPeriod"/>
            </a:pPr>
            <a:r>
              <a:rPr lang="en-US" dirty="0"/>
              <a:t>Holmes spots a stub of cigarette marked “Bradley, Oxford Street” outside the hut on the Moors.</a:t>
            </a:r>
          </a:p>
          <a:p>
            <a:pPr>
              <a:buFont typeface="+mj-lt"/>
              <a:buAutoNum type="arabicPeriod"/>
            </a:pPr>
            <a:r>
              <a:rPr lang="en-US" dirty="0"/>
              <a:t>That brand of cigarette is John Watson’s favorite.</a:t>
            </a:r>
          </a:p>
          <a:p>
            <a:pPr>
              <a:buFont typeface="+mj-lt"/>
              <a:buAutoNum type="arabicPeriod"/>
            </a:pPr>
            <a:r>
              <a:rPr lang="en-US" dirty="0"/>
              <a:t>John Watson is not unlikely to follow Holmes.</a:t>
            </a:r>
          </a:p>
          <a:p>
            <a:pPr>
              <a:buFont typeface="+mj-lt"/>
              <a:buAutoNum type="arabicPeriod"/>
            </a:pPr>
            <a:r>
              <a:rPr lang="en-US" dirty="0"/>
              <a:t>There are many brands of cigarettes, so spotting this one is unlikely to be a coincidence.</a:t>
            </a:r>
          </a:p>
          <a:p>
            <a:pPr>
              <a:buFont typeface="+mj-lt"/>
              <a:buAutoNum type="arabicPeriod"/>
            </a:pPr>
            <a:r>
              <a:rPr lang="en-US" b="1" dirty="0"/>
              <a:t>Therefore</a:t>
            </a:r>
            <a:r>
              <a:rPr lang="en-US" dirty="0"/>
              <a:t>, it is likely John Watson is inside the hut on the Moors</a:t>
            </a:r>
          </a:p>
        </p:txBody>
      </p:sp>
      <p:sp>
        <p:nvSpPr>
          <p:cNvPr id="8" name="Content Placeholder 2"/>
          <p:cNvSpPr txBox="1">
            <a:spLocks/>
          </p:cNvSpPr>
          <p:nvPr/>
        </p:nvSpPr>
        <p:spPr>
          <a:xfrm>
            <a:off x="7459579" y="1915886"/>
            <a:ext cx="4045033" cy="47135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The address is printed in rough characters.</a:t>
            </a:r>
          </a:p>
          <a:p>
            <a:pPr>
              <a:buFont typeface="+mj-lt"/>
              <a:buAutoNum type="arabicPeriod"/>
            </a:pPr>
            <a:r>
              <a:rPr lang="en-US" dirty="0"/>
              <a:t>Rough characters indicate an uneducated authorship.</a:t>
            </a:r>
          </a:p>
          <a:p>
            <a:pPr>
              <a:buFont typeface="+mj-lt"/>
              <a:buAutoNum type="arabicPeriod"/>
            </a:pPr>
            <a:r>
              <a:rPr lang="en-US" dirty="0"/>
              <a:t>The words pasted on the anonymous note are of a unique font.</a:t>
            </a:r>
          </a:p>
          <a:p>
            <a:pPr>
              <a:buFont typeface="+mj-lt"/>
              <a:buAutoNum type="arabicPeriod"/>
            </a:pPr>
            <a:r>
              <a:rPr lang="en-US" dirty="0"/>
              <a:t>The Times newspaper uses that font.</a:t>
            </a:r>
          </a:p>
          <a:p>
            <a:pPr>
              <a:buFont typeface="+mj-lt"/>
              <a:buAutoNum type="arabicPeriod"/>
            </a:pPr>
            <a:r>
              <a:rPr lang="en-US" dirty="0"/>
              <a:t>The Times newspaper is read by educated people.</a:t>
            </a:r>
          </a:p>
          <a:p>
            <a:pPr>
              <a:buFont typeface="+mj-lt"/>
              <a:buAutoNum type="arabicPeriod"/>
            </a:pPr>
            <a:r>
              <a:rPr lang="en-US" b="1" dirty="0"/>
              <a:t>Therefore</a:t>
            </a:r>
            <a:r>
              <a:rPr lang="en-US" dirty="0"/>
              <a:t>, the note was written by an educated person posing as an uneducated person.</a:t>
            </a:r>
          </a:p>
        </p:txBody>
      </p:sp>
    </p:spTree>
    <p:extLst>
      <p:ext uri="{BB962C8B-B14F-4D97-AF65-F5344CB8AC3E}">
        <p14:creationId xmlns:p14="http://schemas.microsoft.com/office/powerpoint/2010/main" val="9926352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altLang="x-none" dirty="0">
                <a:solidFill>
                  <a:schemeClr val="tx1"/>
                </a:solidFill>
              </a:rPr>
              <a:t> Logical positivism </a:t>
            </a:r>
            <a:br>
              <a:rPr lang="en-GB" altLang="x-none" dirty="0">
                <a:solidFill>
                  <a:schemeClr val="tx1"/>
                </a:solidFill>
              </a:rPr>
            </a:br>
            <a:r>
              <a:rPr lang="en-GB" altLang="x-none" dirty="0">
                <a:solidFill>
                  <a:schemeClr val="tx1"/>
                </a:solidFill>
              </a:rPr>
              <a:t>- some characteristics</a:t>
            </a:r>
            <a:endParaRPr lang="da-DK" altLang="x-none" dirty="0">
              <a:solidFill>
                <a:schemeClr val="tx1"/>
              </a:solidFill>
            </a:endParaRPr>
          </a:p>
        </p:txBody>
      </p:sp>
      <p:sp>
        <p:nvSpPr>
          <p:cNvPr id="30723" name="Rectangle 3"/>
          <p:cNvSpPr>
            <a:spLocks noGrp="1" noChangeArrowheads="1"/>
          </p:cNvSpPr>
          <p:nvPr>
            <p:ph type="body" idx="1"/>
          </p:nvPr>
        </p:nvSpPr>
        <p:spPr>
          <a:xfrm>
            <a:off x="2819668" y="2306782"/>
            <a:ext cx="4079075" cy="4239490"/>
          </a:xfrm>
        </p:spPr>
        <p:txBody>
          <a:bodyPr>
            <a:normAutofit/>
          </a:bodyPr>
          <a:lstStyle/>
          <a:p>
            <a:pPr marL="290513" indent="-290513"/>
            <a:r>
              <a:rPr lang="en-US" altLang="x-none" dirty="0">
                <a:latin typeface="Century Gothic" charset="0"/>
                <a:ea typeface="Century Gothic" charset="0"/>
                <a:cs typeface="Century Gothic" charset="0"/>
              </a:rPr>
              <a:t>Unified, reductive science grounded in physics </a:t>
            </a:r>
            <a:br>
              <a:rPr lang="en-US" altLang="x-none" dirty="0">
                <a:latin typeface="Century Gothic" charset="0"/>
                <a:ea typeface="Century Gothic" charset="0"/>
                <a:cs typeface="Century Gothic" charset="0"/>
              </a:rPr>
            </a:br>
            <a:r>
              <a:rPr lang="en-US" altLang="x-none" sz="1200" dirty="0">
                <a:latin typeface="Century Gothic" charset="0"/>
                <a:ea typeface="Century Gothic" charset="0"/>
                <a:cs typeface="Century Gothic" charset="0"/>
              </a:rPr>
              <a:t>(methodological monism/ methodological reductionism/ ontological reductionism)</a:t>
            </a:r>
          </a:p>
          <a:p>
            <a:pPr marL="290513" indent="-290513"/>
            <a:endParaRPr lang="en-US" altLang="x-none" sz="2000" dirty="0">
              <a:latin typeface="Century Gothic" charset="0"/>
              <a:ea typeface="Century Gothic" charset="0"/>
              <a:cs typeface="Century Gothic" charset="0"/>
            </a:endParaRPr>
          </a:p>
          <a:p>
            <a:pPr marL="290513" indent="-290513"/>
            <a:r>
              <a:rPr lang="en-US" altLang="x-none" sz="2000" dirty="0">
                <a:latin typeface="Century Gothic" charset="0"/>
                <a:ea typeface="Century Gothic" charset="0"/>
                <a:cs typeface="Century Gothic" charset="0"/>
              </a:rPr>
              <a:t>The language of </a:t>
            </a:r>
            <a:r>
              <a:rPr lang="en-US" altLang="x-none" sz="2000" b="1" i="1" dirty="0">
                <a:latin typeface="Century Gothic" charset="0"/>
                <a:ea typeface="Century Gothic" charset="0"/>
                <a:cs typeface="Century Gothic" charset="0"/>
              </a:rPr>
              <a:t>Observation</a:t>
            </a:r>
            <a:r>
              <a:rPr lang="en-US" altLang="x-none" sz="2000" dirty="0">
                <a:latin typeface="Century Gothic" charset="0"/>
                <a:ea typeface="Century Gothic" charset="0"/>
                <a:cs typeface="Century Gothic" charset="0"/>
              </a:rPr>
              <a:t> and the language of </a:t>
            </a:r>
            <a:r>
              <a:rPr lang="en-US" altLang="x-none" sz="2000" b="1" i="1" dirty="0">
                <a:latin typeface="Century Gothic" charset="0"/>
                <a:ea typeface="Century Gothic" charset="0"/>
                <a:cs typeface="Century Gothic" charset="0"/>
              </a:rPr>
              <a:t>Theory</a:t>
            </a:r>
            <a:r>
              <a:rPr lang="en-US" altLang="x-none" sz="2000" dirty="0">
                <a:latin typeface="Century Gothic" charset="0"/>
                <a:ea typeface="Century Gothic" charset="0"/>
                <a:cs typeface="Century Gothic" charset="0"/>
              </a:rPr>
              <a:t> are seen as sharply separated</a:t>
            </a:r>
          </a:p>
          <a:p>
            <a:pPr marL="766763" lvl="1"/>
            <a:r>
              <a:rPr lang="en-US" altLang="x-none" dirty="0">
                <a:latin typeface="Century Gothic" charset="0"/>
                <a:ea typeface="Century Gothic" charset="0"/>
                <a:cs typeface="Century Gothic" charset="0"/>
              </a:rPr>
              <a:t>”the iron bar lights red” // ”Helium atoms have each 2 e</a:t>
            </a:r>
            <a:r>
              <a:rPr lang="en-US" altLang="x-none" baseline="30000" dirty="0">
                <a:latin typeface="Century Gothic" charset="0"/>
                <a:ea typeface="Century Gothic" charset="0"/>
                <a:cs typeface="Century Gothic" charset="0"/>
              </a:rPr>
              <a:t>–</a:t>
            </a:r>
            <a:r>
              <a:rPr lang="en-US" altLang="x-none" dirty="0">
                <a:latin typeface="Century Gothic" charset="0"/>
                <a:ea typeface="Century Gothic" charset="0"/>
                <a:cs typeface="Century Gothic" charset="0"/>
              </a:rPr>
              <a:t>”</a:t>
            </a:r>
          </a:p>
          <a:p>
            <a:pPr marL="690563" lvl="1" indent="-290513"/>
            <a:endParaRPr lang="en-US" altLang="x-none" dirty="0">
              <a:latin typeface="Century Gothic" charset="0"/>
              <a:ea typeface="Century Gothic" charset="0"/>
              <a:cs typeface="Century Gothic" charset="0"/>
            </a:endParaRPr>
          </a:p>
        </p:txBody>
      </p:sp>
      <p:pic>
        <p:nvPicPr>
          <p:cNvPr id="5" name="Picture 5" descr="feigl-scheme.GIF                                               00014D4F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7960" y="3793383"/>
            <a:ext cx="3164040" cy="30646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3"/>
          <p:cNvGrpSpPr>
            <a:grpSpLocks/>
          </p:cNvGrpSpPr>
          <p:nvPr/>
        </p:nvGrpSpPr>
        <p:grpSpPr bwMode="auto">
          <a:xfrm>
            <a:off x="9027960" y="1045349"/>
            <a:ext cx="3006284" cy="2880941"/>
            <a:chOff x="533" y="1584"/>
            <a:chExt cx="2299" cy="1473"/>
          </a:xfrm>
        </p:grpSpPr>
        <p:sp>
          <p:nvSpPr>
            <p:cNvPr id="7" name="Text Box 14"/>
            <p:cNvSpPr txBox="1">
              <a:spLocks noChangeArrowheads="1"/>
            </p:cNvSpPr>
            <p:nvPr/>
          </p:nvSpPr>
          <p:spPr bwMode="auto">
            <a:xfrm>
              <a:off x="1356" y="2049"/>
              <a:ext cx="804"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lnSpc>
                  <a:spcPct val="110000"/>
                </a:lnSpc>
              </a:pPr>
              <a:r>
                <a:rPr lang="en-US" altLang="x-none" b="1" dirty="0">
                  <a:solidFill>
                    <a:srgbClr val="000000"/>
                  </a:solidFill>
                  <a:latin typeface="Times" charset="0"/>
                </a:rPr>
                <a:t>Sociology</a:t>
              </a:r>
            </a:p>
            <a:p>
              <a:pPr algn="ctr" eaLnBrk="0" hangingPunct="0">
                <a:lnSpc>
                  <a:spcPct val="110000"/>
                </a:lnSpc>
              </a:pPr>
              <a:r>
                <a:rPr lang="en-US" altLang="x-none" b="1" dirty="0">
                  <a:solidFill>
                    <a:srgbClr val="000000"/>
                  </a:solidFill>
                  <a:latin typeface="Times" charset="0"/>
                </a:rPr>
                <a:t>Biology</a:t>
              </a:r>
            </a:p>
            <a:p>
              <a:pPr algn="ctr" eaLnBrk="0" hangingPunct="0">
                <a:lnSpc>
                  <a:spcPct val="110000"/>
                </a:lnSpc>
              </a:pPr>
              <a:r>
                <a:rPr lang="en-US" altLang="x-none" b="1" dirty="0">
                  <a:solidFill>
                    <a:srgbClr val="000000"/>
                  </a:solidFill>
                  <a:latin typeface="Times" charset="0"/>
                </a:rPr>
                <a:t>Chemistry</a:t>
              </a:r>
            </a:p>
            <a:p>
              <a:pPr algn="ctr" eaLnBrk="0" hangingPunct="0">
                <a:lnSpc>
                  <a:spcPct val="110000"/>
                </a:lnSpc>
              </a:pPr>
              <a:r>
                <a:rPr lang="en-US" altLang="x-none" b="1" dirty="0">
                  <a:solidFill>
                    <a:srgbClr val="000000"/>
                  </a:solidFill>
                  <a:latin typeface="Times" charset="0"/>
                </a:rPr>
                <a:t>Physics</a:t>
              </a:r>
            </a:p>
            <a:p>
              <a:pPr algn="ctr" eaLnBrk="0" hangingPunct="0">
                <a:lnSpc>
                  <a:spcPct val="110000"/>
                </a:lnSpc>
              </a:pPr>
              <a:r>
                <a:rPr lang="en-US" altLang="x-none" b="1" dirty="0">
                  <a:solidFill>
                    <a:srgbClr val="000000"/>
                  </a:solidFill>
                  <a:latin typeface="Times" charset="0"/>
                </a:rPr>
                <a:t>Astronomy</a:t>
              </a:r>
            </a:p>
          </p:txBody>
        </p:sp>
        <p:sp>
          <p:nvSpPr>
            <p:cNvPr id="8" name="AutoShape 15"/>
            <p:cNvSpPr>
              <a:spLocks noChangeArrowheads="1"/>
            </p:cNvSpPr>
            <p:nvPr/>
          </p:nvSpPr>
          <p:spPr bwMode="auto">
            <a:xfrm>
              <a:off x="624" y="1584"/>
              <a:ext cx="2208" cy="1296"/>
            </a:xfrm>
            <a:prstGeom prst="triangle">
              <a:avLst>
                <a:gd name="adj" fmla="val 50000"/>
              </a:avLst>
            </a:prstGeom>
            <a:noFill/>
            <a:ln w="28575">
              <a:solidFill>
                <a:srgbClr val="57030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16"/>
            <p:cNvSpPr>
              <a:spLocks noChangeShapeType="1"/>
            </p:cNvSpPr>
            <p:nvPr/>
          </p:nvSpPr>
          <p:spPr bwMode="auto">
            <a:xfrm flipV="1">
              <a:off x="864"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Line 17"/>
            <p:cNvSpPr>
              <a:spLocks noChangeShapeType="1"/>
            </p:cNvSpPr>
            <p:nvPr/>
          </p:nvSpPr>
          <p:spPr bwMode="auto">
            <a:xfrm>
              <a:off x="2496" y="1824"/>
              <a:ext cx="0" cy="96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18"/>
            <p:cNvSpPr txBox="1">
              <a:spLocks noChangeArrowheads="1"/>
            </p:cNvSpPr>
            <p:nvPr/>
          </p:nvSpPr>
          <p:spPr bwMode="auto">
            <a:xfrm>
              <a:off x="533" y="1632"/>
              <a:ext cx="7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1600" b="1">
                  <a:solidFill>
                    <a:srgbClr val="000000"/>
                  </a:solidFill>
                  <a:latin typeface="Times" charset="0"/>
                </a:rPr>
                <a:t>complexity</a:t>
              </a:r>
            </a:p>
          </p:txBody>
        </p:sp>
        <p:sp>
          <p:nvSpPr>
            <p:cNvPr id="12" name="Text Box 19"/>
            <p:cNvSpPr txBox="1">
              <a:spLocks noChangeArrowheads="1"/>
            </p:cNvSpPr>
            <p:nvPr/>
          </p:nvSpPr>
          <p:spPr bwMode="auto">
            <a:xfrm>
              <a:off x="2160" y="1632"/>
              <a:ext cx="6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1600" b="1" dirty="0">
                  <a:solidFill>
                    <a:srgbClr val="000000"/>
                  </a:solidFill>
                  <a:latin typeface="Times" charset="0"/>
                </a:rPr>
                <a:t>generality</a:t>
              </a:r>
            </a:p>
          </p:txBody>
        </p:sp>
      </p:grpSp>
      <p:sp>
        <p:nvSpPr>
          <p:cNvPr id="4" name="Rectangle 3"/>
          <p:cNvSpPr txBox="1">
            <a:spLocks noChangeArrowheads="1"/>
          </p:cNvSpPr>
          <p:nvPr/>
        </p:nvSpPr>
        <p:spPr>
          <a:xfrm>
            <a:off x="7367080" y="4165022"/>
            <a:ext cx="1925782" cy="4762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95250" indent="0" algn="r">
              <a:lnSpc>
                <a:spcPct val="90000"/>
              </a:lnSpc>
              <a:buFont typeface="Wingdings 3" charset="2"/>
              <a:buNone/>
            </a:pPr>
            <a:r>
              <a:rPr lang="en-US" altLang="x-none" sz="1400" b="1" dirty="0">
                <a:latin typeface="Arial" charset="0"/>
              </a:rPr>
              <a:t>the language of Theory</a:t>
            </a: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r>
              <a:rPr lang="en-US" altLang="x-none" sz="1400" b="1" dirty="0">
                <a:latin typeface="Arial" charset="0"/>
              </a:rPr>
              <a:t>the language of Observation </a:t>
            </a:r>
          </a:p>
        </p:txBody>
      </p:sp>
    </p:spTree>
    <p:extLst>
      <p:ext uri="{BB962C8B-B14F-4D97-AF65-F5344CB8AC3E}">
        <p14:creationId xmlns:p14="http://schemas.microsoft.com/office/powerpoint/2010/main" val="880000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some characteristics</a:t>
            </a:r>
            <a:endParaRPr lang="da-DK" altLang="x-none" dirty="0">
              <a:solidFill>
                <a:schemeClr val="tx1"/>
              </a:solidFill>
            </a:endParaRPr>
          </a:p>
        </p:txBody>
      </p:sp>
      <p:sp>
        <p:nvSpPr>
          <p:cNvPr id="3" name="Content Placeholder 2"/>
          <p:cNvSpPr>
            <a:spLocks noGrp="1"/>
          </p:cNvSpPr>
          <p:nvPr>
            <p:ph idx="1"/>
          </p:nvPr>
        </p:nvSpPr>
        <p:spPr>
          <a:xfrm>
            <a:off x="2589212" y="2133599"/>
            <a:ext cx="8915400" cy="4437681"/>
          </a:xfrm>
        </p:spPr>
        <p:txBody>
          <a:bodyPr>
            <a:normAutofit/>
          </a:bodyPr>
          <a:lstStyle/>
          <a:p>
            <a:pPr marL="290513" indent="-290513"/>
            <a:r>
              <a:rPr lang="en-US" altLang="x-none" sz="2000" dirty="0">
                <a:latin typeface="Century Gothic" charset="0"/>
                <a:ea typeface="Century Gothic" charset="0"/>
                <a:cs typeface="Century Gothic" charset="0"/>
              </a:rPr>
              <a:t>Language has a logical  structure</a:t>
            </a:r>
          </a:p>
          <a:p>
            <a:pPr marL="690563" lvl="1" indent="-290513"/>
            <a:r>
              <a:rPr lang="en-US" altLang="x-none" dirty="0">
                <a:latin typeface="Century Gothic" charset="0"/>
                <a:ea typeface="Century Gothic" charset="0"/>
                <a:cs typeface="Century Gothic" charset="0"/>
              </a:rPr>
              <a:t>Philosophy is useful for science because it understands logic</a:t>
            </a:r>
          </a:p>
          <a:p>
            <a:pPr marL="290513" indent="-290513"/>
            <a:r>
              <a:rPr lang="en-US" altLang="x-none" sz="2000" dirty="0" err="1">
                <a:latin typeface="Century Gothic" charset="0"/>
                <a:ea typeface="Century Gothic" charset="0"/>
                <a:cs typeface="Century Gothic" charset="0"/>
              </a:rPr>
              <a:t>Verificationist</a:t>
            </a:r>
            <a:r>
              <a:rPr lang="en-US" altLang="x-none" sz="2000" dirty="0">
                <a:latin typeface="Century Gothic" charset="0"/>
                <a:ea typeface="Century Gothic" charset="0"/>
                <a:cs typeface="Century Gothic" charset="0"/>
              </a:rPr>
              <a:t> theory of meaning (What is meaningful = what is verifiable)</a:t>
            </a:r>
          </a:p>
          <a:p>
            <a:pPr marL="690563" lvl="1" indent="-290513"/>
            <a:r>
              <a:rPr lang="en-US" altLang="x-none" dirty="0">
                <a:latin typeface="Century Gothic" charset="0"/>
                <a:ea typeface="Century Gothic" charset="0"/>
                <a:cs typeface="Century Gothic" charset="0"/>
              </a:rPr>
              <a:t>(by implication, metaphysics is considered as meaningless)</a:t>
            </a:r>
          </a:p>
          <a:p>
            <a:pPr marL="690563" lvl="1" indent="-290513"/>
            <a:r>
              <a:rPr lang="en-US" altLang="x-none" dirty="0">
                <a:latin typeface="Century Gothic" charset="0"/>
                <a:ea typeface="Century Gothic" charset="0"/>
                <a:cs typeface="Century Gothic" charset="0"/>
              </a:rPr>
              <a:t>”Snow is white” is true </a:t>
            </a:r>
            <a:r>
              <a:rPr lang="en-US" altLang="x-none" i="1" dirty="0">
                <a:latin typeface="Century Gothic" charset="0"/>
                <a:ea typeface="Century Gothic" charset="0"/>
                <a:cs typeface="Century Gothic" charset="0"/>
              </a:rPr>
              <a:t>if and only if </a:t>
            </a:r>
            <a:r>
              <a:rPr lang="en-US" altLang="x-none" dirty="0">
                <a:latin typeface="Century Gothic" charset="0"/>
                <a:ea typeface="Century Gothic" charset="0"/>
                <a:cs typeface="Century Gothic" charset="0"/>
              </a:rPr>
              <a:t>the object we mean by ‘snow’ is actually the color we designate as ‘white’.</a:t>
            </a:r>
          </a:p>
          <a:p>
            <a:pPr marL="290513" indent="-290513"/>
            <a:r>
              <a:rPr lang="en-US" altLang="x-none" dirty="0">
                <a:latin typeface="Century Gothic" charset="0"/>
                <a:ea typeface="Century Gothic" charset="0"/>
                <a:cs typeface="Century Gothic" charset="0"/>
              </a:rPr>
              <a:t>Context of Discovery vs. Context of Justification</a:t>
            </a:r>
          </a:p>
          <a:p>
            <a:pPr marL="290513" indent="-290513"/>
            <a:r>
              <a:rPr lang="en-US" altLang="x-none" sz="2000" dirty="0">
                <a:latin typeface="Century Gothic" charset="0"/>
                <a:ea typeface="Century Gothic" charset="0"/>
                <a:cs typeface="Century Gothic" charset="0"/>
              </a:rPr>
              <a:t>Science should be value-free</a:t>
            </a:r>
          </a:p>
          <a:p>
            <a:pPr marL="690563" lvl="1" indent="-290513"/>
            <a:r>
              <a:rPr lang="en-US" altLang="x-none" dirty="0">
                <a:latin typeface="Century Gothic" charset="0"/>
                <a:ea typeface="Century Gothic" charset="0"/>
                <a:cs typeface="Century Gothic" charset="0"/>
              </a:rPr>
              <a:t>Emphasis on ”facts” and the objectivity of science. </a:t>
            </a:r>
          </a:p>
          <a:p>
            <a:pPr marL="690563" lvl="1" indent="-290513"/>
            <a:r>
              <a:rPr lang="en-US" altLang="x-none" dirty="0">
                <a:latin typeface="Century Gothic" charset="0"/>
                <a:ea typeface="Century Gothic" charset="0"/>
                <a:cs typeface="Century Gothic" charset="0"/>
              </a:rPr>
              <a:t>Objectivity conceived as methods to secure a mirror-like relation between theories and observations</a:t>
            </a:r>
          </a:p>
        </p:txBody>
      </p:sp>
    </p:spTree>
    <p:extLst>
      <p:ext uri="{BB962C8B-B14F-4D97-AF65-F5344CB8AC3E}">
        <p14:creationId xmlns:p14="http://schemas.microsoft.com/office/powerpoint/2010/main" val="6320441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GB" altLang="x-none" dirty="0">
                <a:solidFill>
                  <a:schemeClr val="tx1"/>
                </a:solidFill>
              </a:rPr>
              <a:t>Logical positivism </a:t>
            </a:r>
            <a:br>
              <a:rPr lang="en-GB" altLang="x-none" dirty="0">
                <a:solidFill>
                  <a:schemeClr val="tx1"/>
                </a:solidFill>
              </a:rPr>
            </a:br>
            <a:r>
              <a:rPr lang="en-GB" altLang="x-none" dirty="0">
                <a:solidFill>
                  <a:schemeClr val="tx1"/>
                </a:solidFill>
              </a:rPr>
              <a:t>- objections</a:t>
            </a:r>
            <a:endParaRPr lang="da-DK" altLang="x-none" dirty="0">
              <a:solidFill>
                <a:schemeClr val="tx1"/>
              </a:solidFill>
            </a:endParaRPr>
          </a:p>
        </p:txBody>
      </p:sp>
      <p:sp>
        <p:nvSpPr>
          <p:cNvPr id="3" name="Content Placeholder 2"/>
          <p:cNvSpPr>
            <a:spLocks noGrp="1"/>
          </p:cNvSpPr>
          <p:nvPr>
            <p:ph idx="1"/>
          </p:nvPr>
        </p:nvSpPr>
        <p:spPr>
          <a:xfrm>
            <a:off x="2589212" y="2133600"/>
            <a:ext cx="8915400" cy="4577166"/>
          </a:xfrm>
        </p:spPr>
        <p:txBody>
          <a:bodyPr>
            <a:normAutofit/>
          </a:bodyPr>
          <a:lstStyle/>
          <a:p>
            <a:pPr marL="290513" indent="-290513"/>
            <a:r>
              <a:rPr lang="en-US" altLang="x-none" sz="2000" dirty="0">
                <a:latin typeface="Century Gothic" charset="0"/>
                <a:ea typeface="Century Gothic" charset="0"/>
                <a:cs typeface="Century Gothic" charset="0"/>
              </a:rPr>
              <a:t>Verifiability theory of meaning</a:t>
            </a:r>
          </a:p>
          <a:p>
            <a:pPr marL="690563" lvl="1" indent="-290513"/>
            <a:r>
              <a:rPr lang="en-US" altLang="x-none" dirty="0">
                <a:latin typeface="Century Gothic" charset="0"/>
                <a:ea typeface="Century Gothic" charset="0"/>
                <a:cs typeface="Century Gothic" charset="0"/>
              </a:rPr>
              <a:t>Leads to strange conclusions: snow being white also supports ”snow is white until the year 2018”</a:t>
            </a:r>
          </a:p>
          <a:p>
            <a:pPr marL="690563" lvl="1" indent="-290513"/>
            <a:r>
              <a:rPr lang="en-US" altLang="x-none" dirty="0">
                <a:latin typeface="Century Gothic" charset="0"/>
                <a:ea typeface="Century Gothic" charset="0"/>
                <a:cs typeface="Century Gothic" charset="0"/>
              </a:rPr>
              <a:t>Is not itself verifiable</a:t>
            </a:r>
          </a:p>
          <a:p>
            <a:pPr marL="290513" indent="-290513"/>
            <a:r>
              <a:rPr lang="en-US" altLang="x-none" sz="2000" dirty="0">
                <a:latin typeface="Century Gothic" charset="0"/>
                <a:ea typeface="Century Gothic" charset="0"/>
                <a:cs typeface="Century Gothic" charset="0"/>
              </a:rPr>
              <a:t>Theoretical, ontological, and methodological reductionism</a:t>
            </a:r>
          </a:p>
          <a:p>
            <a:pPr marL="690563" lvl="1" indent="-290513"/>
            <a:r>
              <a:rPr lang="en-US" altLang="x-none" dirty="0">
                <a:latin typeface="Century Gothic" charset="0"/>
                <a:ea typeface="Century Gothic" charset="0"/>
                <a:cs typeface="Century Gothic" charset="0"/>
              </a:rPr>
              <a:t>Theoretical reductionism is implausible &amp; ontological reductionism is unverifiable</a:t>
            </a:r>
          </a:p>
          <a:p>
            <a:pPr marL="290513" indent="-290513"/>
            <a:r>
              <a:rPr lang="en-US" altLang="x-none" dirty="0">
                <a:latin typeface="Century Gothic" charset="0"/>
                <a:ea typeface="Century Gothic" charset="0"/>
                <a:cs typeface="Century Gothic" charset="0"/>
              </a:rPr>
              <a:t>Induction is problematic (see Hume, Goodman, Hempel)</a:t>
            </a:r>
          </a:p>
          <a:p>
            <a:pPr marL="290513" indent="-290513"/>
            <a:r>
              <a:rPr lang="en-US" altLang="x-none" dirty="0">
                <a:latin typeface="Century Gothic" charset="0"/>
                <a:ea typeface="Century Gothic" charset="0"/>
                <a:cs typeface="Century Gothic" charset="0"/>
              </a:rPr>
              <a:t>Analytic/Synthetic distinction is problematic (Quine)</a:t>
            </a:r>
          </a:p>
          <a:p>
            <a:pPr marL="290513" indent="-290513"/>
            <a:r>
              <a:rPr lang="en-US" altLang="x-none" dirty="0">
                <a:latin typeface="Century Gothic" charset="0"/>
                <a:ea typeface="Century Gothic" charset="0"/>
                <a:cs typeface="Century Gothic" charset="0"/>
              </a:rPr>
              <a:t>Progress of science is problematic (Kuhn)</a:t>
            </a:r>
          </a:p>
          <a:p>
            <a:pPr marL="290513" indent="-290513"/>
            <a:r>
              <a:rPr lang="en-US" altLang="x-none" dirty="0">
                <a:latin typeface="Century Gothic" charset="0"/>
                <a:ea typeface="Century Gothic" charset="0"/>
                <a:cs typeface="Century Gothic" charset="0"/>
              </a:rPr>
              <a:t>Observation/Theory distinction is problematic (Kuhn)</a:t>
            </a:r>
          </a:p>
          <a:p>
            <a:pPr marL="290513" indent="-290513"/>
            <a:r>
              <a:rPr lang="en-US" altLang="x-none" dirty="0">
                <a:latin typeface="Century Gothic" charset="0"/>
                <a:ea typeface="Century Gothic" charset="0"/>
                <a:cs typeface="Century Gothic" charset="0"/>
              </a:rPr>
              <a:t>Science should be value free (Douglas, </a:t>
            </a:r>
            <a:r>
              <a:rPr lang="en-US" altLang="x-none" dirty="0" err="1">
                <a:latin typeface="Century Gothic" charset="0"/>
                <a:ea typeface="Century Gothic" charset="0"/>
                <a:cs typeface="Century Gothic" charset="0"/>
              </a:rPr>
              <a:t>Longino</a:t>
            </a:r>
            <a:r>
              <a:rPr lang="en-US" altLang="x-none" dirty="0">
                <a:latin typeface="Century Gothic" charset="0"/>
                <a:ea typeface="Century Gothic" charset="0"/>
                <a:cs typeface="Century Gothic" charset="0"/>
              </a:rPr>
              <a:t>, Kuhn)</a:t>
            </a:r>
          </a:p>
        </p:txBody>
      </p:sp>
    </p:spTree>
    <p:extLst>
      <p:ext uri="{BB962C8B-B14F-4D97-AF65-F5344CB8AC3E}">
        <p14:creationId xmlns:p14="http://schemas.microsoft.com/office/powerpoint/2010/main" val="1949664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GB" altLang="x-none" dirty="0">
                <a:solidFill>
                  <a:schemeClr val="tx1"/>
                </a:solidFill>
              </a:rPr>
              <a:t>Later “positivism” </a:t>
            </a:r>
            <a:br>
              <a:rPr lang="en-GB" altLang="x-none" dirty="0">
                <a:solidFill>
                  <a:schemeClr val="tx1"/>
                </a:solidFill>
              </a:rPr>
            </a:br>
            <a:r>
              <a:rPr lang="en-GB" altLang="x-none" dirty="0">
                <a:solidFill>
                  <a:schemeClr val="tx1"/>
                </a:solidFill>
              </a:rPr>
              <a:t>					- as an ethos</a:t>
            </a:r>
            <a:endParaRPr lang="da-DK" altLang="x-none" dirty="0">
              <a:solidFill>
                <a:schemeClr val="tx1"/>
              </a:solidFill>
            </a:endParaRPr>
          </a:p>
        </p:txBody>
      </p:sp>
      <p:sp>
        <p:nvSpPr>
          <p:cNvPr id="48131" name="Rectangle 3"/>
          <p:cNvSpPr>
            <a:spLocks noGrp="1" noChangeArrowheads="1"/>
          </p:cNvSpPr>
          <p:nvPr>
            <p:ph type="body" idx="1"/>
          </p:nvPr>
        </p:nvSpPr>
        <p:spPr>
          <a:xfrm>
            <a:off x="2592924" y="1905000"/>
            <a:ext cx="7937424" cy="4762500"/>
          </a:xfrm>
        </p:spPr>
        <p:txBody>
          <a:bodyPr>
            <a:normAutofit/>
          </a:bodyPr>
          <a:lstStyle/>
          <a:p>
            <a:pPr marL="304800" indent="-304800"/>
            <a:r>
              <a:rPr lang="en-US" altLang="x-none" i="1" dirty="0">
                <a:solidFill>
                  <a:schemeClr val="tx1"/>
                </a:solidFill>
              </a:rPr>
              <a:t>Ethos: </a:t>
            </a:r>
            <a:r>
              <a:rPr lang="en-US" altLang="x-none" dirty="0">
                <a:solidFill>
                  <a:schemeClr val="tx1"/>
                </a:solidFill>
              </a:rPr>
              <a:t> A practically-moral way to take a stance or act, an attitude, a set of social norms and values</a:t>
            </a:r>
          </a:p>
          <a:p>
            <a:pPr marL="704850" lvl="1" indent="-304800"/>
            <a:r>
              <a:rPr lang="en-US" altLang="x-none" dirty="0">
                <a:solidFill>
                  <a:schemeClr val="tx1"/>
                </a:solidFill>
              </a:rPr>
              <a:t>May be expressed at special occasions, in salutary speeches etc.; but more often an ethos is expressed in actions and not in words.</a:t>
            </a:r>
          </a:p>
          <a:p>
            <a:pPr marL="304800" indent="-304800"/>
            <a:r>
              <a:rPr lang="en-US" altLang="x-none" dirty="0">
                <a:solidFill>
                  <a:schemeClr val="tx1"/>
                </a:solidFill>
              </a:rPr>
              <a:t>(</a:t>
            </a:r>
            <a:r>
              <a:rPr lang="en-US" altLang="x-none" i="1" dirty="0">
                <a:solidFill>
                  <a:schemeClr val="tx1"/>
                </a:solidFill>
              </a:rPr>
              <a:t>not</a:t>
            </a:r>
            <a:r>
              <a:rPr lang="en-US" altLang="x-none" dirty="0">
                <a:solidFill>
                  <a:schemeClr val="tx1"/>
                </a:solidFill>
              </a:rPr>
              <a:t> a consistent philosophical position)</a:t>
            </a:r>
          </a:p>
          <a:p>
            <a:pPr marL="304800" indent="-304800"/>
            <a:r>
              <a:rPr lang="en-US" altLang="x-none" dirty="0">
                <a:solidFill>
                  <a:schemeClr val="tx1"/>
                </a:solidFill>
              </a:rPr>
              <a:t>(</a:t>
            </a:r>
            <a:r>
              <a:rPr lang="en-US" altLang="x-none" i="1" dirty="0">
                <a:solidFill>
                  <a:schemeClr val="tx1"/>
                </a:solidFill>
              </a:rPr>
              <a:t>not</a:t>
            </a:r>
            <a:r>
              <a:rPr lang="en-US" altLang="x-none" dirty="0">
                <a:solidFill>
                  <a:schemeClr val="tx1"/>
                </a:solidFill>
              </a:rPr>
              <a:t> an ideology in the sense of ”false consciousness” or a ”political agenda”)</a:t>
            </a:r>
          </a:p>
          <a:p>
            <a:pPr marL="304800" indent="-304800"/>
            <a:r>
              <a:rPr lang="en-US" altLang="x-none" dirty="0">
                <a:solidFill>
                  <a:schemeClr val="tx1"/>
                </a:solidFill>
              </a:rPr>
              <a:t>An ideology in the sense of a non-scientific “practical everyday stance”</a:t>
            </a:r>
          </a:p>
        </p:txBody>
      </p:sp>
    </p:spTree>
    <p:extLst>
      <p:ext uri="{BB962C8B-B14F-4D97-AF65-F5344CB8AC3E}">
        <p14:creationId xmlns:p14="http://schemas.microsoft.com/office/powerpoint/2010/main" val="9146319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a:solidFill>
                  <a:srgbClr val="000000"/>
                </a:solidFill>
              </a:rPr>
              <a:t>Science is the highest form of cultural human activity.</a:t>
            </a:r>
          </a:p>
          <a:p>
            <a:pPr marL="304800" indent="-304800"/>
            <a:r>
              <a:rPr lang="en-US" altLang="x-none" sz="1600" dirty="0">
                <a:solidFill>
                  <a:srgbClr val="000000"/>
                </a:solidFill>
              </a:rPr>
              <a:t>Science aims at positive, certain knowledge, by means of the scientific method (hypothetical-deductive, theory-testing, falsification, etc.).</a:t>
            </a:r>
          </a:p>
          <a:p>
            <a:pPr marL="304800" indent="-304800"/>
            <a:r>
              <a:rPr lang="en-US" altLang="x-none" sz="1600" dirty="0">
                <a:solidFill>
                  <a:srgbClr val="000000"/>
                </a:solidFill>
              </a:rPr>
              <a:t>Science is (or should be) autonomous; only guided by curiosity and the inner developmental logic of each </a:t>
            </a:r>
            <a:r>
              <a:rPr lang="en-US" altLang="x-none" sz="1600" dirty="0" err="1">
                <a:solidFill>
                  <a:srgbClr val="000000"/>
                </a:solidFill>
              </a:rPr>
              <a:t>speciality</a:t>
            </a:r>
            <a:r>
              <a:rPr lang="en-US" altLang="x-none" sz="1600" dirty="0">
                <a:solidFill>
                  <a:srgbClr val="000000"/>
                </a:solidFill>
              </a:rPr>
              <a:t>.</a:t>
            </a:r>
          </a:p>
          <a:p>
            <a:pPr marL="304800" indent="-304800"/>
            <a:r>
              <a:rPr lang="en-US" altLang="x-none" sz="1600" dirty="0"/>
              <a:t>Knowledge is justified, true (or very probable) beliefs. Truth is an epistemic, not an </a:t>
            </a:r>
            <a:r>
              <a:rPr lang="en-US" altLang="x-none" sz="1600" dirty="0" err="1"/>
              <a:t>ontologic</a:t>
            </a:r>
            <a:r>
              <a:rPr lang="en-US" altLang="x-none" sz="1600" dirty="0"/>
              <a:t> (about being) or </a:t>
            </a:r>
            <a:r>
              <a:rPr lang="en-US" altLang="x-none" sz="1600" dirty="0" err="1"/>
              <a:t>axiologic</a:t>
            </a:r>
            <a:r>
              <a:rPr lang="en-US" altLang="x-none" sz="1600" dirty="0"/>
              <a:t> (about values) concept. </a:t>
            </a:r>
          </a:p>
          <a:p>
            <a:pPr marL="304800" indent="-304800"/>
            <a:r>
              <a:rPr lang="en-US" altLang="x-none" sz="1600" dirty="0"/>
              <a:t>Knowledge is neutral regarding use or misuse. There is no ”ethically wrong” or ”irresponsible” knowledge; only knowledge used wrongly in specific situations. </a:t>
            </a:r>
          </a:p>
          <a:p>
            <a:pPr marL="304800" indent="-304800"/>
            <a:r>
              <a:rPr lang="en-US" altLang="x-none" sz="1600" dirty="0"/>
              <a:t>There is (or should be) a sharp division between science and non-science like politics, religion, etc.</a:t>
            </a:r>
          </a:p>
          <a:p>
            <a:pPr marL="304800" indent="-304800"/>
            <a:r>
              <a:rPr lang="en-US" altLang="x-none" sz="1600" dirty="0"/>
              <a:t>Use/misuse is a political question. If a researcher asserts anything about this, it is in his/her role not as a researcher but as a citizen, a lay person, a politician. </a:t>
            </a:r>
          </a:p>
          <a:p>
            <a:pPr marL="304800" indent="-304800"/>
            <a:r>
              <a:rPr lang="en-US" altLang="x-none" sz="1600" dirty="0"/>
              <a:t>Natural science is only committed to search for true knowledge, not ”good knowledge”. Science forms the basis for technology that can be applied to acceptable or intolerable purposes, but the ethics and politics involved in this is foreign to science. </a:t>
            </a:r>
          </a:p>
        </p:txBody>
      </p:sp>
    </p:spTree>
    <p:extLst>
      <p:ext uri="{BB962C8B-B14F-4D97-AF65-F5344CB8AC3E}">
        <p14:creationId xmlns:p14="http://schemas.microsoft.com/office/powerpoint/2010/main" val="3725509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0179" name="Rectangle 3"/>
          <p:cNvSpPr>
            <a:spLocks noGrp="1" noChangeArrowheads="1"/>
          </p:cNvSpPr>
          <p:nvPr>
            <p:ph type="body" idx="1"/>
          </p:nvPr>
        </p:nvSpPr>
        <p:spPr>
          <a:xfrm>
            <a:off x="1904999" y="1752600"/>
            <a:ext cx="8654845" cy="2390398"/>
          </a:xfrm>
        </p:spPr>
        <p:txBody>
          <a:bodyPr wrap="square">
            <a:spAutoFit/>
          </a:bodyPr>
          <a:lstStyle/>
          <a:p>
            <a:pPr marL="304800" indent="-304800"/>
            <a:r>
              <a:rPr lang="en-US" altLang="x-none" dirty="0">
                <a:solidFill>
                  <a:srgbClr val="000000"/>
                </a:solidFill>
              </a:rPr>
              <a:t>According to Robert K. Merton, the ethos of science can be expressed in the norms ‘CUDOS’</a:t>
            </a:r>
          </a:p>
          <a:p>
            <a:pPr lvl="1"/>
            <a:r>
              <a:rPr lang="en-US" altLang="x-none" b="1" dirty="0">
                <a:solidFill>
                  <a:srgbClr val="000000"/>
                </a:solidFill>
              </a:rPr>
              <a:t>Communism</a:t>
            </a:r>
            <a:r>
              <a:rPr lang="en-US" altLang="x-none" dirty="0">
                <a:solidFill>
                  <a:srgbClr val="000000"/>
                </a:solidFill>
              </a:rPr>
              <a:t> (knowledge is a common good)</a:t>
            </a:r>
          </a:p>
          <a:p>
            <a:pPr lvl="1"/>
            <a:r>
              <a:rPr lang="en-US" altLang="x-none" b="1" dirty="0">
                <a:solidFill>
                  <a:srgbClr val="000000"/>
                </a:solidFill>
              </a:rPr>
              <a:t>Universality</a:t>
            </a:r>
            <a:r>
              <a:rPr lang="en-US" altLang="x-none" dirty="0">
                <a:solidFill>
                  <a:srgbClr val="000000"/>
                </a:solidFill>
              </a:rPr>
              <a:t> (science is for all disregarding social, political, religious etc. background)</a:t>
            </a:r>
          </a:p>
          <a:p>
            <a:pPr lvl="1"/>
            <a:r>
              <a:rPr lang="en-US" altLang="x-none" b="1" dirty="0">
                <a:solidFill>
                  <a:srgbClr val="000000"/>
                </a:solidFill>
              </a:rPr>
              <a:t>Disinterestedness</a:t>
            </a:r>
            <a:r>
              <a:rPr lang="en-US" altLang="x-none" dirty="0">
                <a:solidFill>
                  <a:srgbClr val="000000"/>
                </a:solidFill>
              </a:rPr>
              <a:t> (objectivity)</a:t>
            </a:r>
          </a:p>
          <a:p>
            <a:pPr lvl="1"/>
            <a:r>
              <a:rPr lang="en-US" altLang="x-none" b="1" dirty="0">
                <a:solidFill>
                  <a:srgbClr val="000000"/>
                </a:solidFill>
              </a:rPr>
              <a:t>Organized Skepticism</a:t>
            </a:r>
            <a:r>
              <a:rPr lang="en-US" altLang="x-none" dirty="0">
                <a:solidFill>
                  <a:srgbClr val="000000"/>
                </a:solidFill>
              </a:rPr>
              <a:t> (the system of critical testing and evaluation)</a:t>
            </a:r>
          </a:p>
        </p:txBody>
      </p:sp>
    </p:spTree>
    <p:extLst>
      <p:ext uri="{BB962C8B-B14F-4D97-AF65-F5344CB8AC3E}">
        <p14:creationId xmlns:p14="http://schemas.microsoft.com/office/powerpoint/2010/main" val="19451423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a:solidFill>
                  <a:schemeClr val="tx1"/>
                </a:solidFill>
              </a:rPr>
              <a:t>Science is the highest form of cultural human activity.</a:t>
            </a:r>
          </a:p>
          <a:p>
            <a:pPr marL="304800" indent="-304800"/>
            <a:r>
              <a:rPr lang="en-US" altLang="x-none" sz="1600" dirty="0">
                <a:solidFill>
                  <a:schemeClr val="tx1"/>
                </a:solidFill>
              </a:rPr>
              <a:t>Science aims at positive, certain knowledge, by means of the scientific method (hypothetical-deductive, theory-testing, falsification, etc.).</a:t>
            </a:r>
          </a:p>
          <a:p>
            <a:pPr marL="304800" indent="-304800"/>
            <a:r>
              <a:rPr lang="en-US" altLang="x-none" sz="1600" dirty="0">
                <a:solidFill>
                  <a:schemeClr val="tx1"/>
                </a:solidFill>
              </a:rPr>
              <a:t>Science is (or should be) autonomous; only guided by curiosity and the inner developmental logic of each </a:t>
            </a:r>
            <a:r>
              <a:rPr lang="en-US" altLang="x-none" sz="1600" dirty="0" err="1">
                <a:solidFill>
                  <a:schemeClr val="tx1"/>
                </a:solidFill>
              </a:rPr>
              <a:t>speciality</a:t>
            </a:r>
            <a:r>
              <a:rPr lang="en-US" altLang="x-none" sz="1600" dirty="0">
                <a:solidFill>
                  <a:schemeClr val="tx1"/>
                </a:solidFill>
              </a:rPr>
              <a:t>.</a:t>
            </a:r>
          </a:p>
          <a:p>
            <a:pPr marL="304800" indent="-304800"/>
            <a:r>
              <a:rPr lang="en-US" altLang="x-none" sz="1600" dirty="0">
                <a:solidFill>
                  <a:schemeClr val="bg1">
                    <a:lumMod val="75000"/>
                  </a:schemeClr>
                </a:solidFill>
              </a:rPr>
              <a:t>Knowledge is justified, true (or very probable) beliefs. Truth is an epistemic, not an </a:t>
            </a:r>
            <a:r>
              <a:rPr lang="en-US" altLang="x-none" sz="1600" dirty="0" err="1">
                <a:solidFill>
                  <a:schemeClr val="bg1">
                    <a:lumMod val="75000"/>
                  </a:schemeClr>
                </a:solidFill>
              </a:rPr>
              <a:t>ontologic</a:t>
            </a:r>
            <a:r>
              <a:rPr lang="en-US" altLang="x-none" sz="1600" dirty="0">
                <a:solidFill>
                  <a:schemeClr val="bg1">
                    <a:lumMod val="75000"/>
                  </a:schemeClr>
                </a:solidFill>
              </a:rPr>
              <a:t> (about being) or </a:t>
            </a:r>
            <a:r>
              <a:rPr lang="en-US" altLang="x-none" sz="1600" dirty="0" err="1">
                <a:solidFill>
                  <a:schemeClr val="bg1">
                    <a:lumMod val="75000"/>
                  </a:schemeClr>
                </a:solidFill>
              </a:rPr>
              <a:t>axiologic</a:t>
            </a:r>
            <a:r>
              <a:rPr lang="en-US" altLang="x-none" sz="1600" dirty="0">
                <a:solidFill>
                  <a:schemeClr val="bg1">
                    <a:lumMod val="75000"/>
                  </a:schemeClr>
                </a:solidFill>
              </a:rPr>
              <a:t> (about values) concept. </a:t>
            </a:r>
          </a:p>
          <a:p>
            <a:pPr marL="304800" indent="-304800"/>
            <a:r>
              <a:rPr lang="en-US" altLang="x-none" sz="1600" dirty="0">
                <a:solidFill>
                  <a:schemeClr val="bg1">
                    <a:lumMod val="75000"/>
                  </a:schemeClr>
                </a:solidFill>
              </a:rPr>
              <a:t>Knowledge is neutral regarding use or misuse. There is no ”ethically wrong” or ”irresponsible” knowledge; only knowledge used wrongly in specific situations. </a:t>
            </a:r>
          </a:p>
          <a:p>
            <a:pPr marL="304800" indent="-304800"/>
            <a:r>
              <a:rPr lang="en-US" altLang="x-none" sz="1600" dirty="0">
                <a:solidFill>
                  <a:schemeClr val="bg1">
                    <a:lumMod val="75000"/>
                  </a:schemeClr>
                </a:solidFill>
              </a:rPr>
              <a:t>There is (or should be) a sharp division between science and non-science like politics, religion, etc.</a:t>
            </a:r>
          </a:p>
          <a:p>
            <a:pPr marL="304800" indent="-304800"/>
            <a:r>
              <a:rPr lang="en-US" altLang="x-none" sz="1600" dirty="0">
                <a:solidFill>
                  <a:schemeClr val="bg1">
                    <a:lumMod val="75000"/>
                  </a:schemeClr>
                </a:solidFill>
              </a:rPr>
              <a:t>Use/misuse is a political question. If a researcher asserts anything about this, it is in his/her role not as a researcher but as a citizen, a lay person, a politician. </a:t>
            </a:r>
          </a:p>
          <a:p>
            <a:pPr marL="304800" indent="-304800"/>
            <a:r>
              <a:rPr lang="en-US" altLang="x-none" sz="1600" dirty="0">
                <a:solidFill>
                  <a:schemeClr val="bg1">
                    <a:lumMod val="75000"/>
                  </a:schemeClr>
                </a:solidFill>
              </a:rPr>
              <a:t>Natural science is only committed to search for true knowledge, not ”good knowledge”. Science forms the basis for technology that can be applied to acceptable or intolerable purposes, but the ethics and politics involved in this is foreign to science. </a:t>
            </a:r>
          </a:p>
        </p:txBody>
      </p:sp>
    </p:spTree>
    <p:extLst>
      <p:ext uri="{BB962C8B-B14F-4D97-AF65-F5344CB8AC3E}">
        <p14:creationId xmlns:p14="http://schemas.microsoft.com/office/powerpoint/2010/main" val="7930919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226798"/>
          </a:xfrm>
        </p:spPr>
        <p:txBody>
          <a:bodyPr>
            <a:spAutoFit/>
          </a:bodyPr>
          <a:lstStyle/>
          <a:p>
            <a:pPr marL="304800" indent="-304800"/>
            <a:r>
              <a:rPr lang="en-US" altLang="x-none" dirty="0">
                <a:solidFill>
                  <a:srgbClr val="000000"/>
                </a:solidFill>
              </a:rPr>
              <a:t>Science is the highest form of cultural human activity.</a:t>
            </a:r>
          </a:p>
          <a:p>
            <a:pPr marL="704850" lvl="1" indent="-304800"/>
            <a:r>
              <a:rPr lang="en-US" altLang="x-none" dirty="0">
                <a:solidFill>
                  <a:srgbClr val="000000"/>
                </a:solidFill>
              </a:rPr>
              <a:t>Is this </a:t>
            </a:r>
            <a:r>
              <a:rPr lang="en-US" altLang="x-none" dirty="0" err="1">
                <a:solidFill>
                  <a:srgbClr val="000000"/>
                </a:solidFill>
              </a:rPr>
              <a:t>ethnochauvism</a:t>
            </a:r>
            <a:r>
              <a:rPr lang="en-US" altLang="x-none" dirty="0">
                <a:solidFill>
                  <a:srgbClr val="000000"/>
                </a:solidFill>
              </a:rPr>
              <a:t>? Scientism?</a:t>
            </a:r>
          </a:p>
          <a:p>
            <a:pPr marL="704850" lvl="1" indent="-304800"/>
            <a:r>
              <a:rPr lang="en-US" altLang="x-none" dirty="0">
                <a:solidFill>
                  <a:srgbClr val="000000"/>
                </a:solidFill>
              </a:rPr>
              <a:t>Demanding a single highest cultural activity is very restrictive</a:t>
            </a:r>
          </a:p>
          <a:p>
            <a:pPr marL="304800" indent="-304800"/>
            <a:r>
              <a:rPr lang="en-US" altLang="x-none" dirty="0">
                <a:solidFill>
                  <a:srgbClr val="000000"/>
                </a:solidFill>
              </a:rPr>
              <a:t>Science aims at positive, certain knowledge, by means of the scientific method (hypothetical-deductive, theory-testing, falsification, etc.).</a:t>
            </a:r>
          </a:p>
          <a:p>
            <a:pPr marL="704850" lvl="1" indent="-304800"/>
            <a:r>
              <a:rPr lang="en-US" altLang="x-none" dirty="0">
                <a:solidFill>
                  <a:srgbClr val="000000"/>
                </a:solidFill>
              </a:rPr>
              <a:t>Emphasis on certainty is implausible and leads to skepticism</a:t>
            </a:r>
          </a:p>
          <a:p>
            <a:pPr marL="704850" lvl="1" indent="-304800"/>
            <a:r>
              <a:rPr lang="en-US" altLang="x-none" dirty="0">
                <a:solidFill>
                  <a:srgbClr val="000000"/>
                </a:solidFill>
              </a:rPr>
              <a:t>Naïve version of how science actually works</a:t>
            </a:r>
          </a:p>
          <a:p>
            <a:pPr marL="304800" indent="-304800"/>
            <a:r>
              <a:rPr lang="en-US" altLang="x-none" dirty="0">
                <a:solidFill>
                  <a:schemeClr val="tx1"/>
                </a:solidFill>
              </a:rPr>
              <a:t>Science is (or should be) autonomous; only guided by curiosity and the inner developmental logic of each specialty.</a:t>
            </a:r>
          </a:p>
          <a:p>
            <a:pPr marL="704850" lvl="1" indent="-304800"/>
            <a:r>
              <a:rPr lang="en-US" altLang="x-none" dirty="0">
                <a:solidFill>
                  <a:schemeClr val="tx1"/>
                </a:solidFill>
              </a:rPr>
              <a:t>Forever? When should society decide that the whims of scientific research are enough?</a:t>
            </a:r>
          </a:p>
          <a:p>
            <a:pPr marL="704850" lvl="1" indent="-304800"/>
            <a:endParaRPr lang="en-US" altLang="x-none" dirty="0">
              <a:solidFill>
                <a:srgbClr val="000000"/>
              </a:solidFill>
            </a:endParaRPr>
          </a:p>
        </p:txBody>
      </p:sp>
    </p:spTree>
    <p:extLst>
      <p:ext uri="{BB962C8B-B14F-4D97-AF65-F5344CB8AC3E}">
        <p14:creationId xmlns:p14="http://schemas.microsoft.com/office/powerpoint/2010/main" val="8630946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a:solidFill>
                  <a:schemeClr val="bg1">
                    <a:lumMod val="75000"/>
                  </a:schemeClr>
                </a:solidFill>
              </a:rPr>
              <a:t>Science is the highest form of cultural human activity.</a:t>
            </a:r>
          </a:p>
          <a:p>
            <a:pPr marL="304800" indent="-304800"/>
            <a:r>
              <a:rPr lang="en-US" altLang="x-none" sz="1600" dirty="0">
                <a:solidFill>
                  <a:schemeClr val="bg1">
                    <a:lumMod val="75000"/>
                  </a:schemeClr>
                </a:solidFill>
              </a:rPr>
              <a:t>Science aims at positive, certain knowledge, by means of the scientific method (hypothetical-deductive, theory-testing, falsification, etc.).</a:t>
            </a:r>
          </a:p>
          <a:p>
            <a:pPr marL="304800" indent="-304800"/>
            <a:r>
              <a:rPr lang="en-US" altLang="x-none" sz="1600" dirty="0">
                <a:solidFill>
                  <a:schemeClr val="bg1">
                    <a:lumMod val="75000"/>
                  </a:schemeClr>
                </a:solidFill>
              </a:rPr>
              <a:t>Science is (or should be) autonomous; only guided by curiosity and the inner developmental logic of each </a:t>
            </a:r>
            <a:r>
              <a:rPr lang="en-US" altLang="x-none" sz="1600" dirty="0" err="1">
                <a:solidFill>
                  <a:schemeClr val="bg1">
                    <a:lumMod val="75000"/>
                  </a:schemeClr>
                </a:solidFill>
              </a:rPr>
              <a:t>speciality</a:t>
            </a:r>
            <a:r>
              <a:rPr lang="en-US" altLang="x-none" sz="1600" dirty="0">
                <a:solidFill>
                  <a:schemeClr val="bg1">
                    <a:lumMod val="75000"/>
                  </a:schemeClr>
                </a:solidFill>
              </a:rPr>
              <a:t>.</a:t>
            </a:r>
          </a:p>
          <a:p>
            <a:pPr marL="304800" indent="-304800"/>
            <a:r>
              <a:rPr lang="en-US" altLang="x-none" sz="1600" dirty="0">
                <a:solidFill>
                  <a:schemeClr val="tx1"/>
                </a:solidFill>
              </a:rPr>
              <a:t>Knowledge is justified, true (or very probable) beliefs. Truth is an epistemic, not an </a:t>
            </a:r>
            <a:r>
              <a:rPr lang="en-US" altLang="x-none" sz="1600" dirty="0" err="1">
                <a:solidFill>
                  <a:schemeClr val="tx1"/>
                </a:solidFill>
              </a:rPr>
              <a:t>ontologic</a:t>
            </a:r>
            <a:r>
              <a:rPr lang="en-US" altLang="x-none" sz="1600" dirty="0">
                <a:solidFill>
                  <a:schemeClr val="tx1"/>
                </a:solidFill>
              </a:rPr>
              <a:t> (about being) or </a:t>
            </a:r>
            <a:r>
              <a:rPr lang="en-US" altLang="x-none" sz="1600" dirty="0" err="1">
                <a:solidFill>
                  <a:schemeClr val="tx1"/>
                </a:solidFill>
              </a:rPr>
              <a:t>axiologic</a:t>
            </a:r>
            <a:r>
              <a:rPr lang="en-US" altLang="x-none" sz="1600" dirty="0">
                <a:solidFill>
                  <a:schemeClr val="tx1"/>
                </a:solidFill>
              </a:rPr>
              <a:t> (about values) concept. </a:t>
            </a:r>
          </a:p>
          <a:p>
            <a:pPr marL="304800" indent="-304800"/>
            <a:r>
              <a:rPr lang="en-US" altLang="x-none" sz="1600" dirty="0">
                <a:solidFill>
                  <a:schemeClr val="tx1"/>
                </a:solidFill>
              </a:rPr>
              <a:t>Knowledge is neutral regarding use or misuse. There is no ”ethically wrong” or ”irresponsible” knowledge; only knowledge used wrongly in specific situations. </a:t>
            </a:r>
          </a:p>
          <a:p>
            <a:pPr marL="304800" indent="-304800"/>
            <a:r>
              <a:rPr lang="en-US" altLang="x-none" sz="1600" dirty="0">
                <a:solidFill>
                  <a:schemeClr val="tx1"/>
                </a:solidFill>
              </a:rPr>
              <a:t>There is (or should be) a sharp division between science and non-science like politics, religion, etc.</a:t>
            </a:r>
          </a:p>
          <a:p>
            <a:pPr marL="304800" indent="-304800"/>
            <a:r>
              <a:rPr lang="en-US" altLang="x-none" sz="1600" dirty="0">
                <a:solidFill>
                  <a:schemeClr val="bg1">
                    <a:lumMod val="75000"/>
                  </a:schemeClr>
                </a:solidFill>
              </a:rPr>
              <a:t>Use/misuse is a political question. If a researcher asserts anything about this, it is in his/her role not as a researcher but as a citizen, a lay person, a politician. </a:t>
            </a:r>
          </a:p>
          <a:p>
            <a:pPr marL="304800" indent="-304800"/>
            <a:r>
              <a:rPr lang="en-US" altLang="x-none" sz="1600" dirty="0">
                <a:solidFill>
                  <a:schemeClr val="bg1">
                    <a:lumMod val="75000"/>
                  </a:schemeClr>
                </a:solidFill>
              </a:rPr>
              <a:t>Natural science is only committed to search for true knowledge, not ”good knowledge”. Science forms the basis for technology that can be applied to acceptable or intolerable purposes, but the ethics and politics involved in this is foreign to science. </a:t>
            </a:r>
          </a:p>
        </p:txBody>
      </p:sp>
    </p:spTree>
    <p:extLst>
      <p:ext uri="{BB962C8B-B14F-4D97-AF65-F5344CB8AC3E}">
        <p14:creationId xmlns:p14="http://schemas.microsoft.com/office/powerpoint/2010/main" val="19843955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555093"/>
          </a:xfrm>
        </p:spPr>
        <p:txBody>
          <a:bodyPr>
            <a:spAutoFit/>
          </a:bodyPr>
          <a:lstStyle/>
          <a:p>
            <a:pPr marL="304800" indent="-304800"/>
            <a:r>
              <a:rPr lang="en-US" altLang="x-none" dirty="0">
                <a:solidFill>
                  <a:schemeClr val="tx1"/>
                </a:solidFill>
              </a:rPr>
              <a:t>Knowledge is justified, true (or very probable) beliefs. Truth is an epistemic, not an </a:t>
            </a:r>
            <a:r>
              <a:rPr lang="en-US" altLang="x-none" dirty="0" err="1">
                <a:solidFill>
                  <a:schemeClr val="tx1"/>
                </a:solidFill>
              </a:rPr>
              <a:t>ontologic</a:t>
            </a:r>
            <a:r>
              <a:rPr lang="en-US" altLang="x-none" dirty="0">
                <a:solidFill>
                  <a:schemeClr val="tx1"/>
                </a:solidFill>
              </a:rPr>
              <a:t> (about being) or </a:t>
            </a:r>
            <a:r>
              <a:rPr lang="en-US" altLang="x-none" dirty="0" err="1">
                <a:solidFill>
                  <a:schemeClr val="tx1"/>
                </a:solidFill>
              </a:rPr>
              <a:t>axiologic</a:t>
            </a:r>
            <a:r>
              <a:rPr lang="en-US" altLang="x-none" dirty="0">
                <a:solidFill>
                  <a:schemeClr val="tx1"/>
                </a:solidFill>
              </a:rPr>
              <a:t> (about values) concept. </a:t>
            </a:r>
          </a:p>
          <a:p>
            <a:pPr marL="704850" lvl="1" indent="-304800"/>
            <a:r>
              <a:rPr lang="en-US" altLang="x-none" dirty="0">
                <a:solidFill>
                  <a:schemeClr val="tx1"/>
                </a:solidFill>
              </a:rPr>
              <a:t>Knowledge cannot be accounted for like this</a:t>
            </a:r>
          </a:p>
          <a:p>
            <a:pPr marL="704850" lvl="1" indent="-304800"/>
            <a:r>
              <a:rPr lang="en-US" altLang="x-none" dirty="0">
                <a:solidFill>
                  <a:schemeClr val="tx1"/>
                </a:solidFill>
              </a:rPr>
              <a:t>Values and science cannot be separated, science cannot justify itself like that.</a:t>
            </a:r>
          </a:p>
          <a:p>
            <a:pPr marL="304800" indent="-304800"/>
            <a:r>
              <a:rPr lang="en-US" altLang="x-none" dirty="0">
                <a:solidFill>
                  <a:schemeClr val="tx1"/>
                </a:solidFill>
              </a:rPr>
              <a:t>Knowledge is neutral regarding use or misuse. There is no ‘ethically wrong’ or ‘irresponsible’ knowledge; only knowledge used wrongly in specific situations.</a:t>
            </a:r>
          </a:p>
          <a:p>
            <a:pPr marL="704850" lvl="1" indent="-304800"/>
            <a:r>
              <a:rPr lang="en-US" altLang="x-none" dirty="0">
                <a:solidFill>
                  <a:schemeClr val="tx1"/>
                </a:solidFill>
              </a:rPr>
              <a:t>Does this free scientists of social responsibility?</a:t>
            </a:r>
          </a:p>
          <a:p>
            <a:pPr marL="304800" indent="-304800"/>
            <a:r>
              <a:rPr lang="en-US" altLang="x-none" dirty="0">
                <a:solidFill>
                  <a:schemeClr val="tx1"/>
                </a:solidFill>
              </a:rPr>
              <a:t>There is (or should be) a sharp division between science and non-science like politics, religion, etc.</a:t>
            </a:r>
          </a:p>
          <a:p>
            <a:pPr marL="704850" lvl="1" indent="-304800"/>
            <a:r>
              <a:rPr lang="en-US" altLang="x-none" dirty="0">
                <a:solidFill>
                  <a:schemeClr val="tx1"/>
                </a:solidFill>
              </a:rPr>
              <a:t>You cannot always separate science from the use of science (e.g. atom bomb and Oppenheimer)</a:t>
            </a:r>
          </a:p>
        </p:txBody>
      </p:sp>
    </p:spTree>
    <p:extLst>
      <p:ext uri="{BB962C8B-B14F-4D97-AF65-F5344CB8AC3E}">
        <p14:creationId xmlns:p14="http://schemas.microsoft.com/office/powerpoint/2010/main" val="1315189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94447"/>
          </a:xfrm>
        </p:spPr>
        <p:txBody>
          <a:bodyPr>
            <a:normAutofit fontScale="90000"/>
          </a:bodyPr>
          <a:lstStyle/>
          <a:p>
            <a:r>
              <a:rPr lang="en-US" dirty="0"/>
              <a:t>Evaluating Inferences to the </a:t>
            </a:r>
            <a:r>
              <a:rPr lang="en-US"/>
              <a:t>Best Explanation</a:t>
            </a:r>
            <a:endParaRPr lang="en-US" dirty="0"/>
          </a:p>
        </p:txBody>
      </p:sp>
      <p:sp>
        <p:nvSpPr>
          <p:cNvPr id="3" name="Content Placeholder 2"/>
          <p:cNvSpPr>
            <a:spLocks noGrp="1"/>
          </p:cNvSpPr>
          <p:nvPr>
            <p:ph idx="1"/>
          </p:nvPr>
        </p:nvSpPr>
        <p:spPr>
          <a:xfrm>
            <a:off x="2589212" y="1915885"/>
            <a:ext cx="8677502" cy="4697185"/>
          </a:xfrm>
        </p:spPr>
        <p:txBody>
          <a:bodyPr>
            <a:normAutofit fontScale="92500" lnSpcReduction="10000"/>
          </a:bodyPr>
          <a:lstStyle/>
          <a:p>
            <a:r>
              <a:rPr lang="en-US" b="1" dirty="0"/>
              <a:t>Consistency </a:t>
            </a:r>
            <a:r>
              <a:rPr lang="en-US" dirty="0"/>
              <a:t>of explanation – Whether the whole of the explanation is free of contradictions.</a:t>
            </a:r>
          </a:p>
          <a:p>
            <a:pPr lvl="1"/>
            <a:r>
              <a:rPr lang="en-US" dirty="0"/>
              <a:t>No </a:t>
            </a:r>
            <a:r>
              <a:rPr lang="en-US" b="1" dirty="0"/>
              <a:t>‘ad hoc’ hypotheses</a:t>
            </a:r>
            <a:r>
              <a:rPr lang="en-US" dirty="0"/>
              <a:t>, or hypotheses introduced to explain away inconsistencies.</a:t>
            </a:r>
          </a:p>
          <a:p>
            <a:r>
              <a:rPr lang="en-US" b="1" dirty="0"/>
              <a:t>Adequacy </a:t>
            </a:r>
            <a:r>
              <a:rPr lang="en-US" dirty="0"/>
              <a:t>of explanation – Whether the explanation fits all of the data</a:t>
            </a:r>
          </a:p>
          <a:p>
            <a:r>
              <a:rPr lang="en-US" b="1" dirty="0"/>
              <a:t>Testability </a:t>
            </a:r>
            <a:r>
              <a:rPr lang="en-US" dirty="0"/>
              <a:t>– Whether there is some way to demonstrate whether the explanation is true or false.</a:t>
            </a:r>
          </a:p>
          <a:p>
            <a:pPr lvl="1"/>
            <a:r>
              <a:rPr lang="en-US" dirty="0"/>
              <a:t>An explanation is testable only if it can predict something other than what it was introduced to explain.</a:t>
            </a:r>
          </a:p>
          <a:p>
            <a:r>
              <a:rPr lang="en-US" b="1" dirty="0"/>
              <a:t>Fruitfulness </a:t>
            </a:r>
            <a:r>
              <a:rPr lang="en-US" dirty="0"/>
              <a:t>– How many novel predictions are made</a:t>
            </a:r>
          </a:p>
          <a:p>
            <a:r>
              <a:rPr lang="en-US" b="1" dirty="0"/>
              <a:t>Simplicity</a:t>
            </a:r>
            <a:r>
              <a:rPr lang="en-US" dirty="0"/>
              <a:t> – Number of assumptions made (fewer is better)</a:t>
            </a:r>
          </a:p>
          <a:p>
            <a:r>
              <a:rPr lang="en-US" b="1" dirty="0"/>
              <a:t>Conservatism</a:t>
            </a:r>
            <a:r>
              <a:rPr lang="en-US" dirty="0"/>
              <a:t> – How well a theory fits with established knowledge</a:t>
            </a:r>
          </a:p>
          <a:p>
            <a:r>
              <a:rPr lang="en-US" b="1" dirty="0"/>
              <a:t>Scope </a:t>
            </a:r>
            <a:r>
              <a:rPr lang="en-US" dirty="0"/>
              <a:t>– The amount of diverse phenomena explained</a:t>
            </a:r>
          </a:p>
          <a:p>
            <a:pPr lvl="1"/>
            <a:r>
              <a:rPr lang="en-US" dirty="0"/>
              <a:t>Einsteinian relativity accounts for the orbit of Mercury, Newtonian mechanics does not.</a:t>
            </a:r>
          </a:p>
        </p:txBody>
      </p:sp>
    </p:spTree>
    <p:extLst>
      <p:ext uri="{BB962C8B-B14F-4D97-AF65-F5344CB8AC3E}">
        <p14:creationId xmlns:p14="http://schemas.microsoft.com/office/powerpoint/2010/main" val="1568265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endParaRPr lang="da-DK" altLang="x-none" dirty="0">
              <a:solidFill>
                <a:schemeClr val="tx1"/>
              </a:solidFill>
            </a:endParaRPr>
          </a:p>
        </p:txBody>
      </p:sp>
      <p:sp>
        <p:nvSpPr>
          <p:cNvPr id="51203" name="Rectangle 3"/>
          <p:cNvSpPr>
            <a:spLocks noGrp="1" noChangeArrowheads="1"/>
          </p:cNvSpPr>
          <p:nvPr>
            <p:ph type="body" idx="1"/>
          </p:nvPr>
        </p:nvSpPr>
        <p:spPr>
          <a:xfrm>
            <a:off x="1828799" y="1674814"/>
            <a:ext cx="9518073" cy="4929555"/>
          </a:xfrm>
        </p:spPr>
        <p:txBody>
          <a:bodyPr wrap="square">
            <a:spAutoFit/>
          </a:bodyPr>
          <a:lstStyle/>
          <a:p>
            <a:pPr marL="304800" indent="-304800"/>
            <a:r>
              <a:rPr lang="en-US" altLang="x-none" sz="1600" dirty="0">
                <a:solidFill>
                  <a:schemeClr val="bg1">
                    <a:lumMod val="75000"/>
                  </a:schemeClr>
                </a:solidFill>
              </a:rPr>
              <a:t>Science is the highest form of cultural human activity.</a:t>
            </a:r>
          </a:p>
          <a:p>
            <a:pPr marL="304800" indent="-304800"/>
            <a:r>
              <a:rPr lang="en-US" altLang="x-none" sz="1600" dirty="0">
                <a:solidFill>
                  <a:schemeClr val="bg1">
                    <a:lumMod val="75000"/>
                  </a:schemeClr>
                </a:solidFill>
              </a:rPr>
              <a:t>Science aims at positive, certain knowledge, by means of the scientific method (hypothetical-deductive, theory-testing, falsification, etc.).</a:t>
            </a:r>
          </a:p>
          <a:p>
            <a:pPr marL="304800" indent="-304800"/>
            <a:r>
              <a:rPr lang="en-US" altLang="x-none" sz="1600" dirty="0">
                <a:solidFill>
                  <a:schemeClr val="bg1">
                    <a:lumMod val="75000"/>
                  </a:schemeClr>
                </a:solidFill>
              </a:rPr>
              <a:t>Science is (or should be) autonomous; only guided by curiosity and the inner developmental logic of each </a:t>
            </a:r>
            <a:r>
              <a:rPr lang="en-US" altLang="x-none" sz="1600" dirty="0" err="1">
                <a:solidFill>
                  <a:schemeClr val="bg1">
                    <a:lumMod val="75000"/>
                  </a:schemeClr>
                </a:solidFill>
              </a:rPr>
              <a:t>speciality</a:t>
            </a:r>
            <a:r>
              <a:rPr lang="en-US" altLang="x-none" sz="1600" dirty="0">
                <a:solidFill>
                  <a:schemeClr val="bg1">
                    <a:lumMod val="75000"/>
                  </a:schemeClr>
                </a:solidFill>
              </a:rPr>
              <a:t>.</a:t>
            </a:r>
          </a:p>
          <a:p>
            <a:pPr marL="304800" indent="-304800"/>
            <a:r>
              <a:rPr lang="en-US" altLang="x-none" sz="1600" dirty="0">
                <a:solidFill>
                  <a:schemeClr val="bg1">
                    <a:lumMod val="75000"/>
                  </a:schemeClr>
                </a:solidFill>
              </a:rPr>
              <a:t>Knowledge is justified, true (or very probable) beliefs. Truth is an epistemic, not an </a:t>
            </a:r>
            <a:r>
              <a:rPr lang="en-US" altLang="x-none" sz="1600" dirty="0" err="1">
                <a:solidFill>
                  <a:schemeClr val="bg1">
                    <a:lumMod val="75000"/>
                  </a:schemeClr>
                </a:solidFill>
              </a:rPr>
              <a:t>ontologic</a:t>
            </a:r>
            <a:r>
              <a:rPr lang="en-US" altLang="x-none" sz="1600" dirty="0">
                <a:solidFill>
                  <a:schemeClr val="bg1">
                    <a:lumMod val="75000"/>
                  </a:schemeClr>
                </a:solidFill>
              </a:rPr>
              <a:t> (about being) or </a:t>
            </a:r>
            <a:r>
              <a:rPr lang="en-US" altLang="x-none" sz="1600" dirty="0" err="1">
                <a:solidFill>
                  <a:schemeClr val="bg1">
                    <a:lumMod val="75000"/>
                  </a:schemeClr>
                </a:solidFill>
              </a:rPr>
              <a:t>axiologic</a:t>
            </a:r>
            <a:r>
              <a:rPr lang="en-US" altLang="x-none" sz="1600" dirty="0">
                <a:solidFill>
                  <a:schemeClr val="bg1">
                    <a:lumMod val="75000"/>
                  </a:schemeClr>
                </a:solidFill>
              </a:rPr>
              <a:t> (about values) concept. </a:t>
            </a:r>
          </a:p>
          <a:p>
            <a:pPr marL="304800" indent="-304800"/>
            <a:r>
              <a:rPr lang="en-US" altLang="x-none" sz="1600" dirty="0">
                <a:solidFill>
                  <a:schemeClr val="bg1">
                    <a:lumMod val="75000"/>
                  </a:schemeClr>
                </a:solidFill>
              </a:rPr>
              <a:t>Knowledge is neutral regarding use or misuse. There is no ”ethically wrong” or ”irresponsible” knowledge; only knowledge used wrongly in specific situations. </a:t>
            </a:r>
          </a:p>
          <a:p>
            <a:pPr marL="304800" indent="-304800"/>
            <a:r>
              <a:rPr lang="en-US" altLang="x-none" sz="1600" dirty="0">
                <a:solidFill>
                  <a:schemeClr val="bg1">
                    <a:lumMod val="75000"/>
                  </a:schemeClr>
                </a:solidFill>
              </a:rPr>
              <a:t>There is (or should be) a sharp division between science and non-science like politics, religion, etc.</a:t>
            </a:r>
          </a:p>
          <a:p>
            <a:pPr marL="304800" indent="-304800"/>
            <a:r>
              <a:rPr lang="en-US" altLang="x-none" sz="1600" dirty="0">
                <a:solidFill>
                  <a:schemeClr val="tx1"/>
                </a:solidFill>
              </a:rPr>
              <a:t>Use/misuse is a political question. If a researcher asserts anything about this, it is in his/her role not as a researcher but as a citizen, a lay person, a politician. </a:t>
            </a:r>
          </a:p>
          <a:p>
            <a:pPr marL="304800" indent="-304800"/>
            <a:r>
              <a:rPr lang="en-US" altLang="x-none" sz="1600" dirty="0">
                <a:solidFill>
                  <a:schemeClr val="tx1"/>
                </a:solidFill>
              </a:rPr>
              <a:t>Natural science is only committed to search for true knowledge, not ”good knowledge”. Science forms the basis for technology that can be applied to acceptable or intolerable purposes, but the ethics and politics involved in this is foreign to science. </a:t>
            </a:r>
          </a:p>
        </p:txBody>
      </p:sp>
    </p:spTree>
    <p:extLst>
      <p:ext uri="{BB962C8B-B14F-4D97-AF65-F5344CB8AC3E}">
        <p14:creationId xmlns:p14="http://schemas.microsoft.com/office/powerpoint/2010/main" val="3368214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x-none" dirty="0">
                <a:solidFill>
                  <a:schemeClr val="tx1"/>
                </a:solidFill>
              </a:rPr>
              <a:t>“The positivist ethos of science”</a:t>
            </a:r>
            <a:br>
              <a:rPr lang="en-GB" altLang="x-none" dirty="0">
                <a:solidFill>
                  <a:schemeClr val="tx1"/>
                </a:solidFill>
              </a:rPr>
            </a:br>
            <a:r>
              <a:rPr lang="en-GB" altLang="x-none" i="1" dirty="0">
                <a:solidFill>
                  <a:srgbClr val="8B2816"/>
                </a:solidFill>
              </a:rPr>
              <a:t>- Rebuttal</a:t>
            </a:r>
            <a:endParaRPr lang="da-DK" altLang="x-none" dirty="0">
              <a:solidFill>
                <a:schemeClr val="tx1"/>
              </a:solidFill>
            </a:endParaRPr>
          </a:p>
        </p:txBody>
      </p:sp>
      <p:sp>
        <p:nvSpPr>
          <p:cNvPr id="51203" name="Rectangle 3"/>
          <p:cNvSpPr>
            <a:spLocks noGrp="1" noChangeArrowheads="1"/>
          </p:cNvSpPr>
          <p:nvPr>
            <p:ph type="body" idx="1"/>
          </p:nvPr>
        </p:nvSpPr>
        <p:spPr>
          <a:xfrm>
            <a:off x="1828800" y="2136930"/>
            <a:ext cx="8458200" cy="4221669"/>
          </a:xfrm>
        </p:spPr>
        <p:txBody>
          <a:bodyPr>
            <a:spAutoFit/>
          </a:bodyPr>
          <a:lstStyle/>
          <a:p>
            <a:pPr marL="304800" indent="-304800"/>
            <a:r>
              <a:rPr lang="en-US" altLang="x-none" sz="1500" dirty="0">
                <a:solidFill>
                  <a:schemeClr val="tx1"/>
                </a:solidFill>
              </a:rPr>
              <a:t>Use/misuse is a political question. If a researcher asserts anything about this, it is in his/her role not as a researcher but as a citizen, a lay person, a politician. </a:t>
            </a:r>
          </a:p>
          <a:p>
            <a:pPr marL="704850" lvl="1" indent="-304800"/>
            <a:r>
              <a:rPr lang="en-US" altLang="x-none" sz="1500" dirty="0">
                <a:solidFill>
                  <a:schemeClr val="tx1"/>
                </a:solidFill>
              </a:rPr>
              <a:t>Science is often political (e.g. climate change, alt facts)</a:t>
            </a:r>
          </a:p>
          <a:p>
            <a:pPr marL="704850" lvl="1" indent="-304800"/>
            <a:r>
              <a:rPr lang="en-US" altLang="x-none" sz="1500" dirty="0">
                <a:solidFill>
                  <a:schemeClr val="tx1"/>
                </a:solidFill>
              </a:rPr>
              <a:t>Can the scientist always distinguish between his role as a scientist and his active interests in funding, patents, or his role as a politically engaged citizen? </a:t>
            </a:r>
          </a:p>
          <a:p>
            <a:pPr marL="704850" lvl="1" indent="-304800"/>
            <a:r>
              <a:rPr lang="en-US" altLang="x-none" sz="1500" dirty="0">
                <a:solidFill>
                  <a:schemeClr val="tx1"/>
                </a:solidFill>
              </a:rPr>
              <a:t>The science of today is the ideology of tomorrow</a:t>
            </a:r>
          </a:p>
          <a:p>
            <a:pPr marL="704850" lvl="1" indent="-304800"/>
            <a:r>
              <a:rPr lang="en-US" altLang="x-none" sz="1500" dirty="0">
                <a:solidFill>
                  <a:schemeClr val="tx1"/>
                </a:solidFill>
              </a:rPr>
              <a:t>You can only believe something is </a:t>
            </a:r>
            <a:r>
              <a:rPr lang="en-US" altLang="x-none" sz="1500" i="1" dirty="0">
                <a:solidFill>
                  <a:schemeClr val="tx1"/>
                </a:solidFill>
              </a:rPr>
              <a:t>apolitical</a:t>
            </a:r>
            <a:r>
              <a:rPr lang="en-US" altLang="x-none" sz="1500" dirty="0">
                <a:solidFill>
                  <a:schemeClr val="tx1"/>
                </a:solidFill>
              </a:rPr>
              <a:t> if you agree with its politics.</a:t>
            </a:r>
          </a:p>
          <a:p>
            <a:pPr marL="304800" indent="-304800"/>
            <a:r>
              <a:rPr lang="en-US" altLang="x-none" sz="1500" dirty="0">
                <a:solidFill>
                  <a:schemeClr val="tx1"/>
                </a:solidFill>
              </a:rPr>
              <a:t>Natural science is only committed to search for true knowledge, not ”good knowledge”. Science forms the basis for technology that can be applied to acceptable or intolerable purposes, but the ethics and politics involved in this is foreign to science.</a:t>
            </a:r>
          </a:p>
          <a:p>
            <a:pPr marL="704850" lvl="1" indent="-304800"/>
            <a:r>
              <a:rPr lang="en-US" altLang="x-none" sz="1500" dirty="0">
                <a:solidFill>
                  <a:schemeClr val="tx1"/>
                </a:solidFill>
              </a:rPr>
              <a:t>It is dangerous to believe that anything can be freed from ethical responsibility.</a:t>
            </a:r>
          </a:p>
          <a:p>
            <a:pPr marL="704850" lvl="1" indent="-304800"/>
            <a:r>
              <a:rPr lang="en-US" altLang="x-none" sz="1500" dirty="0">
                <a:solidFill>
                  <a:schemeClr val="tx1"/>
                </a:solidFill>
              </a:rPr>
              <a:t>Science and technology are tightly interwoven. Science advances through new technology and technology is made possible by new science.</a:t>
            </a:r>
          </a:p>
        </p:txBody>
      </p:sp>
    </p:spTree>
    <p:extLst>
      <p:ext uri="{BB962C8B-B14F-4D97-AF65-F5344CB8AC3E}">
        <p14:creationId xmlns:p14="http://schemas.microsoft.com/office/powerpoint/2010/main" val="1915527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The Web of Belief</a:t>
            </a:r>
          </a:p>
        </p:txBody>
      </p:sp>
      <p:sp>
        <p:nvSpPr>
          <p:cNvPr id="8" name="Subtitle 7"/>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62207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 so far</a:t>
            </a:r>
            <a:r>
              <a:rPr lang="mr-IN" dirty="0"/>
              <a:t>…</a:t>
            </a:r>
            <a:endParaRPr lang="en-US" dirty="0"/>
          </a:p>
        </p:txBody>
      </p:sp>
      <p:sp>
        <p:nvSpPr>
          <p:cNvPr id="3" name="Content Placeholder 2"/>
          <p:cNvSpPr>
            <a:spLocks noGrp="1"/>
          </p:cNvSpPr>
          <p:nvPr>
            <p:ph idx="1"/>
          </p:nvPr>
        </p:nvSpPr>
        <p:spPr>
          <a:xfrm>
            <a:off x="2589211" y="2133600"/>
            <a:ext cx="9121007" cy="4572000"/>
          </a:xfrm>
        </p:spPr>
        <p:txBody>
          <a:bodyPr>
            <a:normAutofit/>
          </a:bodyPr>
          <a:lstStyle/>
          <a:p>
            <a:r>
              <a:rPr lang="en-US" dirty="0"/>
              <a:t>David Hume questioned the justification for induction.</a:t>
            </a:r>
          </a:p>
          <a:p>
            <a:pPr lvl="1"/>
            <a:r>
              <a:rPr lang="en-US" dirty="0"/>
              <a:t>Principles of induction (uniformity of nature, cause &amp; effect, etc.) cannot be justified as relations of ideas (analytic truths) or matters of fact (synthetic truths). </a:t>
            </a:r>
            <a:r>
              <a:rPr lang="en-US" b="1" dirty="0"/>
              <a:t>Induction cannot justify itself.</a:t>
            </a:r>
          </a:p>
          <a:p>
            <a:r>
              <a:rPr lang="en-US" dirty="0"/>
              <a:t>Nelson Goodman and Carl Hempel raised other problems for induction.</a:t>
            </a:r>
          </a:p>
          <a:p>
            <a:pPr lvl="1"/>
            <a:r>
              <a:rPr lang="en-US" dirty="0"/>
              <a:t>Even if induction could be justified, we could not be justified in any particular induction about the future.</a:t>
            </a:r>
          </a:p>
          <a:p>
            <a:r>
              <a:rPr lang="en-US" dirty="0"/>
              <a:t>Karl Popper discards induction</a:t>
            </a:r>
          </a:p>
          <a:p>
            <a:pPr lvl="1"/>
            <a:r>
              <a:rPr lang="en-US" dirty="0"/>
              <a:t>We never use induction, instead we generate risky claims (context of discovery) and test them (context of justification).</a:t>
            </a:r>
          </a:p>
          <a:p>
            <a:pPr lvl="1"/>
            <a:r>
              <a:rPr lang="en-US" dirty="0"/>
              <a:t>Unlike induction, testing by falsification is logically valid (</a:t>
            </a:r>
            <a:r>
              <a:rPr lang="en-US" i="1" dirty="0"/>
              <a:t>modus </a:t>
            </a:r>
            <a:r>
              <a:rPr lang="en-US" i="1" dirty="0" err="1"/>
              <a:t>tollens</a:t>
            </a:r>
            <a:r>
              <a:rPr lang="en-US" dirty="0"/>
              <a:t>)</a:t>
            </a:r>
          </a:p>
        </p:txBody>
      </p:sp>
    </p:spTree>
    <p:extLst>
      <p:ext uri="{BB962C8B-B14F-4D97-AF65-F5344CB8AC3E}">
        <p14:creationId xmlns:p14="http://schemas.microsoft.com/office/powerpoint/2010/main" val="238820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 so far</a:t>
            </a:r>
            <a:r>
              <a:rPr lang="mr-IN" dirty="0"/>
              <a:t>…</a:t>
            </a:r>
            <a:endParaRPr lang="en-US" dirty="0"/>
          </a:p>
        </p:txBody>
      </p:sp>
      <p:sp>
        <p:nvSpPr>
          <p:cNvPr id="3" name="Content Placeholder 2"/>
          <p:cNvSpPr>
            <a:spLocks noGrp="1"/>
          </p:cNvSpPr>
          <p:nvPr>
            <p:ph idx="1"/>
          </p:nvPr>
        </p:nvSpPr>
        <p:spPr>
          <a:xfrm>
            <a:off x="2589211" y="2133600"/>
            <a:ext cx="9121007" cy="4572000"/>
          </a:xfrm>
        </p:spPr>
        <p:txBody>
          <a:bodyPr>
            <a:normAutofit/>
          </a:bodyPr>
          <a:lstStyle/>
          <a:p>
            <a:r>
              <a:rPr lang="en-US" dirty="0"/>
              <a:t>Logical Positivists have a </a:t>
            </a:r>
            <a:r>
              <a:rPr lang="en-US" dirty="0" err="1"/>
              <a:t>scientistic</a:t>
            </a:r>
            <a:r>
              <a:rPr lang="en-US" dirty="0"/>
              <a:t> view of science</a:t>
            </a:r>
          </a:p>
          <a:p>
            <a:pPr lvl="1"/>
            <a:r>
              <a:rPr lang="en-US" dirty="0"/>
              <a:t>Only verifiable things are meaningful</a:t>
            </a:r>
          </a:p>
          <a:p>
            <a:pPr lvl="1"/>
            <a:r>
              <a:rPr lang="en-US" dirty="0"/>
              <a:t>Scientific theories are linguistic objects and are different than observational language</a:t>
            </a:r>
          </a:p>
          <a:p>
            <a:pPr lvl="1"/>
            <a:r>
              <a:rPr lang="en-US" dirty="0"/>
              <a:t>Science is unified, we’ll eventually have a translation for all theoretical terms.</a:t>
            </a:r>
          </a:p>
          <a:p>
            <a:pPr lvl="1"/>
            <a:r>
              <a:rPr lang="en-US" dirty="0"/>
              <a:t>Science is value free</a:t>
            </a:r>
          </a:p>
        </p:txBody>
      </p:sp>
    </p:spTree>
    <p:extLst>
      <p:ext uri="{BB962C8B-B14F-4D97-AF65-F5344CB8AC3E}">
        <p14:creationId xmlns:p14="http://schemas.microsoft.com/office/powerpoint/2010/main" val="4180243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DeMorgan’s</a:t>
            </a:r>
            <a:r>
              <a:rPr lang="en-US" dirty="0"/>
              <a:t> Law</a:t>
            </a:r>
          </a:p>
        </p:txBody>
      </p:sp>
      <p:sp>
        <p:nvSpPr>
          <p:cNvPr id="3" name="Content Placeholder 2"/>
          <p:cNvSpPr>
            <a:spLocks noGrp="1"/>
          </p:cNvSpPr>
          <p:nvPr>
            <p:ph idx="1"/>
          </p:nvPr>
        </p:nvSpPr>
        <p:spPr>
          <a:xfrm>
            <a:off x="2589212" y="2133600"/>
            <a:ext cx="8915400" cy="4386470"/>
          </a:xfrm>
        </p:spPr>
        <p:txBody>
          <a:bodyPr>
            <a:normAutofit/>
          </a:bodyPr>
          <a:lstStyle/>
          <a:p>
            <a:pPr marL="0" indent="0">
              <a:buNone/>
            </a:pPr>
            <a:r>
              <a:rPr lang="en-US" sz="5400" b="1" dirty="0"/>
              <a:t>~(A &amp; B) </a:t>
            </a:r>
            <a:r>
              <a:rPr lang="en-US" sz="5400" dirty="0"/>
              <a:t>↔</a:t>
            </a:r>
            <a:r>
              <a:rPr lang="en-US" sz="5400" b="1" dirty="0"/>
              <a:t> (~A v ~B)</a:t>
            </a:r>
          </a:p>
          <a:p>
            <a:pPr marL="400050" lvl="1" indent="0">
              <a:buNone/>
            </a:pPr>
            <a:r>
              <a:rPr lang="en-US" sz="2400" dirty="0"/>
              <a:t>“I didn’t kick both a puppy and a kitten </a:t>
            </a:r>
            <a:r>
              <a:rPr lang="en-US" sz="2400" b="1" i="1" dirty="0"/>
              <a:t>IF and ONLY IF </a:t>
            </a:r>
            <a:r>
              <a:rPr lang="en-US" sz="2400" dirty="0"/>
              <a:t>I either didn’t kick a puppy </a:t>
            </a:r>
            <a:r>
              <a:rPr lang="en-US" sz="2400" b="1" i="1" dirty="0"/>
              <a:t>or</a:t>
            </a:r>
            <a:r>
              <a:rPr lang="en-US" sz="2400" dirty="0"/>
              <a:t> I didn’t kick a kitten”</a:t>
            </a:r>
            <a:endParaRPr lang="en-US" sz="5800" dirty="0"/>
          </a:p>
          <a:p>
            <a:pPr marL="0" indent="0">
              <a:buNone/>
            </a:pPr>
            <a:r>
              <a:rPr lang="en-US" sz="5400" b="1" dirty="0"/>
              <a:t>~(A v B) ↔ (~A &amp; ~B)</a:t>
            </a:r>
          </a:p>
          <a:p>
            <a:pPr marL="400050" lvl="2" indent="0">
              <a:buNone/>
            </a:pPr>
            <a:r>
              <a:rPr lang="en-US" sz="2200" dirty="0"/>
              <a:t>“I didn’t kick either a puppy and a kitten is true </a:t>
            </a:r>
            <a:r>
              <a:rPr lang="en-US" sz="2200" b="1" i="1" dirty="0"/>
              <a:t>IF and ONLY IF </a:t>
            </a:r>
            <a:r>
              <a:rPr lang="en-US" sz="2200" dirty="0"/>
              <a:t>I didn’t kick a puppy </a:t>
            </a:r>
            <a:r>
              <a:rPr lang="en-US" sz="2200" b="1" i="1" dirty="0"/>
              <a:t>and</a:t>
            </a:r>
            <a:r>
              <a:rPr lang="en-US" sz="2200" dirty="0"/>
              <a:t> I didn’t kick a kitten”</a:t>
            </a:r>
            <a:endParaRPr lang="en-US" sz="5600" dirty="0"/>
          </a:p>
          <a:p>
            <a:pPr marL="0" indent="0">
              <a:buNone/>
            </a:pPr>
            <a:endParaRPr lang="en-US" sz="6000" b="1" dirty="0"/>
          </a:p>
        </p:txBody>
      </p:sp>
    </p:spTree>
    <p:extLst>
      <p:ext uri="{BB962C8B-B14F-4D97-AF65-F5344CB8AC3E}">
        <p14:creationId xmlns:p14="http://schemas.microsoft.com/office/powerpoint/2010/main" val="18124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Crucial Experiments</a:t>
            </a:r>
          </a:p>
        </p:txBody>
      </p:sp>
      <p:sp>
        <p:nvSpPr>
          <p:cNvPr id="3" name="Content Placeholder 2"/>
          <p:cNvSpPr>
            <a:spLocks noGrp="1"/>
          </p:cNvSpPr>
          <p:nvPr>
            <p:ph idx="1"/>
          </p:nvPr>
        </p:nvSpPr>
        <p:spPr/>
        <p:txBody>
          <a:bodyPr/>
          <a:lstStyle/>
          <a:p>
            <a:r>
              <a:rPr lang="en-US" dirty="0"/>
              <a:t>Recall that Popper argued his method of falsification was logically valid:</a:t>
            </a:r>
          </a:p>
          <a:p>
            <a:pPr marL="800100" lvl="1" indent="-342900">
              <a:buFont typeface="+mj-lt"/>
              <a:buAutoNum type="arabicPeriod"/>
            </a:pPr>
            <a:r>
              <a:rPr lang="en-US" dirty="0"/>
              <a:t>If this Theory T is true, we should see Observation O.</a:t>
            </a:r>
          </a:p>
          <a:p>
            <a:pPr marL="800100" lvl="1" indent="-342900">
              <a:buFont typeface="+mj-lt"/>
              <a:buAutoNum type="arabicPeriod"/>
            </a:pPr>
            <a:r>
              <a:rPr lang="en-US" dirty="0"/>
              <a:t>We do not see Observation O.</a:t>
            </a:r>
          </a:p>
          <a:p>
            <a:pPr marL="800100" lvl="1" indent="-342900">
              <a:buFont typeface="+mj-lt"/>
              <a:buAutoNum type="arabicPeriod"/>
            </a:pPr>
            <a:r>
              <a:rPr lang="en-US" dirty="0"/>
              <a:t>Therefore, Theory T is not true.</a:t>
            </a:r>
          </a:p>
          <a:p>
            <a:r>
              <a:rPr lang="en-US" dirty="0"/>
              <a:t>But is this the actual method of science?</a:t>
            </a:r>
          </a:p>
        </p:txBody>
      </p:sp>
    </p:spTree>
    <p:extLst>
      <p:ext uri="{BB962C8B-B14F-4D97-AF65-F5344CB8AC3E}">
        <p14:creationId xmlns:p14="http://schemas.microsoft.com/office/powerpoint/2010/main" val="19515156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1" y="-583184"/>
            <a:ext cx="12001500" cy="8062205"/>
          </a:xfrm>
        </p:spPr>
      </p:pic>
    </p:spTree>
    <p:extLst>
      <p:ext uri="{BB962C8B-B14F-4D97-AF65-F5344CB8AC3E}">
        <p14:creationId xmlns:p14="http://schemas.microsoft.com/office/powerpoint/2010/main" val="11827830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Orbit of Mercury</a:t>
            </a:r>
          </a:p>
        </p:txBody>
      </p:sp>
      <p:sp>
        <p:nvSpPr>
          <p:cNvPr id="3" name="Content Placeholder 2"/>
          <p:cNvSpPr>
            <a:spLocks noGrp="1"/>
          </p:cNvSpPr>
          <p:nvPr>
            <p:ph idx="1"/>
          </p:nvPr>
        </p:nvSpPr>
        <p:spPr/>
        <p:txBody>
          <a:bodyPr/>
          <a:lstStyle/>
          <a:p>
            <a:r>
              <a:rPr lang="en-US" dirty="0"/>
              <a:t>For centuries, the orbit of Mercury was known to be wrong.</a:t>
            </a:r>
          </a:p>
          <a:p>
            <a:pPr marL="800100" lvl="1" indent="-342900">
              <a:buFont typeface="+mj-lt"/>
              <a:buAutoNum type="arabicPeriod"/>
            </a:pPr>
            <a:r>
              <a:rPr lang="en-US" dirty="0"/>
              <a:t>If Newtonian Mechanics is True, then the Orbit of Mercury Should be This.</a:t>
            </a:r>
          </a:p>
          <a:p>
            <a:pPr marL="800100" lvl="1" indent="-342900">
              <a:buFont typeface="+mj-lt"/>
              <a:buAutoNum type="arabicPeriod"/>
            </a:pPr>
            <a:r>
              <a:rPr lang="en-US" dirty="0"/>
              <a:t>The Orbit of Mercury is not This.</a:t>
            </a:r>
          </a:p>
          <a:p>
            <a:pPr marL="800100" lvl="1" indent="-342900">
              <a:buFont typeface="+mj-lt"/>
              <a:buAutoNum type="arabicPeriod"/>
            </a:pPr>
            <a:r>
              <a:rPr lang="en-US" dirty="0"/>
              <a:t>Therefore</a:t>
            </a:r>
            <a:r>
              <a:rPr lang="mr-IN" dirty="0"/>
              <a:t>…</a:t>
            </a:r>
            <a:r>
              <a:rPr lang="en-US" dirty="0"/>
              <a:t>. Maybe we missed a hidden planet ‘Vulcan’ or something.</a:t>
            </a:r>
          </a:p>
          <a:p>
            <a:r>
              <a:rPr lang="en-US" dirty="0"/>
              <a:t>This is just one </a:t>
            </a:r>
            <a:r>
              <a:rPr lang="en-US"/>
              <a:t>of thousands of examples in which a theory was held in the face of contrary evidence.</a:t>
            </a:r>
            <a:endParaRPr lang="en-US" dirty="0"/>
          </a:p>
        </p:txBody>
      </p:sp>
      <p:sp>
        <p:nvSpPr>
          <p:cNvPr id="4" name="TextBox 3"/>
          <p:cNvSpPr txBox="1"/>
          <p:nvPr/>
        </p:nvSpPr>
        <p:spPr>
          <a:xfrm>
            <a:off x="5749739" y="4778464"/>
            <a:ext cx="1297173" cy="1527085"/>
          </a:xfrm>
          <a:prstGeom prst="rect">
            <a:avLst/>
          </a:prstGeom>
          <a:noFill/>
        </p:spPr>
        <p:txBody>
          <a:bodyPr wrap="square" rtlCol="0">
            <a:spAutoFit/>
          </a:bodyPr>
          <a:lstStyle/>
          <a:p>
            <a:pPr>
              <a:lnSpc>
                <a:spcPct val="150000"/>
              </a:lnSpc>
            </a:pPr>
            <a:r>
              <a:rPr lang="en-US" b="1" dirty="0"/>
              <a:t>1. P </a:t>
            </a:r>
            <a:r>
              <a:rPr lang="is-IS" b="1" dirty="0"/>
              <a:t>→ Q</a:t>
            </a:r>
            <a:endParaRPr lang="is-IS" sz="2400" b="1" dirty="0"/>
          </a:p>
          <a:p>
            <a:pPr>
              <a:lnSpc>
                <a:spcPct val="150000"/>
              </a:lnSpc>
            </a:pPr>
            <a:r>
              <a:rPr lang="is-IS" b="1" dirty="0"/>
              <a:t>2. ~Q</a:t>
            </a:r>
          </a:p>
          <a:p>
            <a:pPr>
              <a:lnSpc>
                <a:spcPct val="150000"/>
              </a:lnSpc>
            </a:pPr>
            <a:endParaRPr lang="en-US" sz="1050" b="1" dirty="0"/>
          </a:p>
          <a:p>
            <a:pPr>
              <a:lnSpc>
                <a:spcPct val="150000"/>
              </a:lnSpc>
            </a:pPr>
            <a:r>
              <a:rPr lang="en-US" b="1" dirty="0"/>
              <a:t>C. ~P</a:t>
            </a:r>
          </a:p>
        </p:txBody>
      </p:sp>
    </p:spTree>
    <p:extLst>
      <p:ext uri="{BB962C8B-B14F-4D97-AF65-F5344CB8AC3E}">
        <p14:creationId xmlns:p14="http://schemas.microsoft.com/office/powerpoint/2010/main" val="13256163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2">
            <a:noAutofit/>
          </a:bodyPr>
          <a:lstStyle/>
          <a:p>
            <a:r>
              <a:rPr lang="en-US" sz="2800" b="1">
                <a:solidFill>
                  <a:schemeClr val="accent6">
                    <a:lumMod val="50000"/>
                  </a:schemeClr>
                </a:solidFill>
              </a:rPr>
              <a:t>Underdetermination</a:t>
            </a:r>
            <a:endParaRPr lang="en-US" sz="2800" b="1" dirty="0">
              <a:solidFill>
                <a:schemeClr val="accent6">
                  <a:lumMod val="50000"/>
                </a:schemeClr>
              </a:solidFill>
            </a:endParaRPr>
          </a:p>
        </p:txBody>
      </p:sp>
      <p:sp>
        <p:nvSpPr>
          <p:cNvPr id="9" name="Title 1"/>
          <p:cNvSpPr txBox="1">
            <a:spLocks/>
          </p:cNvSpPr>
          <p:nvPr/>
        </p:nvSpPr>
        <p:spPr>
          <a:xfrm>
            <a:off x="6463884" y="1562100"/>
            <a:ext cx="11068050" cy="476250"/>
          </a:xfrm>
          <a:prstGeom prst="rect">
            <a:avLst/>
          </a:prstGeom>
        </p:spPr>
        <p:txBody>
          <a:bodyPr vert="horz" lIns="91440" tIns="45720" rIns="91440" bIns="45720" numCol="2"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accent6">
                    <a:lumMod val="50000"/>
                  </a:schemeClr>
                </a:solidFill>
              </a:rPr>
              <a:t>Determination</a:t>
            </a:r>
          </a:p>
        </p:txBody>
      </p:sp>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a:solidFill>
                  <a:schemeClr val="bg1"/>
                </a:solidFill>
              </a:rPr>
              <a:t>Aside</a:t>
            </a:r>
          </a:p>
        </p:txBody>
      </p:sp>
      <p:grpSp>
        <p:nvGrpSpPr>
          <p:cNvPr id="33" name="Group 32"/>
          <p:cNvGrpSpPr/>
          <p:nvPr/>
        </p:nvGrpSpPr>
        <p:grpSpPr>
          <a:xfrm>
            <a:off x="514351" y="3009899"/>
            <a:ext cx="5393532" cy="2948591"/>
            <a:chOff x="514350" y="1849729"/>
            <a:chExt cx="7515705" cy="4108762"/>
          </a:xfrm>
        </p:grpSpPr>
        <p:sp>
          <p:nvSpPr>
            <p:cNvPr id="11" name="Rectangle 10"/>
            <p:cNvSpPr/>
            <p:nvPr/>
          </p:nvSpPr>
          <p:spPr>
            <a:xfrm>
              <a:off x="514350" y="3150437"/>
              <a:ext cx="1928121" cy="109899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Evidence</a:t>
              </a:r>
            </a:p>
          </p:txBody>
        </p:sp>
        <p:sp>
          <p:nvSpPr>
            <p:cNvPr id="12" name="Rectangle 11"/>
            <p:cNvSpPr/>
            <p:nvPr/>
          </p:nvSpPr>
          <p:spPr>
            <a:xfrm>
              <a:off x="3061158" y="3150436"/>
              <a:ext cx="2073885" cy="1098991"/>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Reasoning</a:t>
              </a:r>
            </a:p>
          </p:txBody>
        </p:sp>
        <p:cxnSp>
          <p:nvCxnSpPr>
            <p:cNvPr id="16" name="Straight Arrow Connector 15"/>
            <p:cNvCxnSpPr>
              <a:endCxn id="12" idx="1"/>
            </p:cNvCxnSpPr>
            <p:nvPr/>
          </p:nvCxnSpPr>
          <p:spPr>
            <a:xfrm>
              <a:off x="2442471" y="3699932"/>
              <a:ext cx="6186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35041" y="2152070"/>
              <a:ext cx="872928" cy="1547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7" idx="1"/>
            </p:cNvCxnSpPr>
            <p:nvPr/>
          </p:nvCxnSpPr>
          <p:spPr>
            <a:xfrm flipV="1">
              <a:off x="5135041" y="3061552"/>
              <a:ext cx="872928" cy="638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8" idx="1"/>
            </p:cNvCxnSpPr>
            <p:nvPr/>
          </p:nvCxnSpPr>
          <p:spPr>
            <a:xfrm>
              <a:off x="5135041" y="3699932"/>
              <a:ext cx="835782" cy="1956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295901" y="1849729"/>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Conclusion 1</a:t>
              </a:r>
            </a:p>
          </p:txBody>
        </p:sp>
        <p:sp>
          <p:nvSpPr>
            <p:cNvPr id="30" name="Rectangle 29"/>
            <p:cNvSpPr/>
            <p:nvPr/>
          </p:nvSpPr>
          <p:spPr>
            <a:xfrm>
              <a:off x="6295901" y="2759211"/>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Conclusion 2</a:t>
              </a:r>
            </a:p>
          </p:txBody>
        </p:sp>
        <p:sp>
          <p:nvSpPr>
            <p:cNvPr id="31" name="Rectangle 30"/>
            <p:cNvSpPr/>
            <p:nvPr/>
          </p:nvSpPr>
          <p:spPr>
            <a:xfrm>
              <a:off x="6258755" y="5353810"/>
              <a:ext cx="1734154" cy="6046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Conclusion n</a:t>
              </a:r>
            </a:p>
          </p:txBody>
        </p:sp>
        <p:sp>
          <p:nvSpPr>
            <p:cNvPr id="32" name="Rectangle 31"/>
            <p:cNvSpPr/>
            <p:nvPr/>
          </p:nvSpPr>
          <p:spPr>
            <a:xfrm>
              <a:off x="6589507" y="3608350"/>
              <a:ext cx="1245660" cy="128215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a:t>
              </a:r>
            </a:p>
          </p:txBody>
        </p:sp>
      </p:grpSp>
      <p:grpSp>
        <p:nvGrpSpPr>
          <p:cNvPr id="36" name="Group 35"/>
          <p:cNvGrpSpPr/>
          <p:nvPr/>
        </p:nvGrpSpPr>
        <p:grpSpPr>
          <a:xfrm>
            <a:off x="6463884" y="3879544"/>
            <a:ext cx="5480466" cy="852462"/>
            <a:chOff x="514350" y="3061550"/>
            <a:chExt cx="7636844" cy="1187877"/>
          </a:xfrm>
        </p:grpSpPr>
        <p:sp>
          <p:nvSpPr>
            <p:cNvPr id="37" name="Rectangle 36"/>
            <p:cNvSpPr/>
            <p:nvPr/>
          </p:nvSpPr>
          <p:spPr>
            <a:xfrm>
              <a:off x="514350" y="3150437"/>
              <a:ext cx="1928121" cy="109899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Evidence</a:t>
              </a:r>
            </a:p>
          </p:txBody>
        </p:sp>
        <p:sp>
          <p:nvSpPr>
            <p:cNvPr id="38" name="Rectangle 37"/>
            <p:cNvSpPr/>
            <p:nvPr/>
          </p:nvSpPr>
          <p:spPr>
            <a:xfrm>
              <a:off x="3061158" y="3150436"/>
              <a:ext cx="2073885" cy="1098991"/>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Reasoning</a:t>
              </a:r>
            </a:p>
          </p:txBody>
        </p:sp>
        <p:cxnSp>
          <p:nvCxnSpPr>
            <p:cNvPr id="39" name="Straight Arrow Connector 38"/>
            <p:cNvCxnSpPr>
              <a:endCxn id="38" idx="1"/>
            </p:cNvCxnSpPr>
            <p:nvPr/>
          </p:nvCxnSpPr>
          <p:spPr>
            <a:xfrm>
              <a:off x="2442471" y="3699932"/>
              <a:ext cx="61868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135041" y="3699932"/>
              <a:ext cx="96597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417041" y="3061550"/>
              <a:ext cx="1734153" cy="11878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Conclusion</a:t>
              </a:r>
            </a:p>
          </p:txBody>
        </p:sp>
      </p:grpSp>
    </p:spTree>
    <p:extLst>
      <p:ext uri="{BB962C8B-B14F-4D97-AF65-F5344CB8AC3E}">
        <p14:creationId xmlns:p14="http://schemas.microsoft.com/office/powerpoint/2010/main" val="133350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Problem of Induction</a:t>
            </a:r>
          </a:p>
        </p:txBody>
      </p:sp>
    </p:spTree>
    <p:extLst>
      <p:ext uri="{BB962C8B-B14F-4D97-AF65-F5344CB8AC3E}">
        <p14:creationId xmlns:p14="http://schemas.microsoft.com/office/powerpoint/2010/main" val="1764719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2">
            <a:noAutofit/>
          </a:bodyPr>
          <a:lstStyle/>
          <a:p>
            <a:r>
              <a:rPr lang="en-US" sz="2800" b="1">
                <a:solidFill>
                  <a:schemeClr val="accent6">
                    <a:lumMod val="50000"/>
                  </a:schemeClr>
                </a:solidFill>
              </a:rPr>
              <a:t>Underdetermination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5010149" cy="37576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884" y="2171700"/>
            <a:ext cx="4928015" cy="3757612"/>
          </a:xfrm>
          <a:prstGeom prst="rect">
            <a:avLst/>
          </a:prstGeom>
        </p:spPr>
      </p:pic>
      <p:sp>
        <p:nvSpPr>
          <p:cNvPr id="9" name="Title 1"/>
          <p:cNvSpPr txBox="1">
            <a:spLocks/>
          </p:cNvSpPr>
          <p:nvPr/>
        </p:nvSpPr>
        <p:spPr>
          <a:xfrm>
            <a:off x="6463884" y="1562100"/>
            <a:ext cx="11068050" cy="476250"/>
          </a:xfrm>
          <a:prstGeom prst="rect">
            <a:avLst/>
          </a:prstGeom>
        </p:spPr>
        <p:txBody>
          <a:bodyPr vert="horz" lIns="91440" tIns="45720" rIns="91440" bIns="45720" numCol="2"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solidFill>
                  <a:schemeClr val="accent6">
                    <a:lumMod val="50000"/>
                  </a:schemeClr>
                </a:solidFill>
              </a:rPr>
              <a:t>Determination</a:t>
            </a:r>
          </a:p>
        </p:txBody>
      </p:sp>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a:solidFill>
                  <a:schemeClr val="bg1"/>
                </a:solidFill>
              </a:rPr>
              <a:t>Aside</a:t>
            </a:r>
          </a:p>
        </p:txBody>
      </p:sp>
    </p:spTree>
    <p:extLst>
      <p:ext uri="{BB962C8B-B14F-4D97-AF65-F5344CB8AC3E}">
        <p14:creationId xmlns:p14="http://schemas.microsoft.com/office/powerpoint/2010/main" val="58615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wd">
                                    <p:tmAbs val="500"/>
                                  </p:iterate>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876" r="17632" b="1"/>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000">
                <a:solidFill>
                  <a:srgbClr val="FEFFFF"/>
                </a:solidFill>
              </a:rPr>
              <a:t>Pierre Duhem’s Underdetermination</a:t>
            </a:r>
          </a:p>
        </p:txBody>
      </p:sp>
      <p:sp>
        <p:nvSpPr>
          <p:cNvPr id="3" name="Content Placeholder 2"/>
          <p:cNvSpPr>
            <a:spLocks noGrp="1"/>
          </p:cNvSpPr>
          <p:nvPr>
            <p:ph idx="1"/>
          </p:nvPr>
        </p:nvSpPr>
        <p:spPr>
          <a:xfrm>
            <a:off x="-2" y="1942884"/>
            <a:ext cx="7935134" cy="4826000"/>
          </a:xfrm>
        </p:spPr>
        <p:txBody>
          <a:bodyPr>
            <a:normAutofit/>
          </a:bodyPr>
          <a:lstStyle/>
          <a:p>
            <a:pPr marL="800100" lvl="1" indent="-342900">
              <a:lnSpc>
                <a:spcPct val="110000"/>
              </a:lnSpc>
              <a:buFont typeface="+mj-lt"/>
              <a:buAutoNum type="arabicPeriod"/>
            </a:pPr>
            <a:r>
              <a:rPr lang="en-US" sz="2200" dirty="0">
                <a:solidFill>
                  <a:srgbClr val="FEFFFF"/>
                </a:solidFill>
              </a:rPr>
              <a:t>If Newtonian Mechanics is True </a:t>
            </a:r>
            <a:br>
              <a:rPr lang="en-US" sz="2200" dirty="0">
                <a:solidFill>
                  <a:srgbClr val="FEFFFF"/>
                </a:solidFill>
              </a:rPr>
            </a:br>
            <a:r>
              <a:rPr lang="en-US" sz="2200" dirty="0">
                <a:solidFill>
                  <a:srgbClr val="FEFFFF"/>
                </a:solidFill>
              </a:rPr>
              <a:t>and my observations are accurate, </a:t>
            </a:r>
            <a:br>
              <a:rPr lang="en-US" sz="2200" dirty="0">
                <a:solidFill>
                  <a:srgbClr val="FEFFFF"/>
                </a:solidFill>
              </a:rPr>
            </a:br>
            <a:r>
              <a:rPr lang="en-US" sz="2200" dirty="0">
                <a:solidFill>
                  <a:srgbClr val="FEFFFF"/>
                </a:solidFill>
              </a:rPr>
              <a:t>then the Orbit of Mercury should be </a:t>
            </a:r>
            <a:br>
              <a:rPr lang="en-US" sz="2200" dirty="0">
                <a:solidFill>
                  <a:srgbClr val="FEFFFF"/>
                </a:solidFill>
              </a:rPr>
            </a:br>
            <a:r>
              <a:rPr lang="en-US" sz="2200" dirty="0">
                <a:solidFill>
                  <a:srgbClr val="FEFFFF"/>
                </a:solidFill>
              </a:rPr>
              <a:t>X.</a:t>
            </a:r>
          </a:p>
          <a:p>
            <a:pPr marL="800100" lvl="1" indent="-342900">
              <a:lnSpc>
                <a:spcPct val="110000"/>
              </a:lnSpc>
              <a:buFont typeface="+mj-lt"/>
              <a:buAutoNum type="arabicPeriod"/>
            </a:pPr>
            <a:r>
              <a:rPr lang="en-US" sz="2200" dirty="0">
                <a:solidFill>
                  <a:srgbClr val="FEFFFF"/>
                </a:solidFill>
              </a:rPr>
              <a:t>The Orbit of Mercury is not X.</a:t>
            </a:r>
          </a:p>
          <a:p>
            <a:pPr marL="800100" lvl="1" indent="-342900">
              <a:lnSpc>
                <a:spcPct val="110000"/>
              </a:lnSpc>
              <a:buFont typeface="+mj-lt"/>
              <a:buAutoNum type="arabicPeriod"/>
            </a:pPr>
            <a:r>
              <a:rPr lang="en-US" sz="2200" dirty="0">
                <a:solidFill>
                  <a:srgbClr val="FEFFFF"/>
                </a:solidFill>
              </a:rPr>
              <a:t>Therefore, either Newtonian </a:t>
            </a:r>
            <a:br>
              <a:rPr lang="en-US" sz="2200" dirty="0">
                <a:solidFill>
                  <a:srgbClr val="FEFFFF"/>
                </a:solidFill>
              </a:rPr>
            </a:br>
            <a:r>
              <a:rPr lang="en-US" sz="2200" dirty="0">
                <a:solidFill>
                  <a:srgbClr val="FEFFFF"/>
                </a:solidFill>
              </a:rPr>
              <a:t>Mechanics is not true or my </a:t>
            </a:r>
            <a:br>
              <a:rPr lang="en-US" sz="2200" dirty="0">
                <a:solidFill>
                  <a:srgbClr val="FEFFFF"/>
                </a:solidFill>
              </a:rPr>
            </a:br>
            <a:r>
              <a:rPr lang="en-US" sz="2200" dirty="0">
                <a:solidFill>
                  <a:srgbClr val="FEFFFF"/>
                </a:solidFill>
              </a:rPr>
              <a:t>observation is not accurate, or</a:t>
            </a:r>
            <a:r>
              <a:rPr lang="mr-IN" sz="2200" dirty="0">
                <a:solidFill>
                  <a:srgbClr val="FEFFFF"/>
                </a:solidFill>
              </a:rPr>
              <a:t>…</a:t>
            </a:r>
            <a:endParaRPr lang="en-US" sz="2200" dirty="0">
              <a:solidFill>
                <a:srgbClr val="FEFFFF"/>
              </a:solidFill>
            </a:endParaRPr>
          </a:p>
          <a:p>
            <a:pPr>
              <a:lnSpc>
                <a:spcPct val="110000"/>
              </a:lnSpc>
            </a:pPr>
            <a:r>
              <a:rPr lang="en-US" sz="2200" dirty="0">
                <a:solidFill>
                  <a:srgbClr val="FEFFFF"/>
                </a:solidFill>
              </a:rPr>
              <a:t>Any evidence to the contrary simply shows that </a:t>
            </a:r>
            <a:br>
              <a:rPr lang="en-US" sz="2200" dirty="0">
                <a:solidFill>
                  <a:srgbClr val="FEFFFF"/>
                </a:solidFill>
              </a:rPr>
            </a:br>
            <a:r>
              <a:rPr lang="en-US" sz="2200" b="1" i="1" dirty="0">
                <a:solidFill>
                  <a:srgbClr val="FEFFFF"/>
                </a:solidFill>
              </a:rPr>
              <a:t>one </a:t>
            </a:r>
            <a:r>
              <a:rPr lang="en-US" sz="2200" dirty="0">
                <a:solidFill>
                  <a:srgbClr val="FEFFFF"/>
                </a:solidFill>
              </a:rPr>
              <a:t>of my</a:t>
            </a:r>
            <a:r>
              <a:rPr lang="en-US" sz="2200" b="1" i="1" dirty="0">
                <a:solidFill>
                  <a:srgbClr val="FEFFFF"/>
                </a:solidFill>
              </a:rPr>
              <a:t> </a:t>
            </a:r>
            <a:r>
              <a:rPr lang="en-US" sz="2200" dirty="0">
                <a:solidFill>
                  <a:srgbClr val="FEFFFF"/>
                </a:solidFill>
              </a:rPr>
              <a:t>(implicit or explicit) assumptions is incorrect.</a:t>
            </a:r>
          </a:p>
        </p:txBody>
      </p:sp>
      <p:sp>
        <p:nvSpPr>
          <p:cNvPr id="9" name="TextBox 8"/>
          <p:cNvSpPr txBox="1"/>
          <p:nvPr/>
        </p:nvSpPr>
        <p:spPr>
          <a:xfrm>
            <a:off x="6176774" y="1882737"/>
            <a:ext cx="2045203" cy="2585323"/>
          </a:xfrm>
          <a:prstGeom prst="rect">
            <a:avLst/>
          </a:prstGeom>
          <a:noFill/>
        </p:spPr>
        <p:txBody>
          <a:bodyPr wrap="square" rtlCol="0">
            <a:spAutoFit/>
          </a:bodyPr>
          <a:lstStyle/>
          <a:p>
            <a:pPr>
              <a:lnSpc>
                <a:spcPct val="150000"/>
              </a:lnSpc>
            </a:pPr>
            <a:r>
              <a:rPr lang="en-US" b="1" dirty="0">
                <a:solidFill>
                  <a:schemeClr val="bg2"/>
                </a:solidFill>
              </a:rPr>
              <a:t>1. (A &amp; B) </a:t>
            </a:r>
            <a:r>
              <a:rPr lang="is-IS" b="1" dirty="0">
                <a:solidFill>
                  <a:schemeClr val="bg2"/>
                </a:solidFill>
              </a:rPr>
              <a:t>→ Q</a:t>
            </a:r>
          </a:p>
          <a:p>
            <a:pPr>
              <a:lnSpc>
                <a:spcPct val="150000"/>
              </a:lnSpc>
            </a:pPr>
            <a:endParaRPr lang="is-IS" b="1" dirty="0">
              <a:solidFill>
                <a:schemeClr val="bg2"/>
              </a:solidFill>
            </a:endParaRPr>
          </a:p>
          <a:p>
            <a:pPr>
              <a:lnSpc>
                <a:spcPct val="150000"/>
              </a:lnSpc>
            </a:pPr>
            <a:endParaRPr lang="is-IS" b="1" dirty="0">
              <a:solidFill>
                <a:schemeClr val="bg2"/>
              </a:solidFill>
            </a:endParaRPr>
          </a:p>
          <a:p>
            <a:pPr>
              <a:lnSpc>
                <a:spcPct val="150000"/>
              </a:lnSpc>
            </a:pPr>
            <a:endParaRPr lang="is-IS" b="1" dirty="0">
              <a:solidFill>
                <a:schemeClr val="bg2"/>
              </a:solidFill>
            </a:endParaRPr>
          </a:p>
          <a:p>
            <a:pPr>
              <a:lnSpc>
                <a:spcPct val="150000"/>
              </a:lnSpc>
            </a:pPr>
            <a:r>
              <a:rPr lang="is-IS" b="1" dirty="0">
                <a:solidFill>
                  <a:schemeClr val="bg2"/>
                </a:solidFill>
              </a:rPr>
              <a:t>2. ~Q</a:t>
            </a:r>
            <a:endParaRPr lang="en-US" sz="1050" b="1" dirty="0">
              <a:solidFill>
                <a:schemeClr val="bg2"/>
              </a:solidFill>
            </a:endParaRPr>
          </a:p>
          <a:p>
            <a:pPr>
              <a:lnSpc>
                <a:spcPct val="150000"/>
              </a:lnSpc>
            </a:pPr>
            <a:r>
              <a:rPr lang="en-US" b="1" dirty="0">
                <a:solidFill>
                  <a:schemeClr val="bg2"/>
                </a:solidFill>
              </a:rPr>
              <a:t>3. ~A v ~B</a:t>
            </a:r>
          </a:p>
        </p:txBody>
      </p:sp>
    </p:spTree>
    <p:extLst>
      <p:ext uri="{BB962C8B-B14F-4D97-AF65-F5344CB8AC3E}">
        <p14:creationId xmlns:p14="http://schemas.microsoft.com/office/powerpoint/2010/main" val="1498654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199845" y="2133600"/>
            <a:ext cx="6072845" cy="3632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7800" y="2133600"/>
            <a:ext cx="6072845" cy="3632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38924" y="3466223"/>
            <a:ext cx="1488292" cy="78867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Reasoning</a:t>
            </a:r>
          </a:p>
        </p:txBody>
      </p:sp>
      <p:cxnSp>
        <p:nvCxnSpPr>
          <p:cNvPr id="16" name="Straight Arrow Connector 15"/>
          <p:cNvCxnSpPr>
            <a:endCxn id="12" idx="1"/>
          </p:cNvCxnSpPr>
          <p:nvPr/>
        </p:nvCxnSpPr>
        <p:spPr>
          <a:xfrm>
            <a:off x="1894933" y="3860560"/>
            <a:ext cx="4439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827215" y="2749760"/>
            <a:ext cx="626444" cy="1110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7" idx="1"/>
          </p:cNvCxnSpPr>
          <p:nvPr/>
        </p:nvCxnSpPr>
        <p:spPr>
          <a:xfrm flipV="1">
            <a:off x="3827215" y="3402436"/>
            <a:ext cx="626444" cy="458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8" idx="1"/>
          </p:cNvCxnSpPr>
          <p:nvPr/>
        </p:nvCxnSpPr>
        <p:spPr>
          <a:xfrm>
            <a:off x="3827215" y="3860560"/>
            <a:ext cx="599786" cy="1403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4660289" y="2532790"/>
            <a:ext cx="1458938"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~Newtonian Mechanics</a:t>
            </a:r>
          </a:p>
        </p:txBody>
      </p:sp>
      <p:sp>
        <p:nvSpPr>
          <p:cNvPr id="30" name="Rectangle 29"/>
          <p:cNvSpPr/>
          <p:nvPr/>
        </p:nvSpPr>
        <p:spPr>
          <a:xfrm>
            <a:off x="4660289" y="3185466"/>
            <a:ext cx="1458938"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Hidden Planet</a:t>
            </a:r>
          </a:p>
        </p:txBody>
      </p:sp>
      <p:sp>
        <p:nvSpPr>
          <p:cNvPr id="31" name="Rectangle 30"/>
          <p:cNvSpPr/>
          <p:nvPr/>
        </p:nvSpPr>
        <p:spPr>
          <a:xfrm>
            <a:off x="4633631" y="5047441"/>
            <a:ext cx="1485596" cy="4339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Something else</a:t>
            </a:r>
          </a:p>
        </p:txBody>
      </p:sp>
      <p:sp>
        <p:nvSpPr>
          <p:cNvPr id="32" name="Rectangle 31"/>
          <p:cNvSpPr/>
          <p:nvPr/>
        </p:nvSpPr>
        <p:spPr>
          <a:xfrm>
            <a:off x="4870991" y="3794838"/>
            <a:ext cx="893929" cy="92011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a:t>
            </a:r>
          </a:p>
        </p:txBody>
      </p:sp>
      <p:pic>
        <p:nvPicPr>
          <p:cNvPr id="2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99" y="4082181"/>
            <a:ext cx="1396833" cy="938346"/>
          </a:xfrm>
          <a:prstGeom prst="rect">
            <a:avLst/>
          </a:prstGeom>
        </p:spPr>
      </p:pic>
      <p:sp>
        <p:nvSpPr>
          <p:cNvPr id="3" name="TextBox 2"/>
          <p:cNvSpPr txBox="1"/>
          <p:nvPr/>
        </p:nvSpPr>
        <p:spPr>
          <a:xfrm>
            <a:off x="474350" y="3126193"/>
            <a:ext cx="1420582" cy="923330"/>
          </a:xfrm>
          <a:prstGeom prst="rect">
            <a:avLst/>
          </a:prstGeom>
          <a:noFill/>
        </p:spPr>
        <p:txBody>
          <a:bodyPr wrap="none" rtlCol="0">
            <a:spAutoFit/>
          </a:bodyPr>
          <a:lstStyle/>
          <a:p>
            <a:pPr algn="ctr"/>
            <a:r>
              <a:rPr lang="en-US" dirty="0"/>
              <a:t>Newtonian</a:t>
            </a:r>
          </a:p>
          <a:p>
            <a:pPr algn="ctr"/>
            <a:r>
              <a:rPr lang="en-US" dirty="0"/>
              <a:t>Mechanics</a:t>
            </a:r>
          </a:p>
          <a:p>
            <a:pPr algn="ctr"/>
            <a:r>
              <a:rPr lang="en-US" dirty="0"/>
              <a:t>+</a:t>
            </a:r>
          </a:p>
        </p:txBody>
      </p:sp>
      <p:sp>
        <p:nvSpPr>
          <p:cNvPr id="4" name="Title 3"/>
          <p:cNvSpPr>
            <a:spLocks noGrp="1"/>
          </p:cNvSpPr>
          <p:nvPr>
            <p:ph type="title"/>
          </p:nvPr>
        </p:nvSpPr>
        <p:spPr/>
        <p:txBody>
          <a:bodyPr/>
          <a:lstStyle/>
          <a:p>
            <a:r>
              <a:rPr lang="en-US" dirty="0"/>
              <a:t>Back to Mercury’s orbit</a:t>
            </a:r>
            <a:r>
              <a:rPr lang="mr-IN" dirty="0"/>
              <a:t>…</a:t>
            </a:r>
            <a:endParaRPr lang="en-US" dirty="0"/>
          </a:p>
        </p:txBody>
      </p:sp>
      <p:sp>
        <p:nvSpPr>
          <p:cNvPr id="25" name="Rectangle 24"/>
          <p:cNvSpPr/>
          <p:nvPr/>
        </p:nvSpPr>
        <p:spPr>
          <a:xfrm>
            <a:off x="8233727" y="3484560"/>
            <a:ext cx="1488292" cy="788674"/>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Reasoning</a:t>
            </a:r>
          </a:p>
        </p:txBody>
      </p:sp>
      <p:cxnSp>
        <p:nvCxnSpPr>
          <p:cNvPr id="26" name="Straight Arrow Connector 25"/>
          <p:cNvCxnSpPr>
            <a:endCxn id="25" idx="1"/>
          </p:cNvCxnSpPr>
          <p:nvPr/>
        </p:nvCxnSpPr>
        <p:spPr>
          <a:xfrm>
            <a:off x="7789736" y="3878897"/>
            <a:ext cx="4439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9722018" y="3878897"/>
            <a:ext cx="48920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0479062" y="3444956"/>
            <a:ext cx="1458938" cy="828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~Newtonian Mechanics</a:t>
            </a:r>
          </a:p>
        </p:txBody>
      </p:sp>
      <p:pic>
        <p:nvPicPr>
          <p:cNvPr id="4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902" y="4100518"/>
            <a:ext cx="1396833" cy="938346"/>
          </a:xfrm>
          <a:prstGeom prst="rect">
            <a:avLst/>
          </a:prstGeom>
        </p:spPr>
      </p:pic>
      <p:sp>
        <p:nvSpPr>
          <p:cNvPr id="46" name="TextBox 45"/>
          <p:cNvSpPr txBox="1"/>
          <p:nvPr/>
        </p:nvSpPr>
        <p:spPr>
          <a:xfrm>
            <a:off x="6369153" y="3144530"/>
            <a:ext cx="1420582" cy="923330"/>
          </a:xfrm>
          <a:prstGeom prst="rect">
            <a:avLst/>
          </a:prstGeom>
          <a:noFill/>
        </p:spPr>
        <p:txBody>
          <a:bodyPr wrap="none" rtlCol="0">
            <a:spAutoFit/>
          </a:bodyPr>
          <a:lstStyle/>
          <a:p>
            <a:pPr algn="ctr"/>
            <a:r>
              <a:rPr lang="en-US" dirty="0"/>
              <a:t>Newtonian</a:t>
            </a:r>
          </a:p>
          <a:p>
            <a:pPr algn="ctr"/>
            <a:r>
              <a:rPr lang="en-US" dirty="0"/>
              <a:t>Mechanics</a:t>
            </a:r>
          </a:p>
          <a:p>
            <a:pPr algn="ctr"/>
            <a:r>
              <a:rPr lang="en-US" dirty="0"/>
              <a:t>+</a:t>
            </a:r>
          </a:p>
        </p:txBody>
      </p:sp>
      <p:sp>
        <p:nvSpPr>
          <p:cNvPr id="8" name="Rectangle 7"/>
          <p:cNvSpPr/>
          <p:nvPr/>
        </p:nvSpPr>
        <p:spPr>
          <a:xfrm>
            <a:off x="3037615" y="5834662"/>
            <a:ext cx="3129383" cy="923330"/>
          </a:xfrm>
          <a:prstGeom prst="rect">
            <a:avLst/>
          </a:prstGeom>
        </p:spPr>
        <p:txBody>
          <a:bodyPr wrap="none">
            <a:spAutoFit/>
          </a:bodyPr>
          <a:lstStyle/>
          <a:p>
            <a:r>
              <a:rPr lang="en-US" b="1" dirty="0"/>
              <a:t>1. P {&amp; A</a:t>
            </a:r>
            <a:r>
              <a:rPr lang="en-US" b="1" baseline="-25000" dirty="0"/>
              <a:t>1 </a:t>
            </a:r>
            <a:r>
              <a:rPr lang="en-US" b="1" dirty="0"/>
              <a:t>&amp; A</a:t>
            </a:r>
            <a:r>
              <a:rPr lang="en-US" b="1" baseline="-25000" dirty="0"/>
              <a:t>2</a:t>
            </a:r>
            <a:r>
              <a:rPr lang="en-US" b="1" dirty="0"/>
              <a:t> …&amp; A</a:t>
            </a:r>
            <a:r>
              <a:rPr lang="en-US" b="1" baseline="-25000" dirty="0"/>
              <a:t>n</a:t>
            </a:r>
            <a:r>
              <a:rPr lang="en-US" b="1" dirty="0"/>
              <a:t>} </a:t>
            </a:r>
            <a:r>
              <a:rPr lang="is-IS" b="1" dirty="0"/>
              <a:t>→ Q</a:t>
            </a:r>
          </a:p>
          <a:p>
            <a:r>
              <a:rPr lang="is-IS" b="1" dirty="0"/>
              <a:t>2. ~Q</a:t>
            </a:r>
          </a:p>
          <a:p>
            <a:r>
              <a:rPr lang="is-IS" b="1" dirty="0"/>
              <a:t>C. ~P v ~A</a:t>
            </a:r>
            <a:r>
              <a:rPr lang="is-IS" b="1" baseline="-25000" dirty="0"/>
              <a:t>1</a:t>
            </a:r>
            <a:r>
              <a:rPr lang="is-IS" b="1" dirty="0"/>
              <a:t> v ~A</a:t>
            </a:r>
            <a:r>
              <a:rPr lang="is-IS" b="1" baseline="-25000" dirty="0"/>
              <a:t>2</a:t>
            </a:r>
            <a:r>
              <a:rPr lang="is-IS" b="1" dirty="0"/>
              <a:t>... ~A</a:t>
            </a:r>
            <a:r>
              <a:rPr lang="is-IS" b="1" baseline="-25000" dirty="0"/>
              <a:t>n</a:t>
            </a:r>
            <a:endParaRPr lang="en-US" b="1" baseline="-25000" dirty="0"/>
          </a:p>
        </p:txBody>
      </p:sp>
      <p:sp>
        <p:nvSpPr>
          <p:cNvPr id="48" name="Rectangle 47"/>
          <p:cNvSpPr/>
          <p:nvPr/>
        </p:nvSpPr>
        <p:spPr>
          <a:xfrm>
            <a:off x="10812371" y="5880571"/>
            <a:ext cx="1125629" cy="923330"/>
          </a:xfrm>
          <a:prstGeom prst="rect">
            <a:avLst/>
          </a:prstGeom>
        </p:spPr>
        <p:txBody>
          <a:bodyPr wrap="none">
            <a:spAutoFit/>
          </a:bodyPr>
          <a:lstStyle/>
          <a:p>
            <a:r>
              <a:rPr lang="en-US" b="1" dirty="0"/>
              <a:t>1. P </a:t>
            </a:r>
            <a:r>
              <a:rPr lang="is-IS" b="1" dirty="0"/>
              <a:t>→ Q</a:t>
            </a:r>
          </a:p>
          <a:p>
            <a:r>
              <a:rPr lang="is-IS" b="1" dirty="0"/>
              <a:t>2. ~Q</a:t>
            </a:r>
          </a:p>
          <a:p>
            <a:r>
              <a:rPr lang="is-IS" b="1" dirty="0"/>
              <a:t>C. ~P</a:t>
            </a:r>
            <a:endParaRPr lang="en-US" b="1" baseline="-25000" dirty="0"/>
          </a:p>
        </p:txBody>
      </p:sp>
    </p:spTree>
    <p:extLst>
      <p:ext uri="{BB962C8B-B14F-4D97-AF65-F5344CB8AC3E}">
        <p14:creationId xmlns:p14="http://schemas.microsoft.com/office/powerpoint/2010/main" val="13397761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a:t>
            </a:r>
          </a:p>
        </p:txBody>
      </p:sp>
      <p:sp>
        <p:nvSpPr>
          <p:cNvPr id="3" name="Content Placeholder 2"/>
          <p:cNvSpPr>
            <a:spLocks noGrp="1"/>
          </p:cNvSpPr>
          <p:nvPr>
            <p:ph idx="1"/>
          </p:nvPr>
        </p:nvSpPr>
        <p:spPr>
          <a:xfrm>
            <a:off x="2589212" y="2133600"/>
            <a:ext cx="8915400" cy="4591050"/>
          </a:xfrm>
        </p:spPr>
        <p:txBody>
          <a:bodyPr>
            <a:normAutofit/>
          </a:bodyPr>
          <a:lstStyle/>
          <a:p>
            <a:r>
              <a:rPr lang="en-US" dirty="0"/>
              <a:t>Just because we can never guarantee we have logically refuted a hypothesis, doesn’t mean some approaches aren’t more rational than others.</a:t>
            </a:r>
          </a:p>
          <a:p>
            <a:pPr lvl="1"/>
            <a:r>
              <a:rPr lang="en-US" dirty="0"/>
              <a:t>Kinds, amount, and certainty of evidence, assumptions, hypotheses, etc.</a:t>
            </a:r>
          </a:p>
          <a:p>
            <a:r>
              <a:rPr lang="en-US" dirty="0"/>
              <a:t>Choosing a hypothesis to accept is a matter of balancing pros and cons, and future hypotheses may fit all prior evidence better than past ones.</a:t>
            </a:r>
          </a:p>
        </p:txBody>
      </p:sp>
    </p:spTree>
    <p:extLst>
      <p:ext uri="{BB962C8B-B14F-4D97-AF65-F5344CB8AC3E}">
        <p14:creationId xmlns:p14="http://schemas.microsoft.com/office/powerpoint/2010/main" val="12367287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826000"/>
          </a:xfrm>
        </p:spPr>
        <p:txBody>
          <a:bodyPr>
            <a:normAutofit/>
          </a:bodyPr>
          <a:lstStyle/>
          <a:p>
            <a:r>
              <a:rPr lang="en-US" dirty="0">
                <a:solidFill>
                  <a:srgbClr val="FEFFFF"/>
                </a:solidFill>
              </a:rPr>
              <a:t>Important iconoclast, central to analytic philosophy.</a:t>
            </a:r>
          </a:p>
          <a:p>
            <a:r>
              <a:rPr lang="en-US" b="1" dirty="0">
                <a:solidFill>
                  <a:srgbClr val="FEFFFF"/>
                </a:solidFill>
              </a:rPr>
              <a:t>First Dogma:</a:t>
            </a:r>
            <a:r>
              <a:rPr lang="en-US" dirty="0">
                <a:solidFill>
                  <a:srgbClr val="FEFFFF"/>
                </a:solidFill>
              </a:rPr>
              <a:t> the Analytic/Synthetic distinction (relations of ideas/matters of fact distinction).</a:t>
            </a:r>
          </a:p>
          <a:p>
            <a:pPr lvl="1"/>
            <a:r>
              <a:rPr lang="en-US" dirty="0">
                <a:solidFill>
                  <a:srgbClr val="FEFFFF"/>
                </a:solidFill>
              </a:rPr>
              <a:t>Quine argues there is no way of making sense of analytic concepts/matters of fact without some experience about the world. In fact, sometimes experience can make us question analytic claims.</a:t>
            </a:r>
          </a:p>
          <a:p>
            <a:r>
              <a:rPr lang="en-US" dirty="0">
                <a:solidFill>
                  <a:srgbClr val="FEFFFF"/>
                </a:solidFill>
              </a:rPr>
              <a:t>Before we get to the second Dogma, a detour on epistemology</a:t>
            </a:r>
            <a:r>
              <a:rPr lang="mr-IN" dirty="0">
                <a:solidFill>
                  <a:srgbClr val="FEFFFF"/>
                </a:solidFill>
              </a:rPr>
              <a:t>…</a:t>
            </a:r>
            <a:endParaRPr lang="en-US" dirty="0">
              <a:solidFill>
                <a:srgbClr val="FEFFFF"/>
              </a:solidFill>
            </a:endParaRPr>
          </a:p>
        </p:txBody>
      </p:sp>
    </p:spTree>
    <p:extLst>
      <p:ext uri="{BB962C8B-B14F-4D97-AF65-F5344CB8AC3E}">
        <p14:creationId xmlns:p14="http://schemas.microsoft.com/office/powerpoint/2010/main" val="28299626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p:nvSpPr>
        <p:spPr>
          <a:xfrm>
            <a:off x="2485948" y="5114261"/>
            <a:ext cx="3450829" cy="499346"/>
          </a:xfrm>
          <a:prstGeom prst="parallelogram">
            <a:avLst>
              <a:gd name="adj" fmla="val 210733"/>
            </a:avLst>
          </a:prstGeom>
          <a:solidFill>
            <a:srgbClr val="5D6DB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p:cNvSpPr/>
          <p:nvPr/>
        </p:nvSpPr>
        <p:spPr>
          <a:xfrm>
            <a:off x="2679700" y="4230806"/>
            <a:ext cx="1946890" cy="1198444"/>
          </a:xfrm>
          <a:prstGeom prst="triangle">
            <a:avLst/>
          </a:prstGeom>
          <a:solidFill>
            <a:srgbClr val="6495E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9017" y="320373"/>
            <a:ext cx="3445174" cy="1077218"/>
          </a:xfrm>
          <a:prstGeom prst="rect">
            <a:avLst/>
          </a:prstGeom>
          <a:noFill/>
        </p:spPr>
        <p:txBody>
          <a:bodyPr wrap="none" rtlCol="0">
            <a:spAutoFit/>
          </a:bodyPr>
          <a:lstStyle/>
          <a:p>
            <a:r>
              <a:rPr lang="en-US" sz="3200" b="1" dirty="0"/>
              <a:t>Descartes’</a:t>
            </a:r>
          </a:p>
          <a:p>
            <a:r>
              <a:rPr lang="en-US" sz="3200" b="1" dirty="0"/>
              <a:t>Foundationalism</a:t>
            </a:r>
          </a:p>
        </p:txBody>
      </p:sp>
      <p:sp>
        <p:nvSpPr>
          <p:cNvPr id="7" name="Parallelogram 6"/>
          <p:cNvSpPr/>
          <p:nvPr/>
        </p:nvSpPr>
        <p:spPr>
          <a:xfrm>
            <a:off x="1544252" y="5613607"/>
            <a:ext cx="3450829" cy="1168193"/>
          </a:xfrm>
          <a:prstGeom prst="parallelogram">
            <a:avLst>
              <a:gd name="adj" fmla="val 80596"/>
            </a:avLst>
          </a:prstGeom>
          <a:solidFill>
            <a:srgbClr val="4169E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418" y="42087"/>
            <a:ext cx="9060873" cy="6795655"/>
          </a:xfrm>
          <a:prstGeom prst="rect">
            <a:avLst/>
          </a:prstGeom>
        </p:spPr>
      </p:pic>
      <p:sp>
        <p:nvSpPr>
          <p:cNvPr id="2" name="Title 1"/>
          <p:cNvSpPr>
            <a:spLocks noGrp="1"/>
          </p:cNvSpPr>
          <p:nvPr>
            <p:ph type="title"/>
          </p:nvPr>
        </p:nvSpPr>
        <p:spPr>
          <a:xfrm>
            <a:off x="3075709" y="703385"/>
            <a:ext cx="7996381" cy="6524556"/>
          </a:xfrm>
        </p:spPr>
        <p:txBody>
          <a:bodyPr>
            <a:normAutofit/>
          </a:bodyPr>
          <a:lstStyle/>
          <a:p>
            <a:pPr algn="ctr"/>
            <a:r>
              <a:rPr lang="en-US" sz="3200" dirty="0"/>
              <a:t>Senses</a:t>
            </a:r>
            <a:br>
              <a:rPr lang="en-US" sz="3200" dirty="0"/>
            </a:br>
            <a:br>
              <a:rPr lang="en-US" sz="3200" dirty="0"/>
            </a:br>
            <a:r>
              <a:rPr lang="en-US" sz="3200" dirty="0"/>
              <a:t>Mathematics</a:t>
            </a:r>
            <a:br>
              <a:rPr lang="en-US" sz="3200" dirty="0"/>
            </a:br>
            <a:br>
              <a:rPr lang="en-US" sz="3200" dirty="0"/>
            </a:br>
            <a:br>
              <a:rPr lang="en-US" sz="3200" dirty="0"/>
            </a:br>
            <a:r>
              <a:rPr lang="en-US" sz="3200" dirty="0"/>
              <a:t>My Mind</a:t>
            </a:r>
            <a:br>
              <a:rPr lang="en-US" sz="3200" dirty="0"/>
            </a:br>
            <a:br>
              <a:rPr lang="en-US" sz="4000" dirty="0"/>
            </a:br>
            <a:r>
              <a:rPr lang="en-US" sz="3200" dirty="0"/>
              <a:t>Idea of God, God, </a:t>
            </a:r>
            <a:br>
              <a:rPr lang="en-US" sz="3200" dirty="0"/>
            </a:br>
            <a:r>
              <a:rPr lang="en-US" sz="3200" dirty="0"/>
              <a:t>and His Benevolence</a:t>
            </a:r>
            <a:br>
              <a:rPr lang="en-US" sz="3200" dirty="0"/>
            </a:br>
            <a:br>
              <a:rPr lang="en-US" sz="2800" dirty="0">
                <a:solidFill>
                  <a:schemeClr val="bg1"/>
                </a:solidFill>
              </a:rPr>
            </a:br>
            <a:r>
              <a:rPr lang="en-US" sz="3200" dirty="0">
                <a:solidFill>
                  <a:schemeClr val="bg1"/>
                </a:solidFill>
              </a:rPr>
              <a:t>“</a:t>
            </a:r>
            <a:r>
              <a:rPr lang="en-US" sz="3200" i="1" dirty="0">
                <a:solidFill>
                  <a:schemeClr val="bg1"/>
                </a:solidFill>
              </a:rPr>
              <a:t>Cogito ergo sum</a:t>
            </a:r>
            <a:r>
              <a:rPr lang="en-US" sz="3200" dirty="0">
                <a:solidFill>
                  <a:schemeClr val="bg1"/>
                </a:solidFill>
              </a:rPr>
              <a:t>”</a:t>
            </a:r>
            <a:br>
              <a:rPr lang="en-US" sz="3200" dirty="0">
                <a:solidFill>
                  <a:schemeClr val="bg1"/>
                </a:solidFill>
              </a:rPr>
            </a:br>
            <a:r>
              <a:rPr lang="en-US" sz="3200" dirty="0">
                <a:solidFill>
                  <a:schemeClr val="bg1"/>
                </a:solidFill>
              </a:rPr>
              <a:t>”I think, therefore I am.”</a:t>
            </a:r>
          </a:p>
        </p:txBody>
      </p:sp>
    </p:spTree>
    <p:extLst>
      <p:ext uri="{BB962C8B-B14F-4D97-AF65-F5344CB8AC3E}">
        <p14:creationId xmlns:p14="http://schemas.microsoft.com/office/powerpoint/2010/main" val="20778493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074" y="0"/>
            <a:ext cx="10188926" cy="6958188"/>
          </a:xfrm>
        </p:spPr>
      </p:pic>
      <p:sp>
        <p:nvSpPr>
          <p:cNvPr id="5" name="TextBox 4"/>
          <p:cNvSpPr txBox="1"/>
          <p:nvPr/>
        </p:nvSpPr>
        <p:spPr>
          <a:xfrm>
            <a:off x="6700633" y="3109762"/>
            <a:ext cx="79380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t>Logic</a:t>
            </a:r>
          </a:p>
        </p:txBody>
      </p:sp>
      <p:sp>
        <p:nvSpPr>
          <p:cNvPr id="6" name="TextBox 5"/>
          <p:cNvSpPr txBox="1"/>
          <p:nvPr/>
        </p:nvSpPr>
        <p:spPr>
          <a:xfrm>
            <a:off x="5424402" y="217694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7" name="TextBox 6"/>
          <p:cNvSpPr txBox="1"/>
          <p:nvPr/>
        </p:nvSpPr>
        <p:spPr>
          <a:xfrm>
            <a:off x="5145480" y="0"/>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8" name="TextBox 7"/>
          <p:cNvSpPr txBox="1"/>
          <p:nvPr/>
        </p:nvSpPr>
        <p:spPr>
          <a:xfrm>
            <a:off x="4405534" y="1185549"/>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9" name="TextBox 8"/>
          <p:cNvSpPr txBox="1"/>
          <p:nvPr/>
        </p:nvSpPr>
        <p:spPr>
          <a:xfrm>
            <a:off x="6936373" y="2038449"/>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Background</a:t>
            </a:r>
          </a:p>
          <a:p>
            <a:pPr algn="ctr"/>
            <a:r>
              <a:rPr lang="en-US" b="1" dirty="0"/>
              <a:t>Beliefs</a:t>
            </a:r>
          </a:p>
        </p:txBody>
      </p:sp>
      <p:sp>
        <p:nvSpPr>
          <p:cNvPr id="10" name="TextBox 9"/>
          <p:cNvSpPr txBox="1"/>
          <p:nvPr/>
        </p:nvSpPr>
        <p:spPr>
          <a:xfrm>
            <a:off x="7494440" y="3968849"/>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Background</a:t>
            </a:r>
          </a:p>
          <a:p>
            <a:pPr algn="ctr"/>
            <a:r>
              <a:rPr lang="en-US" b="1" dirty="0"/>
              <a:t>Beliefs</a:t>
            </a:r>
          </a:p>
        </p:txBody>
      </p:sp>
      <p:sp>
        <p:nvSpPr>
          <p:cNvPr id="11" name="TextBox 10"/>
          <p:cNvSpPr txBox="1"/>
          <p:nvPr/>
        </p:nvSpPr>
        <p:spPr>
          <a:xfrm>
            <a:off x="4937506" y="3479094"/>
            <a:ext cx="1555234"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Background</a:t>
            </a:r>
          </a:p>
          <a:p>
            <a:pPr algn="ctr"/>
            <a:r>
              <a:rPr lang="en-US" b="1" dirty="0"/>
              <a:t>Beliefs</a:t>
            </a:r>
          </a:p>
        </p:txBody>
      </p:sp>
      <p:sp>
        <p:nvSpPr>
          <p:cNvPr id="12" name="TextBox 11"/>
          <p:cNvSpPr txBox="1"/>
          <p:nvPr/>
        </p:nvSpPr>
        <p:spPr>
          <a:xfrm>
            <a:off x="3547676" y="2740430"/>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3" name="TextBox 12"/>
          <p:cNvSpPr txBox="1"/>
          <p:nvPr/>
        </p:nvSpPr>
        <p:spPr>
          <a:xfrm>
            <a:off x="3890830" y="466000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4" name="TextBox 13"/>
          <p:cNvSpPr txBox="1"/>
          <p:nvPr/>
        </p:nvSpPr>
        <p:spPr>
          <a:xfrm>
            <a:off x="5778586" y="484930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5" name="TextBox 14"/>
          <p:cNvSpPr txBox="1"/>
          <p:nvPr/>
        </p:nvSpPr>
        <p:spPr>
          <a:xfrm>
            <a:off x="7610700" y="5474551"/>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6" name="TextBox 15"/>
          <p:cNvSpPr txBox="1"/>
          <p:nvPr/>
        </p:nvSpPr>
        <p:spPr>
          <a:xfrm>
            <a:off x="9049674" y="2925096"/>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7" name="TextBox 16"/>
          <p:cNvSpPr txBox="1"/>
          <p:nvPr/>
        </p:nvSpPr>
        <p:spPr>
          <a:xfrm>
            <a:off x="8030583" y="1185549"/>
            <a:ext cx="922047"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Theory</a:t>
            </a:r>
            <a:endParaRPr lang="en-US" b="1" dirty="0"/>
          </a:p>
        </p:txBody>
      </p:sp>
      <p:sp>
        <p:nvSpPr>
          <p:cNvPr id="18" name="TextBox 17"/>
          <p:cNvSpPr txBox="1"/>
          <p:nvPr/>
        </p:nvSpPr>
        <p:spPr>
          <a:xfrm>
            <a:off x="2410938" y="1853783"/>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19" name="TextBox 18"/>
          <p:cNvSpPr txBox="1"/>
          <p:nvPr/>
        </p:nvSpPr>
        <p:spPr>
          <a:xfrm>
            <a:off x="2925642" y="3968849"/>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20" name="TextBox 19"/>
          <p:cNvSpPr txBox="1"/>
          <p:nvPr/>
        </p:nvSpPr>
        <p:spPr>
          <a:xfrm>
            <a:off x="5145480" y="5474551"/>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21" name="TextBox 20"/>
          <p:cNvSpPr txBox="1"/>
          <p:nvPr/>
        </p:nvSpPr>
        <p:spPr>
          <a:xfrm>
            <a:off x="9130790" y="4706175"/>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22" name="TextBox 21"/>
          <p:cNvSpPr txBox="1"/>
          <p:nvPr/>
        </p:nvSpPr>
        <p:spPr>
          <a:xfrm>
            <a:off x="9231775" y="1392118"/>
            <a:ext cx="1479892" cy="646331"/>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b="1" dirty="0"/>
              <a:t>Auxiliary </a:t>
            </a:r>
            <a:br>
              <a:rPr lang="en-US" b="1" dirty="0"/>
            </a:br>
            <a:r>
              <a:rPr lang="en-US" b="1" dirty="0"/>
              <a:t>Hypotheses</a:t>
            </a:r>
          </a:p>
        </p:txBody>
      </p:sp>
      <p:sp>
        <p:nvSpPr>
          <p:cNvPr id="23" name="TextBox 22"/>
          <p:cNvSpPr txBox="1"/>
          <p:nvPr/>
        </p:nvSpPr>
        <p:spPr>
          <a:xfrm>
            <a:off x="10545395" y="2555764"/>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4" name="TextBox 23"/>
          <p:cNvSpPr txBox="1"/>
          <p:nvPr/>
        </p:nvSpPr>
        <p:spPr>
          <a:xfrm>
            <a:off x="10610682" y="4125425"/>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5" name="TextBox 24"/>
          <p:cNvSpPr txBox="1"/>
          <p:nvPr/>
        </p:nvSpPr>
        <p:spPr>
          <a:xfrm>
            <a:off x="10545394" y="6431989"/>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6" name="TextBox 25"/>
          <p:cNvSpPr txBox="1"/>
          <p:nvPr/>
        </p:nvSpPr>
        <p:spPr>
          <a:xfrm>
            <a:off x="2532867" y="648866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7" name="TextBox 26"/>
          <p:cNvSpPr txBox="1"/>
          <p:nvPr/>
        </p:nvSpPr>
        <p:spPr>
          <a:xfrm>
            <a:off x="1279037" y="497098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8" name="TextBox 27"/>
          <p:cNvSpPr txBox="1"/>
          <p:nvPr/>
        </p:nvSpPr>
        <p:spPr>
          <a:xfrm>
            <a:off x="1587635" y="47114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29" name="TextBox 28"/>
          <p:cNvSpPr txBox="1"/>
          <p:nvPr/>
        </p:nvSpPr>
        <p:spPr>
          <a:xfrm>
            <a:off x="8173332" y="6479588"/>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30" name="TextBox 29"/>
          <p:cNvSpPr txBox="1"/>
          <p:nvPr/>
        </p:nvSpPr>
        <p:spPr>
          <a:xfrm>
            <a:off x="8898789" y="12563"/>
            <a:ext cx="1646605" cy="369332"/>
          </a:xfrm>
          <a:prstGeom prst="rect">
            <a:avLst/>
          </a:prstGeom>
          <a:solidFill>
            <a:schemeClr val="bg2"/>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a:t>Observations</a:t>
            </a:r>
            <a:endParaRPr lang="en-US" b="1" dirty="0"/>
          </a:p>
        </p:txBody>
      </p:sp>
      <p:sp>
        <p:nvSpPr>
          <p:cNvPr id="31" name="TextBox 30"/>
          <p:cNvSpPr txBox="1"/>
          <p:nvPr/>
        </p:nvSpPr>
        <p:spPr>
          <a:xfrm>
            <a:off x="1318925" y="5610645"/>
            <a:ext cx="1680268" cy="1077218"/>
          </a:xfrm>
          <a:prstGeom prst="rect">
            <a:avLst/>
          </a:prstGeom>
          <a:noFill/>
        </p:spPr>
        <p:txBody>
          <a:bodyPr wrap="none" rtlCol="0">
            <a:spAutoFit/>
          </a:bodyPr>
          <a:lstStyle/>
          <a:p>
            <a:r>
              <a:rPr lang="en-US" sz="3200" b="1" dirty="0"/>
              <a:t>Quine’s</a:t>
            </a:r>
          </a:p>
          <a:p>
            <a:r>
              <a:rPr lang="en-US" sz="3200" b="1" dirty="0"/>
              <a:t>Web</a:t>
            </a:r>
          </a:p>
        </p:txBody>
      </p:sp>
    </p:spTree>
    <p:extLst>
      <p:ext uri="{BB962C8B-B14F-4D97-AF65-F5344CB8AC3E}">
        <p14:creationId xmlns:p14="http://schemas.microsoft.com/office/powerpoint/2010/main" val="9670635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826000"/>
          </a:xfrm>
        </p:spPr>
        <p:txBody>
          <a:bodyPr>
            <a:normAutofit/>
          </a:bodyPr>
          <a:lstStyle/>
          <a:p>
            <a:r>
              <a:rPr lang="en-US" dirty="0">
                <a:solidFill>
                  <a:srgbClr val="FEFFFF"/>
                </a:solidFill>
              </a:rPr>
              <a:t>Important iconoclast, central to analytic philosophy.</a:t>
            </a:r>
          </a:p>
          <a:p>
            <a:r>
              <a:rPr lang="en-US" b="1" dirty="0">
                <a:solidFill>
                  <a:srgbClr val="FEFFFF"/>
                </a:solidFill>
              </a:rPr>
              <a:t>First Dogma:</a:t>
            </a:r>
            <a:r>
              <a:rPr lang="en-US" dirty="0">
                <a:solidFill>
                  <a:srgbClr val="FEFFFF"/>
                </a:solidFill>
              </a:rPr>
              <a:t> the Analytic/Synthetic distinction (relations of ideas/matters of fact distinction).</a:t>
            </a:r>
          </a:p>
          <a:p>
            <a:pPr lvl="1"/>
            <a:r>
              <a:rPr lang="en-US" dirty="0">
                <a:solidFill>
                  <a:srgbClr val="FEFFFF"/>
                </a:solidFill>
              </a:rPr>
              <a:t>Quine argues there is no way of making sense of analytic concepts/matters of fact without some experience about the world. In fact, sometimes experience can make us question analytic claims.</a:t>
            </a:r>
          </a:p>
          <a:p>
            <a:r>
              <a:rPr lang="en-US" b="1" dirty="0">
                <a:solidFill>
                  <a:srgbClr val="FEFFFF"/>
                </a:solidFill>
              </a:rPr>
              <a:t>Second Dogma:</a:t>
            </a:r>
            <a:r>
              <a:rPr lang="en-US" dirty="0">
                <a:solidFill>
                  <a:srgbClr val="FEFFFF"/>
                </a:solidFill>
              </a:rPr>
              <a:t> Reductionism/the “Crucial Experiment.”</a:t>
            </a:r>
          </a:p>
          <a:p>
            <a:pPr lvl="1"/>
            <a:r>
              <a:rPr lang="en-US" dirty="0">
                <a:solidFill>
                  <a:srgbClr val="FEFFFF"/>
                </a:solidFill>
              </a:rPr>
              <a:t>Popper claims it is possible to reject a claim in the face of contravening evidence, but that’s not rationally required. Rejecting a number of other background assumptions may be equally reasonable</a:t>
            </a:r>
          </a:p>
          <a:p>
            <a:pPr marL="857250" lvl="2" indent="0">
              <a:buNone/>
            </a:pPr>
            <a:r>
              <a:rPr lang="en-US" dirty="0">
                <a:solidFill>
                  <a:srgbClr val="FEFFFF"/>
                </a:solidFill>
              </a:rPr>
              <a:t>“Any statement can be held true come what may, if we make drastic enough adjustments elsewhere in the system.”</a:t>
            </a:r>
          </a:p>
        </p:txBody>
      </p:sp>
    </p:spTree>
    <p:extLst>
      <p:ext uri="{BB962C8B-B14F-4D97-AF65-F5344CB8AC3E}">
        <p14:creationId xmlns:p14="http://schemas.microsoft.com/office/powerpoint/2010/main" val="184370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Underdetermination Matters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000" dirty="0"/>
              <a:t>A sufficiently strong form of underdetermination implies that non-rational factors always play a role in how scientists accept theories.</a:t>
            </a:r>
          </a:p>
          <a:p>
            <a:pPr marL="514350" indent="-514350">
              <a:buFont typeface="+mj-lt"/>
              <a:buAutoNum type="arabicPeriod"/>
            </a:pPr>
            <a:r>
              <a:rPr lang="en-US" sz="2000" dirty="0"/>
              <a:t>But if scientists are (semi-)irrational in how they accept theories, then few beliefs are (fully) </a:t>
            </a:r>
            <a:r>
              <a:rPr lang="en-US" sz="2000" u="sng" dirty="0"/>
              <a:t>rational.</a:t>
            </a:r>
          </a:p>
          <a:p>
            <a:pPr marL="514350" indent="-514350">
              <a:buFont typeface="+mj-lt"/>
              <a:buAutoNum type="arabicPeriod"/>
            </a:pPr>
            <a:r>
              <a:rPr lang="en-US" sz="2000" dirty="0"/>
              <a:t>So sufficiently strong form of underdetermination implies few (or no) beliefs are (fully) rational.</a:t>
            </a:r>
          </a:p>
        </p:txBody>
      </p:sp>
    </p:spTree>
    <p:extLst>
      <p:ext uri="{BB962C8B-B14F-4D97-AF65-F5344CB8AC3E}">
        <p14:creationId xmlns:p14="http://schemas.microsoft.com/office/powerpoint/2010/main" val="9922094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Underdetermination Matters</a:t>
            </a:r>
          </a:p>
        </p:txBody>
      </p:sp>
      <p:sp>
        <p:nvSpPr>
          <p:cNvPr id="3" name="Content Placeholder 2"/>
          <p:cNvSpPr>
            <a:spLocks noGrp="1"/>
          </p:cNvSpPr>
          <p:nvPr>
            <p:ph idx="1"/>
          </p:nvPr>
        </p:nvSpPr>
        <p:spPr>
          <a:xfrm>
            <a:off x="2589212" y="2133599"/>
            <a:ext cx="8915400" cy="4366591"/>
          </a:xfrm>
        </p:spPr>
        <p:txBody>
          <a:bodyPr>
            <a:normAutofit/>
          </a:bodyPr>
          <a:lstStyle/>
          <a:p>
            <a:r>
              <a:rPr lang="en-US" sz="2000" dirty="0"/>
              <a:t>Popper is convinced that the mark of science is falsifiability, which he took to be both a logical process </a:t>
            </a:r>
            <a:r>
              <a:rPr lang="en-US" sz="2000" i="1" dirty="0"/>
              <a:t>and</a:t>
            </a:r>
            <a:r>
              <a:rPr lang="en-US" sz="2000" dirty="0"/>
              <a:t> an attitude on behalf of the scientist.</a:t>
            </a:r>
          </a:p>
          <a:p>
            <a:r>
              <a:rPr lang="en-US" sz="2000" dirty="0"/>
              <a:t>But if </a:t>
            </a:r>
            <a:r>
              <a:rPr lang="en-US" sz="2000" i="1" dirty="0"/>
              <a:t>there is no such thing as a crucial experiment</a:t>
            </a:r>
            <a:r>
              <a:rPr lang="en-US" sz="2000" dirty="0"/>
              <a:t>, then the logic that motivates Popper is flawed.</a:t>
            </a:r>
          </a:p>
          <a:p>
            <a:r>
              <a:rPr lang="en-US" sz="2000" dirty="0"/>
              <a:t>If it is hard to know ahead of time what the correct standard of falsification is, so accepting falsification may vary depending on the observer.</a:t>
            </a:r>
          </a:p>
          <a:p>
            <a:r>
              <a:rPr lang="en-US" sz="2000" dirty="0"/>
              <a:t>There is no assumption, no fact, no knowledge immune to revision. When faced with inconsistent beliefs, there is little to guide us except for our non-rational aesthetic judgments as to which beliefs to discard.</a:t>
            </a:r>
          </a:p>
        </p:txBody>
      </p:sp>
    </p:spTree>
    <p:extLst>
      <p:ext uri="{BB962C8B-B14F-4D97-AF65-F5344CB8AC3E}">
        <p14:creationId xmlns:p14="http://schemas.microsoft.com/office/powerpoint/2010/main" val="1654844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2589212" y="1732547"/>
            <a:ext cx="8915400" cy="4940969"/>
          </a:xfrm>
        </p:spPr>
        <p:txBody>
          <a:bodyPr>
            <a:normAutofit/>
          </a:bodyPr>
          <a:lstStyle/>
          <a:p>
            <a:r>
              <a:rPr lang="en-US" dirty="0"/>
              <a:t>David Hume</a:t>
            </a:r>
          </a:p>
          <a:p>
            <a:r>
              <a:rPr lang="en-US" dirty="0"/>
              <a:t>Two Kinds of Skepticism</a:t>
            </a:r>
          </a:p>
          <a:p>
            <a:pPr lvl="1"/>
            <a:r>
              <a:rPr lang="en-US" dirty="0"/>
              <a:t>Cartesian Skepticism: About knowledge</a:t>
            </a:r>
          </a:p>
          <a:p>
            <a:pPr lvl="1"/>
            <a:r>
              <a:rPr lang="en-US" dirty="0" err="1"/>
              <a:t>Humean</a:t>
            </a:r>
            <a:r>
              <a:rPr lang="en-US" dirty="0"/>
              <a:t> Skepticism: About justification</a:t>
            </a:r>
          </a:p>
          <a:p>
            <a:r>
              <a:rPr lang="en-US" dirty="0"/>
              <a:t>Two kinds of justifications</a:t>
            </a:r>
          </a:p>
          <a:p>
            <a:pPr lvl="1"/>
            <a:r>
              <a:rPr lang="en-US" dirty="0"/>
              <a:t>Relations of Ideas (Analytic Truths)</a:t>
            </a:r>
          </a:p>
          <a:p>
            <a:pPr lvl="1"/>
            <a:r>
              <a:rPr lang="en-US" dirty="0"/>
              <a:t>Matters of Fact (Synthetic Truths)</a:t>
            </a:r>
          </a:p>
          <a:p>
            <a:r>
              <a:rPr lang="en-US" dirty="0"/>
              <a:t>The Principle of the Uniformity of Nature (PUN)</a:t>
            </a:r>
          </a:p>
          <a:p>
            <a:r>
              <a:rPr lang="en-US" dirty="0"/>
              <a:t>The Problem of Induction</a:t>
            </a:r>
          </a:p>
          <a:p>
            <a:pPr lvl="1"/>
            <a:r>
              <a:rPr lang="en-US" dirty="0"/>
              <a:t>PUN is not justified analytically</a:t>
            </a:r>
          </a:p>
          <a:p>
            <a:pPr lvl="1"/>
            <a:r>
              <a:rPr lang="en-US" dirty="0"/>
              <a:t>PUN is not justified synthetically</a:t>
            </a:r>
          </a:p>
          <a:p>
            <a:r>
              <a:rPr lang="en-US" dirty="0"/>
              <a:t>Where to go from Here</a:t>
            </a:r>
          </a:p>
        </p:txBody>
      </p:sp>
    </p:spTree>
    <p:extLst>
      <p:ext uri="{BB962C8B-B14F-4D97-AF65-F5344CB8AC3E}">
        <p14:creationId xmlns:p14="http://schemas.microsoft.com/office/powerpoint/2010/main" val="7399877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8" y="0"/>
            <a:ext cx="12164784" cy="6858000"/>
          </a:xfrm>
        </p:spPr>
      </p:pic>
    </p:spTree>
    <p:extLst>
      <p:ext uri="{BB962C8B-B14F-4D97-AF65-F5344CB8AC3E}">
        <p14:creationId xmlns:p14="http://schemas.microsoft.com/office/powerpoint/2010/main" val="19887753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684" r="19238"/>
          <a:stretch/>
        </p:blipFill>
        <p:spPr>
          <a:xfrm>
            <a:off x="8229598" y="10"/>
            <a:ext cx="3962401" cy="6857990"/>
          </a:xfrm>
          <a:prstGeom prst="rect">
            <a:avLst/>
          </a:prstGeom>
        </p:spPr>
      </p:pic>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W.V.O. Quine’s </a:t>
            </a:r>
            <a:r>
              <a:rPr lang="en-US" sz="3200" i="1">
                <a:solidFill>
                  <a:srgbClr val="FEFFFF"/>
                </a:solidFill>
              </a:rPr>
              <a:t>Two Dogmas</a:t>
            </a:r>
          </a:p>
        </p:txBody>
      </p:sp>
      <p:sp>
        <p:nvSpPr>
          <p:cNvPr id="3" name="Content Placeholder 2"/>
          <p:cNvSpPr>
            <a:spLocks noGrp="1"/>
          </p:cNvSpPr>
          <p:nvPr>
            <p:ph idx="1"/>
          </p:nvPr>
        </p:nvSpPr>
        <p:spPr>
          <a:xfrm>
            <a:off x="541866" y="2032000"/>
            <a:ext cx="7145867" cy="4348922"/>
          </a:xfrm>
        </p:spPr>
        <p:txBody>
          <a:bodyPr>
            <a:normAutofit/>
          </a:bodyPr>
          <a:lstStyle/>
          <a:p>
            <a:pPr marL="57150" indent="0" algn="just">
              <a:buNone/>
            </a:pPr>
            <a:r>
              <a:rPr lang="en-US" dirty="0">
                <a:solidFill>
                  <a:srgbClr val="FEFFFF"/>
                </a:solidFill>
              </a:rPr>
              <a:t>“Any statement can be held true come what may, if we make drastic enough adjustments elsewhere in the system.”</a:t>
            </a:r>
          </a:p>
          <a:p>
            <a:pPr marL="57150" indent="0" algn="just">
              <a:buNone/>
            </a:pPr>
            <a:endParaRPr lang="en-US" dirty="0">
              <a:solidFill>
                <a:srgbClr val="FEFFFF"/>
              </a:solidFill>
            </a:endParaRPr>
          </a:p>
          <a:p>
            <a:pPr indent="-285750" algn="just"/>
            <a:r>
              <a:rPr lang="en-US" dirty="0">
                <a:solidFill>
                  <a:srgbClr val="FEFFFF"/>
                </a:solidFill>
              </a:rPr>
              <a:t>So</a:t>
            </a:r>
            <a:r>
              <a:rPr lang="mr-IN" dirty="0">
                <a:solidFill>
                  <a:srgbClr val="FEFFFF"/>
                </a:solidFill>
              </a:rPr>
              <a:t>…</a:t>
            </a:r>
            <a:r>
              <a:rPr lang="en-US" dirty="0">
                <a:solidFill>
                  <a:srgbClr val="FEFFFF"/>
                </a:solidFill>
              </a:rPr>
              <a:t> these two are equivalent ways to resolve a tension in your evidence/reasoning:</a:t>
            </a:r>
          </a:p>
          <a:p>
            <a:pPr indent="-285750" algn="just"/>
            <a:endParaRPr lang="en-US" dirty="0">
              <a:solidFill>
                <a:srgbClr val="FEFFFF"/>
              </a:solidFill>
            </a:endParaRPr>
          </a:p>
          <a:p>
            <a:pPr indent="-285750" algn="just"/>
            <a:endParaRPr lang="en-US" dirty="0">
              <a:solidFill>
                <a:srgbClr val="FEFFFF"/>
              </a:solidFill>
            </a:endParaRPr>
          </a:p>
          <a:p>
            <a:pPr indent="-285750" algn="just"/>
            <a:endParaRPr lang="en-US" dirty="0">
              <a:solidFill>
                <a:srgbClr val="FEFFFF"/>
              </a:solidFill>
            </a:endParaRPr>
          </a:p>
          <a:p>
            <a:pPr indent="-285750" algn="just"/>
            <a:endParaRPr lang="en-US" dirty="0">
              <a:solidFill>
                <a:srgbClr val="FEFFFF"/>
              </a:solidFill>
            </a:endParaRPr>
          </a:p>
          <a:p>
            <a:pPr indent="-285750" algn="just"/>
            <a:r>
              <a:rPr lang="en-US" dirty="0">
                <a:solidFill>
                  <a:srgbClr val="FEFFFF"/>
                </a:solidFill>
              </a:rPr>
              <a:t>Rationality doesn’t prescribe one alternative over another, though our psychology usually makes us to choose the explanation that is most consistent with our prior beliefs</a:t>
            </a:r>
          </a:p>
        </p:txBody>
      </p:sp>
      <p:sp>
        <p:nvSpPr>
          <p:cNvPr id="5" name="TextBox 4"/>
          <p:cNvSpPr txBox="1"/>
          <p:nvPr/>
        </p:nvSpPr>
        <p:spPr>
          <a:xfrm>
            <a:off x="894520" y="4131223"/>
            <a:ext cx="3220279" cy="923330"/>
          </a:xfrm>
          <a:prstGeom prst="rect">
            <a:avLst/>
          </a:prstGeom>
          <a:noFill/>
        </p:spPr>
        <p:txBody>
          <a:bodyPr wrap="square" rtlCol="0">
            <a:spAutoFit/>
          </a:bodyPr>
          <a:lstStyle/>
          <a:p>
            <a:r>
              <a:rPr lang="en-US" i="1" dirty="0">
                <a:solidFill>
                  <a:schemeClr val="accent1">
                    <a:lumMod val="40000"/>
                    <a:lumOff val="60000"/>
                  </a:schemeClr>
                </a:solidFill>
              </a:rPr>
              <a:t>Believing storms are rare &amp; basing economic decisions on rare events is irrational</a:t>
            </a:r>
          </a:p>
        </p:txBody>
      </p:sp>
      <p:sp>
        <p:nvSpPr>
          <p:cNvPr id="9" name="TextBox 8"/>
          <p:cNvSpPr txBox="1"/>
          <p:nvPr/>
        </p:nvSpPr>
        <p:spPr>
          <a:xfrm>
            <a:off x="4467454" y="4131223"/>
            <a:ext cx="3572933" cy="923330"/>
          </a:xfrm>
          <a:prstGeom prst="rect">
            <a:avLst/>
          </a:prstGeom>
          <a:noFill/>
        </p:spPr>
        <p:txBody>
          <a:bodyPr wrap="square" rtlCol="0">
            <a:spAutoFit/>
          </a:bodyPr>
          <a:lstStyle/>
          <a:p>
            <a:r>
              <a:rPr lang="en-US" i="1" dirty="0">
                <a:solidFill>
                  <a:schemeClr val="accent6">
                    <a:lumMod val="40000"/>
                    <a:lumOff val="60000"/>
                  </a:schemeClr>
                </a:solidFill>
              </a:rPr>
              <a:t>Believing Irma is evidence of </a:t>
            </a:r>
            <a:r>
              <a:rPr lang="en-US" i="1">
                <a:solidFill>
                  <a:schemeClr val="accent6">
                    <a:lumMod val="40000"/>
                    <a:lumOff val="60000"/>
                  </a:schemeClr>
                </a:solidFill>
              </a:rPr>
              <a:t>climate change’s predictions of stronger storms</a:t>
            </a:r>
            <a:endParaRPr lang="en-US" i="1" dirty="0">
              <a:solidFill>
                <a:schemeClr val="accent6">
                  <a:lumMod val="40000"/>
                  <a:lumOff val="60000"/>
                </a:schemeClr>
              </a:solidFill>
            </a:endParaRPr>
          </a:p>
        </p:txBody>
      </p:sp>
    </p:spTree>
    <p:extLst>
      <p:ext uri="{BB962C8B-B14F-4D97-AF65-F5344CB8AC3E}">
        <p14:creationId xmlns:p14="http://schemas.microsoft.com/office/powerpoint/2010/main" val="3757935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p:txBody>
          <a:bodyPr>
            <a:normAutofit/>
          </a:bodyPr>
          <a:lstStyle/>
          <a:p>
            <a:r>
              <a:rPr lang="en-US" sz="2400" dirty="0"/>
              <a:t>Underdetermination occurs when evidence and reasoning fail to demand a unique conclusion.</a:t>
            </a:r>
          </a:p>
          <a:p>
            <a:r>
              <a:rPr lang="en-US" sz="2400" dirty="0"/>
              <a:t>Certain forms of underdetermination suggest that science is not as rational as it appears.</a:t>
            </a:r>
          </a:p>
        </p:txBody>
      </p:sp>
    </p:spTree>
    <p:extLst>
      <p:ext uri="{BB962C8B-B14F-4D97-AF65-F5344CB8AC3E}">
        <p14:creationId xmlns:p14="http://schemas.microsoft.com/office/powerpoint/2010/main" val="10887376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Values</a:t>
            </a:r>
          </a:p>
        </p:txBody>
      </p:sp>
      <p:sp>
        <p:nvSpPr>
          <p:cNvPr id="3" name="Content Placeholder 2"/>
          <p:cNvSpPr>
            <a:spLocks noGrp="1"/>
          </p:cNvSpPr>
          <p:nvPr>
            <p:ph idx="1"/>
          </p:nvPr>
        </p:nvSpPr>
        <p:spPr>
          <a:xfrm>
            <a:off x="2589212" y="1559860"/>
            <a:ext cx="8915400" cy="5127812"/>
          </a:xfrm>
        </p:spPr>
        <p:txBody>
          <a:bodyPr>
            <a:normAutofit/>
          </a:bodyPr>
          <a:lstStyle/>
          <a:p>
            <a:r>
              <a:rPr lang="en-US" dirty="0"/>
              <a:t>One should favor theories with:</a:t>
            </a:r>
          </a:p>
          <a:p>
            <a:pPr lvl="1"/>
            <a:r>
              <a:rPr lang="en-US" dirty="0"/>
              <a:t>the broadest </a:t>
            </a:r>
            <a:r>
              <a:rPr lang="en-US" b="1" dirty="0"/>
              <a:t>Universality </a:t>
            </a:r>
            <a:r>
              <a:rPr lang="en-US" dirty="0"/>
              <a:t>–  The amount of diverse phenomena explained</a:t>
            </a:r>
          </a:p>
          <a:p>
            <a:pPr lvl="2"/>
            <a:r>
              <a:rPr lang="en-US" dirty="0"/>
              <a:t>For example, a theory of Mt. Everest is less universal than a theory of mountains</a:t>
            </a:r>
          </a:p>
          <a:p>
            <a:pPr lvl="1"/>
            <a:r>
              <a:rPr lang="en-US" dirty="0"/>
              <a:t>the highest degree of </a:t>
            </a:r>
            <a:r>
              <a:rPr lang="en-US" b="1" dirty="0"/>
              <a:t>Precision</a:t>
            </a:r>
            <a:endParaRPr lang="en-US" dirty="0"/>
          </a:p>
          <a:p>
            <a:pPr lvl="1"/>
            <a:r>
              <a:rPr lang="en-US" b="1" dirty="0"/>
              <a:t>Consistency </a:t>
            </a:r>
            <a:r>
              <a:rPr lang="en-US" dirty="0"/>
              <a:t>of explanation – Whether the whole of the explanation is free of contradictions.</a:t>
            </a:r>
          </a:p>
          <a:p>
            <a:pPr lvl="2"/>
            <a:r>
              <a:rPr lang="en-US" dirty="0"/>
              <a:t>No </a:t>
            </a:r>
            <a:r>
              <a:rPr lang="en-US" b="1" dirty="0"/>
              <a:t>‘ad hoc’ hypotheses</a:t>
            </a:r>
            <a:r>
              <a:rPr lang="en-US" dirty="0"/>
              <a:t>, or hypotheses introduced to explain away inconsistencies.</a:t>
            </a:r>
          </a:p>
          <a:p>
            <a:pPr lvl="1"/>
            <a:r>
              <a:rPr lang="en-US" b="1" dirty="0"/>
              <a:t>Adequacy </a:t>
            </a:r>
            <a:r>
              <a:rPr lang="en-US" dirty="0"/>
              <a:t>of explanation – Whether the explanation fits all of the data</a:t>
            </a:r>
          </a:p>
          <a:p>
            <a:pPr lvl="1"/>
            <a:r>
              <a:rPr lang="en-US" b="1" dirty="0"/>
              <a:t>Testability </a:t>
            </a:r>
            <a:r>
              <a:rPr lang="en-US" dirty="0"/>
              <a:t>– Whether there is some way to demonstrate whether the explanation is true or false.</a:t>
            </a:r>
          </a:p>
          <a:p>
            <a:pPr lvl="2"/>
            <a:r>
              <a:rPr lang="en-US" dirty="0"/>
              <a:t>An explanation is testable only if it can predict something other than what it was introduced to explain.</a:t>
            </a:r>
          </a:p>
          <a:p>
            <a:pPr lvl="2"/>
            <a:r>
              <a:rPr lang="en-US" dirty="0"/>
              <a:t>The empirical content of a theory increases with its degree of falsifiability. The more a statement forbids, the more it says about the world</a:t>
            </a:r>
          </a:p>
          <a:p>
            <a:pPr lvl="1"/>
            <a:r>
              <a:rPr lang="en-US" b="1" dirty="0"/>
              <a:t>Simplicity</a:t>
            </a:r>
            <a:r>
              <a:rPr lang="en-US" dirty="0"/>
              <a:t> – Number of assumptions made (fewer is better)</a:t>
            </a:r>
          </a:p>
        </p:txBody>
      </p:sp>
    </p:spTree>
    <p:extLst>
      <p:ext uri="{BB962C8B-B14F-4D97-AF65-F5344CB8AC3E}">
        <p14:creationId xmlns:p14="http://schemas.microsoft.com/office/powerpoint/2010/main" val="7605968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Underdetermination</a:t>
            </a:r>
            <a:r>
              <a:rPr lang="en-US" dirty="0"/>
              <a:t> moving forward</a:t>
            </a:r>
          </a:p>
        </p:txBody>
      </p:sp>
      <p:sp>
        <p:nvSpPr>
          <p:cNvPr id="3" name="Content Placeholder 2"/>
          <p:cNvSpPr>
            <a:spLocks noGrp="1"/>
          </p:cNvSpPr>
          <p:nvPr>
            <p:ph idx="1"/>
          </p:nvPr>
        </p:nvSpPr>
        <p:spPr/>
        <p:txBody>
          <a:bodyPr>
            <a:normAutofit/>
          </a:bodyPr>
          <a:lstStyle/>
          <a:p>
            <a:r>
              <a:rPr lang="en-US" sz="2000" dirty="0" err="1"/>
              <a:t>Underdetermination</a:t>
            </a:r>
            <a:r>
              <a:rPr lang="en-US" sz="2000" dirty="0"/>
              <a:t> was also used for skeptical arguments about the external world </a:t>
            </a:r>
          </a:p>
          <a:p>
            <a:pPr lvl="1"/>
            <a:r>
              <a:rPr lang="en-US" sz="1800" dirty="0"/>
              <a:t>e.g. the Cartesian demon, </a:t>
            </a:r>
            <a:r>
              <a:rPr lang="en-US" sz="1800" dirty="0" err="1"/>
              <a:t>Bostrom’s</a:t>
            </a:r>
            <a:r>
              <a:rPr lang="en-US" sz="1800" dirty="0"/>
              <a:t> Simulation argument, etc.</a:t>
            </a:r>
          </a:p>
          <a:p>
            <a:r>
              <a:rPr lang="en-US" sz="2000" dirty="0" err="1"/>
              <a:t>Underdetermination</a:t>
            </a:r>
            <a:r>
              <a:rPr lang="en-US" sz="2000" dirty="0"/>
              <a:t>/</a:t>
            </a:r>
            <a:r>
              <a:rPr lang="en-US" sz="2000" dirty="0" err="1"/>
              <a:t>overdetermination</a:t>
            </a:r>
            <a:r>
              <a:rPr lang="en-US" sz="2000" dirty="0"/>
              <a:t> is key in questions of moral responsibility</a:t>
            </a:r>
          </a:p>
          <a:p>
            <a:pPr lvl="1"/>
            <a:r>
              <a:rPr lang="en-US" sz="1800" dirty="0"/>
              <a:t>e.g. Frankfurt’s principle of alternate possibilities, </a:t>
            </a:r>
            <a:r>
              <a:rPr lang="en-US" sz="1800" dirty="0" err="1"/>
              <a:t>neuroethics</a:t>
            </a:r>
            <a:r>
              <a:rPr lang="en-US" sz="1800" dirty="0"/>
              <a:t> cases</a:t>
            </a:r>
          </a:p>
          <a:p>
            <a:r>
              <a:rPr lang="en-US" sz="2000" dirty="0"/>
              <a:t>Quine, Wittgenstein and others have used </a:t>
            </a:r>
            <a:r>
              <a:rPr lang="en-US" sz="2000" dirty="0" err="1"/>
              <a:t>underdetermination</a:t>
            </a:r>
            <a:r>
              <a:rPr lang="en-US" sz="2000" dirty="0"/>
              <a:t> arguments in mind, language, free will, etc.</a:t>
            </a:r>
          </a:p>
        </p:txBody>
      </p:sp>
    </p:spTree>
    <p:extLst>
      <p:ext uri="{BB962C8B-B14F-4D97-AF65-F5344CB8AC3E}">
        <p14:creationId xmlns:p14="http://schemas.microsoft.com/office/powerpoint/2010/main" val="20655610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76" y="2580341"/>
            <a:ext cx="2103552" cy="16881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83" y="2115613"/>
            <a:ext cx="4011145" cy="4693023"/>
          </a:xfrm>
          <a:prstGeom prst="rect">
            <a:avLst/>
          </a:prstGeom>
        </p:spPr>
      </p:pic>
      <p:sp>
        <p:nvSpPr>
          <p:cNvPr id="6" name="TextBox 5"/>
          <p:cNvSpPr txBox="1"/>
          <p:nvPr/>
        </p:nvSpPr>
        <p:spPr>
          <a:xfrm>
            <a:off x="2175727" y="3078071"/>
            <a:ext cx="1293303" cy="400110"/>
          </a:xfrm>
          <a:prstGeom prst="rect">
            <a:avLst/>
          </a:prstGeom>
          <a:noFill/>
        </p:spPr>
        <p:txBody>
          <a:bodyPr wrap="none" rtlCol="0">
            <a:spAutoFit/>
          </a:bodyPr>
          <a:lstStyle/>
          <a:p>
            <a:r>
              <a:rPr lang="en-US" sz="2000" dirty="0"/>
              <a:t>“</a:t>
            </a:r>
            <a:r>
              <a:rPr lang="en-US" sz="2000" dirty="0" err="1"/>
              <a:t>Gavagai</a:t>
            </a:r>
            <a:r>
              <a:rPr lang="en-US" sz="2000" dirty="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275169"/>
            <a:ext cx="2499440" cy="1688101"/>
          </a:xfrm>
          <a:prstGeom prst="rect">
            <a:avLst/>
          </a:prstGeom>
        </p:spPr>
      </p:pic>
      <p:sp>
        <p:nvSpPr>
          <p:cNvPr id="8" name="TextBox 7"/>
          <p:cNvSpPr txBox="1"/>
          <p:nvPr/>
        </p:nvSpPr>
        <p:spPr>
          <a:xfrm>
            <a:off x="9751633" y="772898"/>
            <a:ext cx="1291572" cy="400110"/>
          </a:xfrm>
          <a:prstGeom prst="rect">
            <a:avLst/>
          </a:prstGeom>
          <a:noFill/>
        </p:spPr>
        <p:txBody>
          <a:bodyPr wrap="none" rtlCol="0">
            <a:spAutoFit/>
          </a:bodyPr>
          <a:lstStyle/>
          <a:p>
            <a:r>
              <a:rPr lang="en-US" sz="2000"/>
              <a:t>“A rabbit!”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1956051"/>
            <a:ext cx="2499440" cy="1688101"/>
          </a:xfrm>
          <a:prstGeom prst="rect">
            <a:avLst/>
          </a:prstGeom>
        </p:spPr>
      </p:pic>
      <p:sp>
        <p:nvSpPr>
          <p:cNvPr id="10" name="TextBox 9"/>
          <p:cNvSpPr txBox="1"/>
          <p:nvPr/>
        </p:nvSpPr>
        <p:spPr>
          <a:xfrm>
            <a:off x="9896384" y="2462462"/>
            <a:ext cx="1002069" cy="400110"/>
          </a:xfrm>
          <a:prstGeom prst="rect">
            <a:avLst/>
          </a:prstGeom>
          <a:noFill/>
        </p:spPr>
        <p:txBody>
          <a:bodyPr wrap="none" rtlCol="0">
            <a:spAutoFit/>
          </a:bodyPr>
          <a:lstStyle/>
          <a:p>
            <a:r>
              <a:rPr lang="en-US" sz="2000" dirty="0"/>
              <a:t>“Food!”</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3636934"/>
            <a:ext cx="2499440" cy="1688101"/>
          </a:xfrm>
          <a:prstGeom prst="rect">
            <a:avLst/>
          </a:prstGeom>
        </p:spPr>
      </p:pic>
      <p:sp>
        <p:nvSpPr>
          <p:cNvPr id="12" name="TextBox 11"/>
          <p:cNvSpPr txBox="1"/>
          <p:nvPr/>
        </p:nvSpPr>
        <p:spPr>
          <a:xfrm>
            <a:off x="9717749" y="4019464"/>
            <a:ext cx="1518364" cy="707886"/>
          </a:xfrm>
          <a:prstGeom prst="rect">
            <a:avLst/>
          </a:prstGeom>
          <a:noFill/>
        </p:spPr>
        <p:txBody>
          <a:bodyPr wrap="none" rtlCol="0">
            <a:spAutoFit/>
          </a:bodyPr>
          <a:lstStyle/>
          <a:p>
            <a:pPr algn="ctr"/>
            <a:r>
              <a:rPr lang="en-US" sz="2000" dirty="0"/>
              <a:t>“It is a sign it</a:t>
            </a:r>
            <a:br>
              <a:rPr lang="en-US" sz="2000" dirty="0"/>
            </a:br>
            <a:r>
              <a:rPr lang="en-US" sz="2000" dirty="0"/>
              <a:t>will rain”</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5169899"/>
            <a:ext cx="2499440" cy="1688101"/>
          </a:xfrm>
          <a:prstGeom prst="rect">
            <a:avLst/>
          </a:prstGeom>
        </p:spPr>
      </p:pic>
      <p:sp>
        <p:nvSpPr>
          <p:cNvPr id="14" name="TextBox 13"/>
          <p:cNvSpPr txBox="1"/>
          <p:nvPr/>
        </p:nvSpPr>
        <p:spPr>
          <a:xfrm>
            <a:off x="9714320" y="5552429"/>
            <a:ext cx="1525225" cy="707886"/>
          </a:xfrm>
          <a:prstGeom prst="rect">
            <a:avLst/>
          </a:prstGeom>
          <a:noFill/>
        </p:spPr>
        <p:txBody>
          <a:bodyPr wrap="none" rtlCol="0">
            <a:spAutoFit/>
          </a:bodyPr>
          <a:lstStyle/>
          <a:p>
            <a:pPr algn="ctr"/>
            <a:r>
              <a:rPr lang="en-US" sz="2000" dirty="0"/>
              <a:t>“Momentary</a:t>
            </a:r>
            <a:br>
              <a:rPr lang="en-US" sz="2000" dirty="0"/>
            </a:br>
            <a:r>
              <a:rPr lang="en-US" sz="2000" dirty="0"/>
              <a:t>rabbit stage”</a:t>
            </a:r>
          </a:p>
        </p:txBody>
      </p:sp>
      <p:sp>
        <p:nvSpPr>
          <p:cNvPr id="15" name="Title 15"/>
          <p:cNvSpPr txBox="1">
            <a:spLocks/>
          </p:cNvSpPr>
          <p:nvPr/>
        </p:nvSpPr>
        <p:spPr>
          <a:xfrm>
            <a:off x="1996276" y="568345"/>
            <a:ext cx="7124225" cy="156071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Reference </a:t>
            </a:r>
            <a:r>
              <a:rPr lang="en-US" dirty="0" err="1"/>
              <a:t>underdetermination</a:t>
            </a:r>
            <a:endParaRPr lang="en-US" dirty="0"/>
          </a:p>
        </p:txBody>
      </p:sp>
    </p:spTree>
    <p:extLst>
      <p:ext uri="{BB962C8B-B14F-4D97-AF65-F5344CB8AC3E}">
        <p14:creationId xmlns:p14="http://schemas.microsoft.com/office/powerpoint/2010/main" val="10136624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Underdetermination</a:t>
            </a:r>
            <a:r>
              <a:rPr lang="en-US" dirty="0"/>
              <a:t> moving forward</a:t>
            </a:r>
          </a:p>
        </p:txBody>
      </p:sp>
      <p:sp>
        <p:nvSpPr>
          <p:cNvPr id="3" name="Content Placeholder 2"/>
          <p:cNvSpPr>
            <a:spLocks noGrp="1"/>
          </p:cNvSpPr>
          <p:nvPr>
            <p:ph idx="1"/>
          </p:nvPr>
        </p:nvSpPr>
        <p:spPr>
          <a:xfrm>
            <a:off x="2589212" y="1764633"/>
            <a:ext cx="8915400" cy="4536776"/>
          </a:xfrm>
        </p:spPr>
        <p:txBody>
          <a:bodyPr>
            <a:noAutofit/>
          </a:bodyPr>
          <a:lstStyle/>
          <a:p>
            <a:r>
              <a:rPr lang="en-US" sz="2000" dirty="0" err="1"/>
              <a:t>Underdetermination</a:t>
            </a:r>
            <a:r>
              <a:rPr lang="en-US" sz="2000" dirty="0"/>
              <a:t> was also used for skeptical arguments about the external world </a:t>
            </a:r>
          </a:p>
          <a:p>
            <a:pPr lvl="1"/>
            <a:r>
              <a:rPr lang="en-US" sz="1800" dirty="0"/>
              <a:t>e.g. the Cartesian demon, </a:t>
            </a:r>
            <a:r>
              <a:rPr lang="en-US" sz="1800" dirty="0" err="1"/>
              <a:t>Bostrom’s</a:t>
            </a:r>
            <a:r>
              <a:rPr lang="en-US" sz="1800" dirty="0"/>
              <a:t> Simulation argument, etc.</a:t>
            </a:r>
          </a:p>
          <a:p>
            <a:r>
              <a:rPr lang="en-US" sz="2000" dirty="0" err="1"/>
              <a:t>Underdetermination</a:t>
            </a:r>
            <a:r>
              <a:rPr lang="en-US" sz="2000" dirty="0"/>
              <a:t>/</a:t>
            </a:r>
            <a:r>
              <a:rPr lang="en-US" sz="2000" dirty="0" err="1"/>
              <a:t>overdetermination</a:t>
            </a:r>
            <a:r>
              <a:rPr lang="en-US" sz="2000" dirty="0"/>
              <a:t> is key in questions of moral responsibility</a:t>
            </a:r>
          </a:p>
          <a:p>
            <a:pPr lvl="1"/>
            <a:r>
              <a:rPr lang="en-US" sz="1800" dirty="0"/>
              <a:t>e.g. Frankfurt’s principle of alternate possibilities, </a:t>
            </a:r>
            <a:r>
              <a:rPr lang="en-US" sz="1800" dirty="0" err="1"/>
              <a:t>neuroethics</a:t>
            </a:r>
            <a:r>
              <a:rPr lang="en-US" sz="1800" dirty="0"/>
              <a:t> cases</a:t>
            </a:r>
          </a:p>
          <a:p>
            <a:r>
              <a:rPr lang="en-US" sz="2000" dirty="0"/>
              <a:t>Quine, Wittgenstein and others have used </a:t>
            </a:r>
            <a:r>
              <a:rPr lang="en-US" sz="2000" dirty="0" err="1"/>
              <a:t>underdetermination</a:t>
            </a:r>
            <a:r>
              <a:rPr lang="en-US" sz="2000" dirty="0"/>
              <a:t> arguments in mind, language, free will, etc.</a:t>
            </a:r>
          </a:p>
          <a:p>
            <a:r>
              <a:rPr lang="en-US" sz="2000" dirty="0" err="1"/>
              <a:t>Underdetermination</a:t>
            </a:r>
            <a:r>
              <a:rPr lang="en-US" sz="2000" dirty="0"/>
              <a:t> is later used to attack the conclusions of science.</a:t>
            </a:r>
          </a:p>
          <a:p>
            <a:pPr lvl="1"/>
            <a:r>
              <a:rPr lang="en-US" sz="1800" dirty="0"/>
              <a:t>Because there are always multiple interpretations for any given data, the conclusions of science have more to do with social culture of scientific labs and communities than with their observations.</a:t>
            </a:r>
          </a:p>
        </p:txBody>
      </p:sp>
    </p:spTree>
    <p:extLst>
      <p:ext uri="{BB962C8B-B14F-4D97-AF65-F5344CB8AC3E}">
        <p14:creationId xmlns:p14="http://schemas.microsoft.com/office/powerpoint/2010/main" val="16119827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Structure of </a:t>
            </a:r>
            <a:br>
              <a:rPr lang="en-US" dirty="0"/>
            </a:br>
            <a:r>
              <a:rPr lang="en-US" dirty="0"/>
              <a:t>Scientific Revolutions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37597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Demarcation Problem Redux</a:t>
            </a:r>
          </a:p>
        </p:txBody>
      </p:sp>
      <p:sp>
        <p:nvSpPr>
          <p:cNvPr id="3" name="Content Placeholder 2"/>
          <p:cNvSpPr>
            <a:spLocks noGrp="1"/>
          </p:cNvSpPr>
          <p:nvPr>
            <p:ph idx="1"/>
          </p:nvPr>
        </p:nvSpPr>
        <p:spPr>
          <a:xfrm>
            <a:off x="2589212" y="1905000"/>
            <a:ext cx="8915400" cy="4953000"/>
          </a:xfrm>
        </p:spPr>
        <p:txBody>
          <a:bodyPr>
            <a:normAutofit/>
          </a:bodyPr>
          <a:lstStyle/>
          <a:p>
            <a:r>
              <a:rPr lang="en-US" sz="2000" dirty="0"/>
              <a:t>What </a:t>
            </a:r>
            <a:r>
              <a:rPr lang="en-US" sz="2000" i="1" dirty="0"/>
              <a:t>is</a:t>
            </a:r>
            <a:r>
              <a:rPr lang="en-US" sz="2000" dirty="0"/>
              <a:t> science?</a:t>
            </a:r>
          </a:p>
          <a:p>
            <a:pPr lvl="1"/>
            <a:r>
              <a:rPr lang="en-US" dirty="0" err="1"/>
              <a:t>Inductivism</a:t>
            </a:r>
            <a:r>
              <a:rPr lang="en-US" dirty="0"/>
              <a:t>?</a:t>
            </a:r>
          </a:p>
          <a:p>
            <a:pPr lvl="2"/>
            <a:r>
              <a:rPr lang="en-US" dirty="0"/>
              <a:t>Hume’s Problem of Induction – Induction is unjustified/unjustifiable, but we behave as such by custom/habit</a:t>
            </a:r>
          </a:p>
          <a:p>
            <a:pPr lvl="2"/>
            <a:r>
              <a:rPr lang="en-US" dirty="0"/>
              <a:t>Goodman’s New Riddle of Induction – Even particular inductive claims are unjustifiable, but we act as if it is by custom/habit</a:t>
            </a:r>
          </a:p>
          <a:p>
            <a:pPr lvl="1"/>
            <a:r>
              <a:rPr lang="en-US" dirty="0"/>
              <a:t>Positivist approach? Popper’s </a:t>
            </a:r>
            <a:r>
              <a:rPr lang="en-US" dirty="0" err="1"/>
              <a:t>Falsificationism</a:t>
            </a:r>
            <a:r>
              <a:rPr lang="en-US" dirty="0"/>
              <a:t>?</a:t>
            </a:r>
          </a:p>
          <a:p>
            <a:pPr lvl="2"/>
            <a:r>
              <a:rPr lang="en-US" dirty="0" err="1"/>
              <a:t>Duhem</a:t>
            </a:r>
            <a:r>
              <a:rPr lang="en-US" dirty="0"/>
              <a:t>-Quine Thesis of </a:t>
            </a:r>
            <a:r>
              <a:rPr lang="en-US" dirty="0" err="1"/>
              <a:t>Underdetermination</a:t>
            </a:r>
            <a:r>
              <a:rPr lang="en-US" dirty="0"/>
              <a:t> – There is no such thing as a ‘crucial experiment,’</a:t>
            </a:r>
          </a:p>
          <a:p>
            <a:pPr lvl="3">
              <a:buFont typeface="+mj-lt"/>
              <a:buAutoNum type="alphaLcParenR"/>
            </a:pPr>
            <a:r>
              <a:rPr lang="en-US" dirty="0" err="1"/>
              <a:t>Duhem</a:t>
            </a:r>
            <a:r>
              <a:rPr lang="en-US" dirty="0"/>
              <a:t> – So we use broad reasoning to try to infer what hypotheses to accept, realizing they may be overturned in time.</a:t>
            </a:r>
          </a:p>
          <a:p>
            <a:pPr lvl="3">
              <a:buFont typeface="+mj-lt"/>
              <a:buAutoNum type="alphaLcParenR"/>
            </a:pPr>
            <a:r>
              <a:rPr lang="en-US" dirty="0"/>
              <a:t>Quine – The unit of debate is the whole of our beliefs (holism), and there is no strictly </a:t>
            </a:r>
            <a:r>
              <a:rPr lang="en-US" i="1" dirty="0"/>
              <a:t>rational</a:t>
            </a:r>
            <a:r>
              <a:rPr lang="en-US" dirty="0"/>
              <a:t> way to decide between small changes in our background assumptions or broad overall changes in our world view, psychology is what matters</a:t>
            </a:r>
          </a:p>
          <a:p>
            <a:r>
              <a:rPr lang="en-US" dirty="0"/>
              <a:t>Perhaps we should rethink some assumptions?</a:t>
            </a:r>
          </a:p>
        </p:txBody>
      </p:sp>
    </p:spTree>
    <p:extLst>
      <p:ext uri="{BB962C8B-B14F-4D97-AF65-F5344CB8AC3E}">
        <p14:creationId xmlns:p14="http://schemas.microsoft.com/office/powerpoint/2010/main" val="1690876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78" y="624110"/>
            <a:ext cx="6202018" cy="1280890"/>
          </a:xfrm>
        </p:spPr>
        <p:txBody>
          <a:bodyPr>
            <a:normAutofit/>
          </a:bodyPr>
          <a:lstStyle/>
          <a:p>
            <a:r>
              <a:rPr lang="en-US" dirty="0"/>
              <a:t>Thomas Kuhn</a:t>
            </a:r>
            <a:endParaRPr lang="en-US" i="1"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2618"/>
          <a:stretch/>
        </p:blipFill>
        <p:spPr>
          <a:xfrm>
            <a:off x="9212494" y="0"/>
            <a:ext cx="2979506" cy="3637722"/>
          </a:xfrm>
          <a:prstGeom prst="rect">
            <a:avLst/>
          </a:prstGeom>
        </p:spPr>
      </p:pic>
      <p:sp>
        <p:nvSpPr>
          <p:cNvPr id="8" name="Content Placeholder 2"/>
          <p:cNvSpPr txBox="1">
            <a:spLocks/>
          </p:cNvSpPr>
          <p:nvPr/>
        </p:nvSpPr>
        <p:spPr>
          <a:xfrm>
            <a:off x="2589212" y="2133600"/>
            <a:ext cx="8676886"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t>Harvard Ph.D. in quantum physics (1949), </a:t>
            </a:r>
            <a:br>
              <a:rPr lang="en-US" sz="2000" dirty="0"/>
            </a:br>
            <a:r>
              <a:rPr lang="en-US" sz="2000" dirty="0"/>
              <a:t>elected to Society of Fellows, chosen to </a:t>
            </a:r>
            <a:br>
              <a:rPr lang="en-US" sz="2000" dirty="0"/>
            </a:br>
            <a:r>
              <a:rPr lang="en-US" sz="2000" dirty="0"/>
              <a:t>teach a course on science for humanities </a:t>
            </a:r>
            <a:br>
              <a:rPr lang="en-US" sz="2000" dirty="0"/>
            </a:br>
            <a:r>
              <a:rPr lang="en-US" sz="2000" dirty="0"/>
              <a:t>students.</a:t>
            </a:r>
          </a:p>
          <a:p>
            <a:r>
              <a:rPr lang="en-US" sz="2000" dirty="0"/>
              <a:t>Read Newton, Galileo, Aristotle (“Aristotle </a:t>
            </a:r>
            <a:br>
              <a:rPr lang="en-US" sz="2000" dirty="0"/>
            </a:br>
            <a:r>
              <a:rPr lang="en-US" sz="2000" dirty="0"/>
              <a:t>appeared not only ignorant of mechanics, but a dreadfully bad physical scientist as well. About motion, in particular, his writings seemed to me full of egregious errors, both of logic and of observation.”)</a:t>
            </a:r>
          </a:p>
          <a:p>
            <a:r>
              <a:rPr lang="en-US" sz="2000" dirty="0"/>
              <a:t>Realized he misunderstood Aristotle (e.g. ‘motion’ meant change in general, not merely change in position.)</a:t>
            </a:r>
          </a:p>
          <a:p>
            <a:r>
              <a:rPr lang="en-US" sz="2000" dirty="0"/>
              <a:t>Denied tenure at Harvard, moved to Berkeley, wrote </a:t>
            </a:r>
            <a:r>
              <a:rPr lang="en-US" sz="2000" i="1" dirty="0"/>
              <a:t>the Copernican Revolution</a:t>
            </a:r>
            <a:r>
              <a:rPr lang="en-US" sz="2000" dirty="0"/>
              <a:t>, </a:t>
            </a:r>
            <a:r>
              <a:rPr lang="en-US" sz="2000" i="1" dirty="0"/>
              <a:t>SSR</a:t>
            </a:r>
          </a:p>
        </p:txBody>
      </p:sp>
      <p:sp>
        <p:nvSpPr>
          <p:cNvPr id="9" name="TextBox 8"/>
          <p:cNvSpPr txBox="1"/>
          <p:nvPr/>
        </p:nvSpPr>
        <p:spPr>
          <a:xfrm>
            <a:off x="10904468" y="3268390"/>
            <a:ext cx="1287532" cy="369332"/>
          </a:xfrm>
          <a:prstGeom prst="rect">
            <a:avLst/>
          </a:prstGeom>
          <a:noFill/>
        </p:spPr>
        <p:txBody>
          <a:bodyPr wrap="none" rtlCol="0">
            <a:spAutoFit/>
          </a:bodyPr>
          <a:lstStyle/>
          <a:p>
            <a:r>
              <a:rPr lang="en-US"/>
              <a:t>1922-1996</a:t>
            </a:r>
          </a:p>
        </p:txBody>
      </p:sp>
    </p:spTree>
    <p:extLst>
      <p:ext uri="{BB962C8B-B14F-4D97-AF65-F5344CB8AC3E}">
        <p14:creationId xmlns:p14="http://schemas.microsoft.com/office/powerpoint/2010/main" val="1906743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209800" y="304800"/>
            <a:ext cx="7772400" cy="1066800"/>
          </a:xfrm>
        </p:spPr>
        <p:txBody>
          <a:bodyPr/>
          <a:lstStyle/>
          <a:p>
            <a:r>
              <a:rPr lang="en-US" altLang="x-none" dirty="0"/>
              <a:t>David Hume (1711-1776)</a:t>
            </a:r>
            <a:endParaRPr lang="en-US" altLang="x-none" sz="5400" dirty="0"/>
          </a:p>
        </p:txBody>
      </p:sp>
      <p:sp>
        <p:nvSpPr>
          <p:cNvPr id="176131" name="Rectangle 3"/>
          <p:cNvSpPr>
            <a:spLocks noGrp="1" noChangeArrowheads="1"/>
          </p:cNvSpPr>
          <p:nvPr>
            <p:ph type="body" idx="1"/>
          </p:nvPr>
        </p:nvSpPr>
        <p:spPr>
          <a:xfrm>
            <a:off x="1905000" y="1524000"/>
            <a:ext cx="5606143" cy="4953000"/>
          </a:xfrm>
        </p:spPr>
        <p:txBody>
          <a:bodyPr>
            <a:noAutofit/>
          </a:bodyPr>
          <a:lstStyle/>
          <a:p>
            <a:pPr>
              <a:lnSpc>
                <a:spcPct val="90000"/>
              </a:lnSpc>
              <a:buFont typeface="Times" charset="0"/>
              <a:buChar char="•"/>
            </a:pPr>
            <a:r>
              <a:rPr lang="en-US" altLang="x-none" sz="2200" dirty="0"/>
              <a:t>Scottish philosopher and historian</a:t>
            </a:r>
          </a:p>
          <a:p>
            <a:pPr>
              <a:lnSpc>
                <a:spcPct val="90000"/>
              </a:lnSpc>
              <a:buFont typeface="Times" charset="0"/>
              <a:buChar char="•"/>
            </a:pPr>
            <a:r>
              <a:rPr lang="en-US" altLang="x-none" sz="2200" dirty="0"/>
              <a:t>Considered the greatest philosopher to write in the English language</a:t>
            </a:r>
          </a:p>
          <a:p>
            <a:pPr>
              <a:lnSpc>
                <a:spcPct val="90000"/>
              </a:lnSpc>
              <a:buFont typeface="Times" charset="0"/>
              <a:buChar char="•"/>
            </a:pPr>
            <a:r>
              <a:rPr lang="en-US" altLang="x-none" sz="2200" dirty="0"/>
              <a:t>Greatest Philosophical Work: </a:t>
            </a:r>
            <a:r>
              <a:rPr lang="en-US" altLang="x-none" sz="2200" i="1" dirty="0"/>
              <a:t>A Treatise of Human Nature</a:t>
            </a:r>
            <a:r>
              <a:rPr lang="en-US" altLang="x-none" sz="2200" dirty="0"/>
              <a:t> (1739)</a:t>
            </a:r>
          </a:p>
          <a:p>
            <a:pPr>
              <a:lnSpc>
                <a:spcPct val="90000"/>
              </a:lnSpc>
              <a:buFont typeface="Times" charset="0"/>
              <a:buNone/>
            </a:pPr>
            <a:r>
              <a:rPr lang="en-US" altLang="x-none" sz="2200" dirty="0"/>
              <a:t>   (this was began when he was 23 years old)</a:t>
            </a:r>
          </a:p>
          <a:p>
            <a:pPr>
              <a:lnSpc>
                <a:spcPct val="90000"/>
              </a:lnSpc>
              <a:buFont typeface="Times" charset="0"/>
              <a:buChar char="•"/>
            </a:pPr>
            <a:r>
              <a:rPr lang="en-US" altLang="x-none" sz="2200" dirty="0"/>
              <a:t>Famous doctrines: empiricism, skepticism.</a:t>
            </a:r>
          </a:p>
          <a:p>
            <a:pPr>
              <a:lnSpc>
                <a:spcPct val="90000"/>
              </a:lnSpc>
              <a:buFont typeface="Times" charset="0"/>
              <a:buChar char="•"/>
            </a:pPr>
            <a:r>
              <a:rPr lang="en-US" altLang="x-none" sz="2200" dirty="0"/>
              <a:t>Immanuel Kant said Hume “awoke me from my dogmatic slumber.”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454" y="1371600"/>
            <a:ext cx="3996296" cy="4751614"/>
          </a:xfrm>
          <a:prstGeom prst="rect">
            <a:avLst/>
          </a:prstGeom>
        </p:spPr>
      </p:pic>
    </p:spTree>
    <p:extLst>
      <p:ext uri="{BB962C8B-B14F-4D97-AF65-F5344CB8AC3E}">
        <p14:creationId xmlns:p14="http://schemas.microsoft.com/office/powerpoint/2010/main" val="8957598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3078" y="624110"/>
            <a:ext cx="6202018" cy="1280890"/>
          </a:xfrm>
        </p:spPr>
        <p:txBody>
          <a:bodyPr>
            <a:normAutofit/>
          </a:bodyPr>
          <a:lstStyle/>
          <a:p>
            <a:r>
              <a:rPr lang="en-US" dirty="0"/>
              <a:t>Thomas Kuhn’s </a:t>
            </a:r>
            <a:r>
              <a:rPr lang="en-US" i="1" dirty="0"/>
              <a:t>Structure </a:t>
            </a:r>
            <a:br>
              <a:rPr lang="en-US" i="1" dirty="0"/>
            </a:br>
            <a:r>
              <a:rPr lang="en-US" i="1" dirty="0"/>
              <a:t>of Scientific Revolutions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2494" y="3637722"/>
            <a:ext cx="2979506" cy="4525834"/>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618"/>
          <a:stretch/>
        </p:blipFill>
        <p:spPr>
          <a:xfrm>
            <a:off x="9212494" y="0"/>
            <a:ext cx="2979506" cy="3637722"/>
          </a:xfrm>
          <a:prstGeom prst="rect">
            <a:avLst/>
          </a:prstGeom>
        </p:spPr>
      </p:pic>
      <p:sp>
        <p:nvSpPr>
          <p:cNvPr id="8" name="Content Placeholder 2"/>
          <p:cNvSpPr txBox="1">
            <a:spLocks/>
          </p:cNvSpPr>
          <p:nvPr/>
        </p:nvSpPr>
        <p:spPr>
          <a:xfrm>
            <a:off x="2589212" y="2133600"/>
            <a:ext cx="6057831"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000" dirty="0"/>
              <a:t>Start with history of science – how science actually seems to work over long periods of time</a:t>
            </a:r>
          </a:p>
          <a:p>
            <a:r>
              <a:rPr lang="en-US" sz="2000" dirty="0"/>
              <a:t>What is the unit of analysis?</a:t>
            </a:r>
          </a:p>
          <a:p>
            <a:pPr lvl="1"/>
            <a:r>
              <a:rPr lang="en-US" i="1" dirty="0"/>
              <a:t>Scientific communities</a:t>
            </a:r>
            <a:r>
              <a:rPr lang="en-US" dirty="0"/>
              <a:t> – identified, roughly, by building location, terms, and interactions</a:t>
            </a:r>
          </a:p>
          <a:p>
            <a:pPr lvl="1"/>
            <a:r>
              <a:rPr lang="en-US" i="1" dirty="0"/>
              <a:t>Normal Science</a:t>
            </a:r>
            <a:r>
              <a:rPr lang="en-US" dirty="0"/>
              <a:t> – what scientists actually </a:t>
            </a:r>
            <a:r>
              <a:rPr lang="en-US" i="1" dirty="0"/>
              <a:t>do</a:t>
            </a:r>
            <a:r>
              <a:rPr lang="en-US" dirty="0"/>
              <a:t> in daily life</a:t>
            </a:r>
          </a:p>
          <a:p>
            <a:pPr lvl="1"/>
            <a:r>
              <a:rPr lang="en-US" i="1" dirty="0"/>
              <a:t>Theory change</a:t>
            </a:r>
            <a:r>
              <a:rPr lang="en-US" dirty="0"/>
              <a:t> – how scientific communities react in periods of massive historical change</a:t>
            </a:r>
          </a:p>
          <a:p>
            <a:endParaRPr lang="en-US" dirty="0"/>
          </a:p>
        </p:txBody>
      </p:sp>
      <p:sp>
        <p:nvSpPr>
          <p:cNvPr id="9" name="TextBox 8"/>
          <p:cNvSpPr txBox="1"/>
          <p:nvPr/>
        </p:nvSpPr>
        <p:spPr>
          <a:xfrm>
            <a:off x="10904468" y="3268390"/>
            <a:ext cx="1287532" cy="369332"/>
          </a:xfrm>
          <a:prstGeom prst="rect">
            <a:avLst/>
          </a:prstGeom>
          <a:noFill/>
        </p:spPr>
        <p:txBody>
          <a:bodyPr wrap="none" rtlCol="0">
            <a:spAutoFit/>
          </a:bodyPr>
          <a:lstStyle/>
          <a:p>
            <a:r>
              <a:rPr lang="en-US"/>
              <a:t>1922-1996</a:t>
            </a:r>
          </a:p>
        </p:txBody>
      </p:sp>
    </p:spTree>
    <p:extLst>
      <p:ext uri="{BB962C8B-B14F-4D97-AF65-F5344CB8AC3E}">
        <p14:creationId xmlns:p14="http://schemas.microsoft.com/office/powerpoint/2010/main" val="9848649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Science</a:t>
            </a:r>
          </a:p>
        </p:txBody>
      </p:sp>
      <p:sp>
        <p:nvSpPr>
          <p:cNvPr id="3" name="Content Placeholder 2"/>
          <p:cNvSpPr>
            <a:spLocks noGrp="1"/>
          </p:cNvSpPr>
          <p:nvPr>
            <p:ph idx="1"/>
          </p:nvPr>
        </p:nvSpPr>
        <p:spPr>
          <a:xfrm>
            <a:off x="2589212" y="2133599"/>
            <a:ext cx="8915400" cy="4491487"/>
          </a:xfrm>
        </p:spPr>
        <p:txBody>
          <a:bodyPr>
            <a:normAutofit fontScale="92500"/>
          </a:bodyPr>
          <a:lstStyle/>
          <a:p>
            <a:r>
              <a:rPr lang="en-US" i="1" dirty="0"/>
              <a:t>Received beliefs:</a:t>
            </a:r>
            <a:r>
              <a:rPr lang="en-US" dirty="0"/>
              <a:t> form the foundation of the "educational initiation that prepares and licenses the student for professional practice" (5). (The idea is to establish fluency/indoctrinate students in the received beliefs)</a:t>
            </a:r>
          </a:p>
          <a:p>
            <a:r>
              <a:rPr lang="en-US" i="1" dirty="0"/>
              <a:t>Normal science:</a:t>
            </a:r>
            <a:r>
              <a:rPr lang="en-US" dirty="0"/>
              <a:t> "means research firmly based upon one or more past scientific achievements, achievements that some particular scientific community acknowledges for a time as supplying the foundation for its further practice"</a:t>
            </a:r>
          </a:p>
          <a:p>
            <a:pPr lvl="1"/>
            <a:r>
              <a:rPr lang="en-US" dirty="0"/>
              <a:t>There are paradigmatic solutions that drew people away from earlier views</a:t>
            </a:r>
          </a:p>
          <a:p>
            <a:pPr lvl="1"/>
            <a:r>
              <a:rPr lang="en-US" dirty="0"/>
              <a:t>There are many problems left to solve</a:t>
            </a:r>
          </a:p>
          <a:p>
            <a:pPr lvl="1"/>
            <a:r>
              <a:rPr lang="en-US" dirty="0"/>
              <a:t>Scientists assume they know what the world is like, disruptive novelties are suppressed, observations are forced into the conceptual boxes supplied by professional scientists</a:t>
            </a:r>
          </a:p>
          <a:p>
            <a:r>
              <a:rPr lang="en-US" dirty="0"/>
              <a:t>A </a:t>
            </a:r>
            <a:r>
              <a:rPr lang="en-US" i="1" dirty="0"/>
              <a:t>shift</a:t>
            </a:r>
            <a:r>
              <a:rPr lang="en-US" dirty="0"/>
              <a:t> in professional commitments to shared assumptions takes place when an </a:t>
            </a:r>
            <a:r>
              <a:rPr lang="en-US" i="1" dirty="0"/>
              <a:t>anomaly</a:t>
            </a:r>
            <a:r>
              <a:rPr lang="en-US" dirty="0"/>
              <a:t> "subverts the existing tradition of scientific practice"</a:t>
            </a:r>
          </a:p>
          <a:p>
            <a:pPr lvl="1"/>
            <a:r>
              <a:rPr lang="en-US" dirty="0"/>
              <a:t>When a shift takes place, "a scientist's world is qualitatively transformed [and] quantitatively enriched by fundamental novelties of either fact or theory" (7)</a:t>
            </a:r>
          </a:p>
          <a:p>
            <a:endParaRPr lang="en-US" dirty="0"/>
          </a:p>
        </p:txBody>
      </p:sp>
    </p:spTree>
    <p:extLst>
      <p:ext uri="{BB962C8B-B14F-4D97-AF65-F5344CB8AC3E}">
        <p14:creationId xmlns:p14="http://schemas.microsoft.com/office/powerpoint/2010/main" val="4278716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Paradigms</a:t>
            </a:r>
          </a:p>
        </p:txBody>
      </p:sp>
      <p:sp>
        <p:nvSpPr>
          <p:cNvPr id="3" name="Content Placeholder 2"/>
          <p:cNvSpPr>
            <a:spLocks noGrp="1"/>
          </p:cNvSpPr>
          <p:nvPr>
            <p:ph idx="1"/>
          </p:nvPr>
        </p:nvSpPr>
        <p:spPr>
          <a:xfrm>
            <a:off x="2589212" y="2133600"/>
            <a:ext cx="8915400" cy="4407878"/>
          </a:xfrm>
        </p:spPr>
        <p:txBody>
          <a:bodyPr>
            <a:normAutofit/>
          </a:bodyPr>
          <a:lstStyle/>
          <a:p>
            <a:pPr>
              <a:spcBef>
                <a:spcPct val="50000"/>
              </a:spcBef>
            </a:pPr>
            <a:r>
              <a:rPr lang="en-GB" altLang="x-none" sz="2000" dirty="0">
                <a:solidFill>
                  <a:schemeClr val="tx1"/>
                </a:solidFill>
                <a:latin typeface="Century Gothic" charset="0"/>
                <a:ea typeface="Century Gothic" charset="0"/>
                <a:cs typeface="Century Gothic" charset="0"/>
              </a:rPr>
              <a:t>Paradigms are universally recognized scientific achievements that provide model problems and solutions to a community of practitioners. (“Paradigm” is Greek for model, pattern.)</a:t>
            </a:r>
          </a:p>
          <a:p>
            <a:pPr>
              <a:spcBef>
                <a:spcPct val="50000"/>
              </a:spcBef>
            </a:pPr>
            <a:r>
              <a:rPr lang="en-GB" altLang="x-none" sz="2000" dirty="0">
                <a:solidFill>
                  <a:schemeClr val="tx1"/>
                </a:solidFill>
                <a:latin typeface="Century Gothic" charset="0"/>
                <a:ea typeface="Century Gothic" charset="0"/>
                <a:cs typeface="Century Gothic" charset="0"/>
              </a:rPr>
              <a:t>Kuhn also describes these as the entire constellation of assumptions, beliefs, values and practices shared by members of a scientific community (because they were all trained on the same paradigm examples of good practice)</a:t>
            </a:r>
          </a:p>
          <a:p>
            <a:pPr>
              <a:spcBef>
                <a:spcPct val="50000"/>
              </a:spcBef>
            </a:pPr>
            <a:r>
              <a:rPr lang="en-US" altLang="x-none" sz="2000" dirty="0">
                <a:solidFill>
                  <a:srgbClr val="000000"/>
                </a:solidFill>
                <a:latin typeface="Century Gothic" charset="0"/>
                <a:ea typeface="Century Gothic" charset="0"/>
                <a:cs typeface="Century Gothic" charset="0"/>
              </a:rPr>
              <a:t>A scientific community cannot practice its trade without some set of received beliefs. A </a:t>
            </a:r>
            <a:r>
              <a:rPr lang="en-US" altLang="x-none" sz="2000" i="1" dirty="0">
                <a:solidFill>
                  <a:srgbClr val="000000"/>
                </a:solidFill>
                <a:latin typeface="Century Gothic" charset="0"/>
                <a:ea typeface="Century Gothic" charset="0"/>
                <a:cs typeface="Century Gothic" charset="0"/>
              </a:rPr>
              <a:t>paradigm </a:t>
            </a:r>
            <a:r>
              <a:rPr lang="en-US" altLang="x-none" sz="2000" dirty="0">
                <a:solidFill>
                  <a:srgbClr val="000000"/>
                </a:solidFill>
                <a:latin typeface="Century Gothic" charset="0"/>
                <a:ea typeface="Century Gothic" charset="0"/>
                <a:cs typeface="Century Gothic" charset="0"/>
              </a:rPr>
              <a:t>must exist.</a:t>
            </a:r>
          </a:p>
          <a:p>
            <a:pPr lvl="1">
              <a:spcBef>
                <a:spcPct val="50000"/>
              </a:spcBef>
            </a:pPr>
            <a:r>
              <a:rPr lang="en-US" altLang="x-none" sz="1800" dirty="0">
                <a:solidFill>
                  <a:srgbClr val="000000"/>
                </a:solidFill>
                <a:latin typeface="Century Gothic" charset="0"/>
                <a:ea typeface="Century Gothic" charset="0"/>
                <a:cs typeface="Century Gothic" charset="0"/>
              </a:rPr>
              <a:t>Is this accurate? If so, is science unique in this?</a:t>
            </a:r>
            <a:endParaRPr lang="en-GB" altLang="x-none" sz="1800" dirty="0">
              <a:solidFill>
                <a:schemeClr val="tx1"/>
              </a:solidFill>
              <a:latin typeface="Century Gothic" charset="0"/>
              <a:ea typeface="Century Gothic" charset="0"/>
              <a:cs typeface="Century Gothic" charset="0"/>
            </a:endParaRPr>
          </a:p>
          <a:p>
            <a:pPr>
              <a:spcBef>
                <a:spcPct val="50000"/>
              </a:spcBef>
            </a:pPr>
            <a:r>
              <a:rPr lang="en-GB" altLang="x-none" sz="2000" dirty="0">
                <a:solidFill>
                  <a:schemeClr val="tx1"/>
                </a:solidFill>
                <a:latin typeface="Century Gothic" charset="0"/>
                <a:ea typeface="Century Gothic" charset="0"/>
                <a:cs typeface="Century Gothic" charset="0"/>
              </a:rPr>
              <a:t>Margaret Masterson describes 21 separate definitions of ‘paradigm’ used in the 175-page book.</a:t>
            </a:r>
          </a:p>
        </p:txBody>
      </p:sp>
    </p:spTree>
    <p:extLst>
      <p:ext uri="{BB962C8B-B14F-4D97-AF65-F5344CB8AC3E}">
        <p14:creationId xmlns:p14="http://schemas.microsoft.com/office/powerpoint/2010/main" val="17830817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920" y="0"/>
            <a:ext cx="1231192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920" y="278295"/>
            <a:ext cx="12480705" cy="6659217"/>
          </a:xfrm>
          <a:solidFill>
            <a:schemeClr val="bg1"/>
          </a:solidFill>
        </p:spPr>
      </p:pic>
    </p:spTree>
    <p:extLst>
      <p:ext uri="{BB962C8B-B14F-4D97-AF65-F5344CB8AC3E}">
        <p14:creationId xmlns:p14="http://schemas.microsoft.com/office/powerpoint/2010/main" val="13519318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Structure of Scientific Revolutions</a:t>
            </a:r>
          </a:p>
        </p:txBody>
      </p:sp>
      <p:sp>
        <p:nvSpPr>
          <p:cNvPr id="3" name="Content Placeholder 2"/>
          <p:cNvSpPr>
            <a:spLocks noGrp="1"/>
          </p:cNvSpPr>
          <p:nvPr>
            <p:ph idx="1"/>
          </p:nvPr>
        </p:nvSpPr>
        <p:spPr>
          <a:xfrm>
            <a:off x="2589212" y="1905000"/>
            <a:ext cx="8915400" cy="4501662"/>
          </a:xfrm>
        </p:spPr>
        <p:txBody>
          <a:bodyPr>
            <a:normAutofit/>
          </a:bodyPr>
          <a:lstStyle/>
          <a:p>
            <a:pPr>
              <a:spcBef>
                <a:spcPct val="50000"/>
              </a:spcBef>
            </a:pPr>
            <a:r>
              <a:rPr lang="en-GB" altLang="x-none" sz="2000" b="1" dirty="0" err="1">
                <a:solidFill>
                  <a:schemeClr val="tx1"/>
                </a:solidFill>
                <a:latin typeface="Century Gothic" charset="0"/>
                <a:ea typeface="Century Gothic" charset="0"/>
                <a:cs typeface="Century Gothic" charset="0"/>
              </a:rPr>
              <a:t>Preparadigmatic</a:t>
            </a:r>
            <a:r>
              <a:rPr lang="en-GB" altLang="x-none" sz="2000" b="1" dirty="0">
                <a:solidFill>
                  <a:schemeClr val="tx1"/>
                </a:solidFill>
                <a:latin typeface="Century Gothic" charset="0"/>
                <a:ea typeface="Century Gothic" charset="0"/>
                <a:cs typeface="Century Gothic" charset="0"/>
              </a:rPr>
              <a:t> science</a:t>
            </a:r>
            <a:r>
              <a:rPr lang="en-GB" altLang="x-none" sz="2000" dirty="0">
                <a:solidFill>
                  <a:schemeClr val="tx1"/>
                </a:solidFill>
                <a:latin typeface="Century Gothic" charset="0"/>
                <a:ea typeface="Century Gothic" charset="0"/>
                <a:cs typeface="Century Gothic" charset="0"/>
              </a:rPr>
              <a:t>: there exists a range of different schools, not united by a common paradigm</a:t>
            </a:r>
          </a:p>
          <a:p>
            <a:pPr>
              <a:spcBef>
                <a:spcPct val="50000"/>
              </a:spcBef>
            </a:pPr>
            <a:r>
              <a:rPr lang="en-GB" altLang="x-none" sz="2000" b="1" dirty="0">
                <a:solidFill>
                  <a:schemeClr val="tx1"/>
                </a:solidFill>
                <a:latin typeface="Century Gothic" charset="0"/>
                <a:ea typeface="Century Gothic" charset="0"/>
                <a:cs typeface="Century Gothic" charset="0"/>
              </a:rPr>
              <a:t>Normal science</a:t>
            </a:r>
            <a:r>
              <a:rPr lang="en-GB" altLang="x-none" sz="2000" dirty="0">
                <a:solidFill>
                  <a:schemeClr val="tx1"/>
                </a:solidFill>
                <a:latin typeface="Century Gothic" charset="0"/>
                <a:ea typeface="Century Gothic" charset="0"/>
                <a:cs typeface="Century Gothic" charset="0"/>
              </a:rPr>
              <a:t>: research firmly based on such a paradigm (the coming of maturity of a science); attempt to force nature into the paradigm and stay within it</a:t>
            </a:r>
          </a:p>
          <a:p>
            <a:pPr>
              <a:spcBef>
                <a:spcPct val="50000"/>
              </a:spcBef>
            </a:pPr>
            <a:r>
              <a:rPr lang="en-GB" altLang="x-none" sz="2000" b="1" dirty="0">
                <a:solidFill>
                  <a:schemeClr val="tx1"/>
                </a:solidFill>
                <a:latin typeface="Century Gothic" charset="0"/>
                <a:ea typeface="Century Gothic" charset="0"/>
                <a:cs typeface="Century Gothic" charset="0"/>
              </a:rPr>
              <a:t>Anomaly:</a:t>
            </a:r>
            <a:r>
              <a:rPr lang="en-GB" altLang="x-none" sz="2000" dirty="0">
                <a:solidFill>
                  <a:schemeClr val="tx1"/>
                </a:solidFill>
                <a:latin typeface="Century Gothic" charset="0"/>
                <a:ea typeface="Century Gothic" charset="0"/>
                <a:cs typeface="Century Gothic" charset="0"/>
              </a:rPr>
              <a:t> Important problems resist solution, evidence in tension begins to pile up</a:t>
            </a:r>
          </a:p>
          <a:p>
            <a:pPr>
              <a:spcBef>
                <a:spcPct val="50000"/>
              </a:spcBef>
            </a:pPr>
            <a:r>
              <a:rPr lang="en-GB" altLang="x-none" sz="2000" b="1" dirty="0">
                <a:solidFill>
                  <a:schemeClr val="tx1"/>
                </a:solidFill>
                <a:latin typeface="Century Gothic" charset="0"/>
                <a:ea typeface="Century Gothic" charset="0"/>
                <a:cs typeface="Century Gothic" charset="0"/>
              </a:rPr>
              <a:t>Crisis:</a:t>
            </a:r>
            <a:r>
              <a:rPr lang="en-GB" altLang="x-none" sz="2000" dirty="0">
                <a:solidFill>
                  <a:schemeClr val="tx1"/>
                </a:solidFill>
                <a:latin typeface="Century Gothic" charset="0"/>
                <a:ea typeface="Century Gothic" charset="0"/>
                <a:cs typeface="Century Gothic" charset="0"/>
              </a:rPr>
              <a:t> Scientists grow more insecure with the adequacy of the paradigm, the paradigm is loosened, contending theories emerge</a:t>
            </a:r>
          </a:p>
          <a:p>
            <a:pPr>
              <a:spcBef>
                <a:spcPct val="50000"/>
              </a:spcBef>
            </a:pPr>
            <a:r>
              <a:rPr lang="en-GB" altLang="x-none" sz="2000" b="1" dirty="0">
                <a:solidFill>
                  <a:schemeClr val="tx1"/>
                </a:solidFill>
                <a:latin typeface="Century Gothic" charset="0"/>
                <a:ea typeface="Century Gothic" charset="0"/>
                <a:cs typeface="Century Gothic" charset="0"/>
              </a:rPr>
              <a:t>Scientific Revolution:</a:t>
            </a:r>
            <a:r>
              <a:rPr lang="en-GB" altLang="x-none" sz="2000" dirty="0">
                <a:solidFill>
                  <a:schemeClr val="tx1"/>
                </a:solidFill>
                <a:latin typeface="Century Gothic" charset="0"/>
                <a:ea typeface="Century Gothic" charset="0"/>
                <a:cs typeface="Century Gothic" charset="0"/>
              </a:rPr>
              <a:t> A young scientist or a scholar from another field enters, proposes a new paradigm, and other scientists who see it as fruitful come to embrace it.</a:t>
            </a:r>
          </a:p>
        </p:txBody>
      </p:sp>
    </p:spTree>
    <p:extLst>
      <p:ext uri="{BB962C8B-B14F-4D97-AF65-F5344CB8AC3E}">
        <p14:creationId xmlns:p14="http://schemas.microsoft.com/office/powerpoint/2010/main" val="18063049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12192000" cy="11131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7436"/>
          <a:stretch/>
        </p:blipFill>
        <p:spPr>
          <a:xfrm>
            <a:off x="-678986" y="536712"/>
            <a:ext cx="14598235" cy="6321287"/>
          </a:xfrm>
        </p:spPr>
      </p:pic>
    </p:spTree>
    <p:extLst>
      <p:ext uri="{BB962C8B-B14F-4D97-AF65-F5344CB8AC3E}">
        <p14:creationId xmlns:p14="http://schemas.microsoft.com/office/powerpoint/2010/main" val="15818867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Revolutions</a:t>
            </a:r>
          </a:p>
        </p:txBody>
      </p:sp>
      <p:sp>
        <p:nvSpPr>
          <p:cNvPr id="3" name="Content Placeholder 2"/>
          <p:cNvSpPr>
            <a:spLocks noGrp="1"/>
          </p:cNvSpPr>
          <p:nvPr>
            <p:ph idx="1"/>
          </p:nvPr>
        </p:nvSpPr>
        <p:spPr>
          <a:xfrm>
            <a:off x="2589211" y="1905000"/>
            <a:ext cx="9157311" cy="4753708"/>
          </a:xfrm>
        </p:spPr>
        <p:txBody>
          <a:bodyPr>
            <a:normAutofit/>
          </a:bodyPr>
          <a:lstStyle/>
          <a:p>
            <a:r>
              <a:rPr lang="en-US" sz="2000" dirty="0"/>
              <a:t>A scientific theory is declared invalid only if an alternative candidate is available to take its place. </a:t>
            </a:r>
          </a:p>
          <a:p>
            <a:pPr marL="400050" lvl="1" indent="0">
              <a:buNone/>
            </a:pPr>
            <a:r>
              <a:rPr lang="en-US" sz="1800" dirty="0">
                <a:latin typeface="Century Schoolbook" charset="0"/>
                <a:ea typeface="Century Schoolbook" charset="0"/>
                <a:cs typeface="Century Schoolbook" charset="0"/>
              </a:rPr>
              <a:t>“The methodological stereotype of falsification by direct comparison with nature does not exist in actual science”</a:t>
            </a:r>
          </a:p>
          <a:p>
            <a:pPr>
              <a:spcBef>
                <a:spcPct val="50000"/>
              </a:spcBef>
            </a:pPr>
            <a:r>
              <a:rPr lang="en-GB" altLang="x-none" sz="2000" dirty="0">
                <a:solidFill>
                  <a:schemeClr val="tx1"/>
                </a:solidFill>
                <a:latin typeface="Century Gothic" charset="0"/>
                <a:ea typeface="Century Gothic" charset="0"/>
                <a:cs typeface="Century Gothic" charset="0"/>
              </a:rPr>
              <a:t>Paradigm choice can never be settled by logic and experiment alone. (Later Kuhn advocates scientific values as reasons)</a:t>
            </a:r>
          </a:p>
          <a:p>
            <a:pPr>
              <a:spcBef>
                <a:spcPct val="50000"/>
              </a:spcBef>
            </a:pPr>
            <a:r>
              <a:rPr lang="en-GB" altLang="x-none" sz="2000" dirty="0">
                <a:solidFill>
                  <a:schemeClr val="tx1"/>
                </a:solidFill>
                <a:latin typeface="Century Gothic" charset="0"/>
                <a:ea typeface="Century Gothic" charset="0"/>
                <a:cs typeface="Century Gothic" charset="0"/>
              </a:rPr>
              <a:t>Early Kuhn accepts revolutions are an act of faith: new paradigms have problems (‘</a:t>
            </a:r>
            <a:r>
              <a:rPr lang="en-GB" altLang="x-none" sz="2000" dirty="0" err="1">
                <a:solidFill>
                  <a:schemeClr val="tx1"/>
                </a:solidFill>
                <a:latin typeface="Century Gothic" charset="0"/>
                <a:ea typeface="Century Gothic" charset="0"/>
                <a:cs typeface="Century Gothic" charset="0"/>
              </a:rPr>
              <a:t>Kuhnian</a:t>
            </a:r>
            <a:r>
              <a:rPr lang="en-GB" altLang="x-none" sz="2000" dirty="0">
                <a:solidFill>
                  <a:schemeClr val="tx1"/>
                </a:solidFill>
                <a:latin typeface="Century Gothic" charset="0"/>
                <a:ea typeface="Century Gothic" charset="0"/>
                <a:cs typeface="Century Gothic" charset="0"/>
              </a:rPr>
              <a:t> loss’), but inspire some to think they may be fruitful</a:t>
            </a:r>
          </a:p>
          <a:p>
            <a:pPr marL="400050" lvl="1" indent="0">
              <a:spcBef>
                <a:spcPct val="50000"/>
              </a:spcBef>
              <a:buNone/>
            </a:pPr>
            <a:r>
              <a:rPr lang="en-GB" altLang="x-none" sz="1800" dirty="0">
                <a:solidFill>
                  <a:schemeClr val="tx1"/>
                </a:solidFill>
                <a:latin typeface="Century Schoolbook" charset="0"/>
                <a:ea typeface="Century Schoolbook" charset="0"/>
                <a:cs typeface="Century Schoolbook" charset="0"/>
              </a:rPr>
              <a:t>“In paradigm choice there is no standard higher than the assent of the relevant community.”</a:t>
            </a:r>
          </a:p>
        </p:txBody>
      </p:sp>
    </p:spTree>
    <p:extLst>
      <p:ext uri="{BB962C8B-B14F-4D97-AF65-F5344CB8AC3E}">
        <p14:creationId xmlns:p14="http://schemas.microsoft.com/office/powerpoint/2010/main" val="14377321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0" name="Rectangle 6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448080469_0c5d10f9e3_o.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8210545" y="1961167"/>
            <a:ext cx="3981455" cy="39316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title"/>
          </p:nvPr>
        </p:nvSpPr>
        <p:spPr>
          <a:xfrm>
            <a:off x="649224" y="645106"/>
            <a:ext cx="6574536" cy="1259894"/>
          </a:xfrm>
        </p:spPr>
        <p:txBody>
          <a:bodyPr>
            <a:normAutofit/>
          </a:bodyPr>
          <a:lstStyle/>
          <a:p>
            <a:r>
              <a:rPr lang="en-US" altLang="x-none" dirty="0">
                <a:latin typeface="Century Gothic" charset="0"/>
                <a:ea typeface="Century Gothic" charset="0"/>
                <a:cs typeface="Century Gothic" charset="0"/>
              </a:rPr>
              <a:t>Classic Cases</a:t>
            </a:r>
          </a:p>
        </p:txBody>
      </p:sp>
      <p:sp>
        <p:nvSpPr>
          <p:cNvPr id="6147" name="Rectangle 3"/>
          <p:cNvSpPr>
            <a:spLocks noGrp="1" noChangeArrowheads="1"/>
          </p:cNvSpPr>
          <p:nvPr>
            <p:ph idx="1"/>
          </p:nvPr>
        </p:nvSpPr>
        <p:spPr>
          <a:xfrm>
            <a:off x="649224" y="2133600"/>
            <a:ext cx="7111453" cy="3759253"/>
          </a:xfrm>
        </p:spPr>
        <p:txBody>
          <a:bodyPr>
            <a:noAutofit/>
          </a:bodyPr>
          <a:lstStyle/>
          <a:p>
            <a:r>
              <a:rPr lang="en-US" altLang="x-none" sz="2000" dirty="0">
                <a:latin typeface="Century Gothic" charset="0"/>
                <a:ea typeface="Century Gothic" charset="0"/>
                <a:cs typeface="Century Gothic" charset="0"/>
              </a:rPr>
              <a:t>Copernican Revolution</a:t>
            </a:r>
          </a:p>
          <a:p>
            <a:r>
              <a:rPr lang="en-US" altLang="x-none" sz="2000" dirty="0">
                <a:latin typeface="Century Gothic" charset="0"/>
                <a:ea typeface="Century Gothic" charset="0"/>
                <a:cs typeface="Century Gothic" charset="0"/>
              </a:rPr>
              <a:t>Newtonian Physics/Einsteinian Relativity/Quantum Mechanics</a:t>
            </a:r>
          </a:p>
          <a:p>
            <a:r>
              <a:rPr lang="en-US" altLang="x-none" sz="2000" dirty="0">
                <a:latin typeface="Century Gothic" charset="0"/>
                <a:ea typeface="Century Gothic" charset="0"/>
                <a:cs typeface="Century Gothic" charset="0"/>
              </a:rPr>
              <a:t>Lavoisier’s Chemical Revolution/Second Chemical Revolution</a:t>
            </a:r>
          </a:p>
          <a:p>
            <a:r>
              <a:rPr lang="en-US" altLang="x-none" sz="2000" dirty="0">
                <a:latin typeface="Century Gothic" charset="0"/>
                <a:ea typeface="Century Gothic" charset="0"/>
                <a:cs typeface="Century Gothic" charset="0"/>
              </a:rPr>
              <a:t>Darwinian Revolution/Modern Synthesis/Genomics</a:t>
            </a:r>
          </a:p>
          <a:p>
            <a:r>
              <a:rPr lang="en-US" altLang="x-none" sz="2000" dirty="0">
                <a:latin typeface="Century Gothic" charset="0"/>
                <a:ea typeface="Century Gothic" charset="0"/>
                <a:cs typeface="Century Gothic" charset="0"/>
              </a:rPr>
              <a:t>Freudian Revolution/Behaviorism/Cognitive Revolution</a:t>
            </a:r>
          </a:p>
          <a:p>
            <a:r>
              <a:rPr lang="en-US" altLang="x-none" sz="2000" dirty="0">
                <a:latin typeface="Century Gothic" charset="0"/>
                <a:ea typeface="Century Gothic" charset="0"/>
                <a:cs typeface="Century Gothic" charset="0"/>
              </a:rPr>
              <a:t>Uniformitarianism/Plate Tectonics</a:t>
            </a:r>
          </a:p>
        </p:txBody>
      </p:sp>
    </p:spTree>
    <p:extLst>
      <p:ext uri="{BB962C8B-B14F-4D97-AF65-F5344CB8AC3E}">
        <p14:creationId xmlns:p14="http://schemas.microsoft.com/office/powerpoint/2010/main" val="26148043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SSR, part 2</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120311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dialogue so far</a:t>
            </a:r>
          </a:p>
        </p:txBody>
      </p:sp>
      <p:sp>
        <p:nvSpPr>
          <p:cNvPr id="3" name="Content Placeholder 2"/>
          <p:cNvSpPr>
            <a:spLocks noGrp="1"/>
          </p:cNvSpPr>
          <p:nvPr>
            <p:ph idx="1"/>
          </p:nvPr>
        </p:nvSpPr>
        <p:spPr>
          <a:xfrm>
            <a:off x="2589212" y="2133600"/>
            <a:ext cx="8915400" cy="4724400"/>
          </a:xfrm>
        </p:spPr>
        <p:txBody>
          <a:bodyPr>
            <a:normAutofit/>
          </a:bodyPr>
          <a:lstStyle/>
          <a:p>
            <a:r>
              <a:rPr lang="en-US" sz="2000" dirty="0"/>
              <a:t>What </a:t>
            </a:r>
            <a:r>
              <a:rPr lang="en-US" sz="2000" i="1" dirty="0"/>
              <a:t>is</a:t>
            </a:r>
            <a:r>
              <a:rPr lang="en-US" sz="2000" dirty="0"/>
              <a:t> science?</a:t>
            </a:r>
          </a:p>
          <a:p>
            <a:pPr lvl="1"/>
            <a:r>
              <a:rPr lang="en-US" dirty="0" err="1"/>
              <a:t>Inductivism</a:t>
            </a:r>
            <a:r>
              <a:rPr lang="en-US" dirty="0"/>
              <a:t>?</a:t>
            </a:r>
          </a:p>
          <a:p>
            <a:pPr lvl="2"/>
            <a:r>
              <a:rPr lang="en-US" dirty="0"/>
              <a:t>Hume &amp; Goodman render this irrational, Popper agrees</a:t>
            </a:r>
          </a:p>
          <a:p>
            <a:pPr lvl="1"/>
            <a:r>
              <a:rPr lang="en-US" dirty="0"/>
              <a:t>Positivist approach? Popper’s </a:t>
            </a:r>
            <a:r>
              <a:rPr lang="en-US" dirty="0" err="1"/>
              <a:t>Falsificationism</a:t>
            </a:r>
            <a:r>
              <a:rPr lang="en-US" dirty="0"/>
              <a:t>?</a:t>
            </a:r>
          </a:p>
          <a:p>
            <a:pPr lvl="2"/>
            <a:r>
              <a:rPr lang="en-US" dirty="0" err="1"/>
              <a:t>Duhem</a:t>
            </a:r>
            <a:r>
              <a:rPr lang="en-US" dirty="0"/>
              <a:t>-Quine Thesis of </a:t>
            </a:r>
            <a:r>
              <a:rPr lang="en-US" dirty="0" err="1"/>
              <a:t>Underdetermination</a:t>
            </a:r>
            <a:r>
              <a:rPr lang="en-US" dirty="0"/>
              <a:t> – No such thing as a ‘crucial experiment,’</a:t>
            </a:r>
          </a:p>
          <a:p>
            <a:pPr lvl="1"/>
            <a:r>
              <a:rPr lang="en-US" dirty="0"/>
              <a:t>Kuhn: we should look at science </a:t>
            </a:r>
            <a:r>
              <a:rPr lang="en-US" i="1" dirty="0"/>
              <a:t>how it is practiced</a:t>
            </a:r>
            <a:r>
              <a:rPr lang="en-US" dirty="0"/>
              <a:t> in order to tell what it is and its nature. History is a guide.</a:t>
            </a:r>
          </a:p>
          <a:p>
            <a:pPr lvl="2"/>
            <a:r>
              <a:rPr lang="en-US" dirty="0"/>
              <a:t>Science proceeds by </a:t>
            </a:r>
            <a:r>
              <a:rPr lang="en-US" i="1" dirty="0"/>
              <a:t>normal science </a:t>
            </a:r>
            <a:r>
              <a:rPr lang="en-US" dirty="0"/>
              <a:t>(puzzle solving), crisis, and radical </a:t>
            </a:r>
            <a:r>
              <a:rPr lang="en-US" i="1" dirty="0"/>
              <a:t>scientific revolutions</a:t>
            </a:r>
            <a:r>
              <a:rPr lang="en-US" dirty="0"/>
              <a:t>, in which everything changes.</a:t>
            </a:r>
          </a:p>
        </p:txBody>
      </p:sp>
    </p:spTree>
    <p:extLst>
      <p:ext uri="{BB962C8B-B14F-4D97-AF65-F5344CB8AC3E}">
        <p14:creationId xmlns:p14="http://schemas.microsoft.com/office/powerpoint/2010/main" val="591825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209800" y="381000"/>
            <a:ext cx="7772400" cy="1143000"/>
          </a:xfrm>
        </p:spPr>
        <p:txBody>
          <a:bodyPr/>
          <a:lstStyle/>
          <a:p>
            <a:r>
              <a:rPr lang="en-US" altLang="x-none" dirty="0"/>
              <a:t>Two Kinds of Skepticism</a:t>
            </a:r>
          </a:p>
        </p:txBody>
      </p:sp>
      <p:sp>
        <p:nvSpPr>
          <p:cNvPr id="292867" name="Rectangle 3"/>
          <p:cNvSpPr>
            <a:spLocks noGrp="1" noChangeArrowheads="1"/>
          </p:cNvSpPr>
          <p:nvPr>
            <p:ph type="body" idx="1"/>
          </p:nvPr>
        </p:nvSpPr>
        <p:spPr>
          <a:xfrm>
            <a:off x="2209800" y="1676400"/>
            <a:ext cx="7772400" cy="4800600"/>
          </a:xfrm>
        </p:spPr>
        <p:txBody>
          <a:bodyPr>
            <a:normAutofit/>
          </a:bodyPr>
          <a:lstStyle/>
          <a:p>
            <a:pPr>
              <a:lnSpc>
                <a:spcPct val="90000"/>
              </a:lnSpc>
            </a:pPr>
            <a:r>
              <a:rPr lang="en-US" altLang="x-none" sz="2400" dirty="0"/>
              <a:t>Skepticism about </a:t>
            </a:r>
            <a:r>
              <a:rPr lang="en-US" altLang="x-none" sz="2400" i="1" dirty="0"/>
              <a:t>knowledge</a:t>
            </a:r>
            <a:endParaRPr lang="en-US" altLang="x-none" sz="2400" dirty="0"/>
          </a:p>
          <a:p>
            <a:pPr lvl="1">
              <a:lnSpc>
                <a:spcPct val="90000"/>
              </a:lnSpc>
            </a:pPr>
            <a:r>
              <a:rPr lang="en-US" altLang="x-none" sz="2400" dirty="0"/>
              <a:t>Perhaps after reading Descartes we conclude we can’t be </a:t>
            </a:r>
            <a:r>
              <a:rPr lang="en-US" altLang="x-none" sz="2400" i="1" dirty="0"/>
              <a:t>absolutely certain</a:t>
            </a:r>
            <a:r>
              <a:rPr lang="en-US" altLang="x-none" sz="2400" dirty="0"/>
              <a:t> about the external world.</a:t>
            </a:r>
          </a:p>
          <a:p>
            <a:pPr lvl="1">
              <a:lnSpc>
                <a:spcPct val="90000"/>
              </a:lnSpc>
            </a:pPr>
            <a:r>
              <a:rPr lang="en-US" altLang="x-none" sz="2400" dirty="0"/>
              <a:t>Perhaps we can live with this.</a:t>
            </a:r>
          </a:p>
          <a:p>
            <a:pPr>
              <a:lnSpc>
                <a:spcPct val="90000"/>
              </a:lnSpc>
              <a:spcBef>
                <a:spcPct val="60000"/>
              </a:spcBef>
            </a:pPr>
            <a:r>
              <a:rPr lang="en-US" altLang="x-none" sz="2400" dirty="0"/>
              <a:t>Skepticism about </a:t>
            </a:r>
            <a:r>
              <a:rPr lang="en-US" altLang="x-none" sz="2400" i="1" dirty="0"/>
              <a:t>justification</a:t>
            </a:r>
            <a:endParaRPr lang="en-US" altLang="x-none" sz="2400" dirty="0"/>
          </a:p>
          <a:p>
            <a:pPr lvl="1">
              <a:lnSpc>
                <a:spcPct val="90000"/>
              </a:lnSpc>
            </a:pPr>
            <a:r>
              <a:rPr lang="en-US" altLang="x-none" sz="2400" dirty="0"/>
              <a:t>Hume is here to tell us we have no reason whatsoever to believe certain things we thought obvious.</a:t>
            </a:r>
          </a:p>
          <a:p>
            <a:pPr lvl="1">
              <a:lnSpc>
                <a:spcPct val="90000"/>
              </a:lnSpc>
            </a:pPr>
            <a:r>
              <a:rPr lang="en-US" altLang="x-none" sz="2400" dirty="0"/>
              <a:t>This would be hard to live with.</a:t>
            </a:r>
          </a:p>
        </p:txBody>
      </p:sp>
    </p:spTree>
    <p:extLst>
      <p:ext uri="{BB962C8B-B14F-4D97-AF65-F5344CB8AC3E}">
        <p14:creationId xmlns:p14="http://schemas.microsoft.com/office/powerpoint/2010/main" val="69611126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x-none"/>
              <a:t>After a paradigm is created…</a:t>
            </a:r>
          </a:p>
        </p:txBody>
      </p:sp>
      <p:sp>
        <p:nvSpPr>
          <p:cNvPr id="12291" name="Rectangle 3"/>
          <p:cNvSpPr>
            <a:spLocks noGrp="1" noChangeArrowheads="1"/>
          </p:cNvSpPr>
          <p:nvPr>
            <p:ph type="body" idx="1"/>
          </p:nvPr>
        </p:nvSpPr>
        <p:spPr>
          <a:xfrm>
            <a:off x="2589212" y="1905000"/>
            <a:ext cx="8915400" cy="4495800"/>
          </a:xfrm>
        </p:spPr>
        <p:txBody>
          <a:bodyPr>
            <a:normAutofit/>
          </a:bodyPr>
          <a:lstStyle/>
          <a:p>
            <a:pPr>
              <a:lnSpc>
                <a:spcPct val="90000"/>
              </a:lnSpc>
            </a:pPr>
            <a:r>
              <a:rPr lang="en-US" altLang="x-none" sz="2000" dirty="0">
                <a:solidFill>
                  <a:srgbClr val="000000"/>
                </a:solidFill>
                <a:ea typeface="Century Gothic" charset="0"/>
                <a:cs typeface="Century Gothic" charset="0"/>
              </a:rPr>
              <a:t>A paradigm transforms a group into a profession or, at least, a discipline. </a:t>
            </a:r>
          </a:p>
          <a:p>
            <a:pPr>
              <a:lnSpc>
                <a:spcPct val="90000"/>
              </a:lnSpc>
            </a:pPr>
            <a:r>
              <a:rPr lang="en-US" altLang="x-none" sz="2000" dirty="0">
                <a:solidFill>
                  <a:srgbClr val="000000"/>
                </a:solidFill>
                <a:ea typeface="Century Gothic" charset="0"/>
                <a:cs typeface="Century Gothic" charset="0"/>
              </a:rPr>
              <a:t>From this follows the formation of specialized journals, textbooks, articles, the foundation of professional bodies, and a claim to a special place in academe:</a:t>
            </a:r>
            <a:br>
              <a:rPr lang="en-US" altLang="x-none" sz="2000" dirty="0">
                <a:solidFill>
                  <a:srgbClr val="000000"/>
                </a:solidFill>
                <a:ea typeface="Century Gothic" charset="0"/>
                <a:cs typeface="Century Gothic" charset="0"/>
              </a:rPr>
            </a:br>
            <a:r>
              <a:rPr lang="en-US" altLang="x-none" sz="2000" dirty="0">
                <a:solidFill>
                  <a:srgbClr val="000000"/>
                </a:solidFill>
                <a:latin typeface="Century Schoolbook" charset="0"/>
                <a:ea typeface="Century Schoolbook" charset="0"/>
                <a:cs typeface="Century Schoolbook" charset="0"/>
              </a:rPr>
              <a:t>“addressed only to professional colleagues, [those] whose knowledge of a shared paradigm can be assumed and who prove to be the only ones able to read the papers addressed to them.”</a:t>
            </a:r>
          </a:p>
          <a:p>
            <a:pPr>
              <a:lnSpc>
                <a:spcPct val="90000"/>
              </a:lnSpc>
            </a:pPr>
            <a:r>
              <a:rPr lang="en-US" altLang="x-none" sz="2000" dirty="0">
                <a:solidFill>
                  <a:srgbClr val="000000"/>
                </a:solidFill>
                <a:ea typeface="Century Gothic" charset="0"/>
                <a:cs typeface="Century Gothic" charset="0"/>
              </a:rPr>
              <a:t>Some scientists never accept the new paradigm:</a:t>
            </a:r>
          </a:p>
          <a:p>
            <a:pPr marL="400050" lvl="1" indent="0">
              <a:lnSpc>
                <a:spcPct val="90000"/>
              </a:lnSpc>
              <a:buNone/>
            </a:pPr>
            <a:r>
              <a:rPr lang="en-US" altLang="x-none" dirty="0">
                <a:solidFill>
                  <a:srgbClr val="000000"/>
                </a:solidFill>
                <a:latin typeface="Century Schoolbook" charset="0"/>
                <a:ea typeface="Century Schoolbook" charset="0"/>
                <a:cs typeface="Century Schoolbook" charset="0"/>
              </a:rPr>
              <a:t>“Science advances one funeral at a time”</a:t>
            </a:r>
            <a:r>
              <a:rPr lang="en-US" altLang="x-none" dirty="0">
                <a:solidFill>
                  <a:srgbClr val="000000"/>
                </a:solidFill>
                <a:ea typeface="Century Gothic" charset="0"/>
                <a:cs typeface="Century Gothic" charset="0"/>
              </a:rPr>
              <a:t> – Max Planck</a:t>
            </a:r>
            <a:endParaRPr lang="en-US" altLang="x-none" dirty="0">
              <a:ea typeface="Century Gothic" charset="0"/>
              <a:cs typeface="Century Gothic" charset="0"/>
            </a:endParaRPr>
          </a:p>
        </p:txBody>
      </p:sp>
    </p:spTree>
    <p:extLst>
      <p:ext uri="{BB962C8B-B14F-4D97-AF65-F5344CB8AC3E}">
        <p14:creationId xmlns:p14="http://schemas.microsoft.com/office/powerpoint/2010/main" val="7943098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
            <a:ext cx="12228163" cy="68657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0589" y="298646"/>
            <a:ext cx="5874027" cy="1280890"/>
          </a:xfrm>
        </p:spPr>
        <p:txBody>
          <a:bodyPr/>
          <a:lstStyle/>
          <a:p>
            <a:r>
              <a:rPr lang="en-US" b="1" dirty="0">
                <a:solidFill>
                  <a:srgbClr val="F87C13"/>
                </a:solidFill>
              </a:rPr>
              <a:t>One Funeral at a Time</a:t>
            </a:r>
            <a:r>
              <a:rPr lang="mr-IN" b="1" dirty="0">
                <a:solidFill>
                  <a:srgbClr val="F87C13"/>
                </a:solidFill>
              </a:rPr>
              <a:t>…</a:t>
            </a:r>
            <a:endParaRPr lang="en-US" b="1" dirty="0">
              <a:solidFill>
                <a:srgbClr val="F87C13"/>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0508"/>
          <a:stretch/>
        </p:blipFill>
        <p:spPr>
          <a:xfrm>
            <a:off x="-557940" y="-2"/>
            <a:ext cx="613733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470" y="1728859"/>
            <a:ext cx="5848612" cy="4987566"/>
          </a:xfrm>
          <a:prstGeom prst="rect">
            <a:avLst/>
          </a:prstGeom>
        </p:spPr>
      </p:pic>
      <p:sp>
        <p:nvSpPr>
          <p:cNvPr id="4" name="TextBox 3"/>
          <p:cNvSpPr txBox="1"/>
          <p:nvPr/>
        </p:nvSpPr>
        <p:spPr>
          <a:xfrm>
            <a:off x="5579390" y="6211667"/>
            <a:ext cx="2173993" cy="646331"/>
          </a:xfrm>
          <a:prstGeom prst="rect">
            <a:avLst/>
          </a:prstGeom>
          <a:noFill/>
        </p:spPr>
        <p:txBody>
          <a:bodyPr wrap="none" rtlCol="0">
            <a:spAutoFit/>
          </a:bodyPr>
          <a:lstStyle/>
          <a:p>
            <a:r>
              <a:rPr lang="en-US" b="1" dirty="0">
                <a:solidFill>
                  <a:schemeClr val="accent2">
                    <a:lumMod val="75000"/>
                  </a:schemeClr>
                </a:solidFill>
              </a:rPr>
              <a:t>William Thompson</a:t>
            </a:r>
          </a:p>
          <a:p>
            <a:r>
              <a:rPr lang="en-US" b="1" dirty="0">
                <a:solidFill>
                  <a:schemeClr val="accent2">
                    <a:lumMod val="75000"/>
                  </a:schemeClr>
                </a:solidFill>
              </a:rPr>
              <a:t>a.k.a. Lord Kelvin</a:t>
            </a:r>
          </a:p>
        </p:txBody>
      </p:sp>
    </p:spTree>
    <p:extLst>
      <p:ext uri="{BB962C8B-B14F-4D97-AF65-F5344CB8AC3E}">
        <p14:creationId xmlns:p14="http://schemas.microsoft.com/office/powerpoint/2010/main" val="14715372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n-US" altLang="x-none" sz="3200" dirty="0">
                <a:solidFill>
                  <a:schemeClr val="tx1"/>
                </a:solidFill>
              </a:rPr>
              <a:t>Kuhn vs. Logical Positivists</a:t>
            </a:r>
            <a:endParaRPr lang="en-US" altLang="x-none" sz="4400" dirty="0"/>
          </a:p>
        </p:txBody>
      </p:sp>
      <p:sp>
        <p:nvSpPr>
          <p:cNvPr id="3075" name="Rectangle 3"/>
          <p:cNvSpPr>
            <a:spLocks noGrp="1" noChangeArrowheads="1"/>
          </p:cNvSpPr>
          <p:nvPr>
            <p:ph idx="1"/>
          </p:nvPr>
        </p:nvSpPr>
        <p:spPr>
          <a:xfrm>
            <a:off x="2589212" y="2133600"/>
            <a:ext cx="5191209" cy="3777622"/>
          </a:xfrm>
        </p:spPr>
        <p:txBody>
          <a:bodyPr>
            <a:normAutofit/>
          </a:bodyPr>
          <a:lstStyle/>
          <a:p>
            <a:r>
              <a:rPr lang="en-US" altLang="x-none" sz="2000" dirty="0"/>
              <a:t>Kuhn: Science is not a steady, cumulative acquisition of knowledge. </a:t>
            </a:r>
            <a:br>
              <a:rPr lang="en-US" altLang="x-none" sz="2000" dirty="0"/>
            </a:br>
            <a:r>
              <a:rPr lang="en-US" altLang="x-none" sz="2000" dirty="0"/>
              <a:t>Instead, science is </a:t>
            </a:r>
            <a:br>
              <a:rPr lang="en-US" altLang="x-none" sz="2000" dirty="0"/>
            </a:br>
            <a:r>
              <a:rPr lang="en-US" altLang="x-none" sz="2000" dirty="0">
                <a:latin typeface="Century Schoolbook" charset="0"/>
                <a:ea typeface="Century Schoolbook" charset="0"/>
                <a:cs typeface="Century Schoolbook" charset="0"/>
              </a:rPr>
              <a:t>“a series of peaceful interludes punctuated by intellectually violent revolutions</a:t>
            </a:r>
            <a:r>
              <a:rPr lang="mr-IN" altLang="x-none" sz="2000" dirty="0">
                <a:latin typeface="Century Schoolbook" charset="0"/>
                <a:ea typeface="Century Schoolbook" charset="0"/>
                <a:cs typeface="Century Schoolbook" charset="0"/>
              </a:rPr>
              <a:t>…</a:t>
            </a:r>
            <a:r>
              <a:rPr lang="en-US" altLang="x-none" sz="2000" dirty="0">
                <a:latin typeface="Century Schoolbook" charset="0"/>
                <a:ea typeface="Century Schoolbook" charset="0"/>
                <a:cs typeface="Century Schoolbook" charset="0"/>
              </a:rPr>
              <a:t> the tradition-shattering complements to the tradition-bound activity of normal science.”</a:t>
            </a:r>
          </a:p>
          <a:p>
            <a:r>
              <a:rPr lang="en-US" altLang="x-none" sz="2000" dirty="0"/>
              <a:t>Also argues against the ability to describe the world using solely observation language.</a:t>
            </a:r>
          </a:p>
        </p:txBody>
      </p:sp>
      <p:pic>
        <p:nvPicPr>
          <p:cNvPr id="4" name="Picture 5" descr="feigl-scheme.GIF                                               00014D4F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7960" y="3793383"/>
            <a:ext cx="3164040" cy="30646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7367080" y="4165022"/>
            <a:ext cx="1925782" cy="4762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95250" indent="0" algn="r">
              <a:lnSpc>
                <a:spcPct val="90000"/>
              </a:lnSpc>
              <a:buFont typeface="Wingdings 3" charset="2"/>
              <a:buNone/>
            </a:pPr>
            <a:r>
              <a:rPr lang="en-US" altLang="x-none" sz="1400" b="1" dirty="0">
                <a:latin typeface="Arial" charset="0"/>
              </a:rPr>
              <a:t>the language of Theory</a:t>
            </a: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endParaRPr lang="en-US" altLang="x-none" sz="1400" b="1" dirty="0">
              <a:latin typeface="Arial" charset="0"/>
            </a:endParaRPr>
          </a:p>
          <a:p>
            <a:pPr marL="95250" indent="0" algn="r">
              <a:lnSpc>
                <a:spcPct val="90000"/>
              </a:lnSpc>
              <a:buFont typeface="Wingdings 3" charset="2"/>
              <a:buNone/>
            </a:pPr>
            <a:r>
              <a:rPr lang="en-US" altLang="x-none" sz="1400" b="1" dirty="0">
                <a:latin typeface="Arial" charset="0"/>
              </a:rPr>
              <a:t>the language of Observation </a:t>
            </a:r>
          </a:p>
        </p:txBody>
      </p:sp>
      <p:grpSp>
        <p:nvGrpSpPr>
          <p:cNvPr id="6" name="Group 9"/>
          <p:cNvGrpSpPr>
            <a:grpSpLocks/>
          </p:cNvGrpSpPr>
          <p:nvPr/>
        </p:nvGrpSpPr>
        <p:grpSpPr bwMode="auto">
          <a:xfrm>
            <a:off x="8793716" y="1979323"/>
            <a:ext cx="2933702" cy="960438"/>
            <a:chOff x="2880" y="787"/>
            <a:chExt cx="1848" cy="605"/>
          </a:xfrm>
        </p:grpSpPr>
        <p:grpSp>
          <p:nvGrpSpPr>
            <p:cNvPr id="7" name="Group 10"/>
            <p:cNvGrpSpPr>
              <a:grpSpLocks/>
            </p:cNvGrpSpPr>
            <p:nvPr/>
          </p:nvGrpSpPr>
          <p:grpSpPr bwMode="auto">
            <a:xfrm>
              <a:off x="2880" y="809"/>
              <a:ext cx="960" cy="583"/>
              <a:chOff x="2880" y="809"/>
              <a:chExt cx="960" cy="583"/>
            </a:xfrm>
          </p:grpSpPr>
          <p:sp>
            <p:nvSpPr>
              <p:cNvPr id="9"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a:solidFill>
                    <a:srgbClr val="FF0A12"/>
                  </a:solidFill>
                  <a:latin typeface="Times" charset="0"/>
                </a:endParaRPr>
              </a:p>
            </p:txBody>
          </p:sp>
        </p:grpSp>
        <p:sp>
          <p:nvSpPr>
            <p:cNvPr id="8" name="Text Box 14"/>
            <p:cNvSpPr txBox="1">
              <a:spLocks noChangeArrowheads="1"/>
            </p:cNvSpPr>
            <p:nvPr/>
          </p:nvSpPr>
          <p:spPr bwMode="auto">
            <a:xfrm>
              <a:off x="3804" y="787"/>
              <a:ext cx="92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1400" b="1" dirty="0">
                  <a:latin typeface="Helvetica" charset="0"/>
                </a:rPr>
                <a:t>The total </a:t>
              </a:r>
            </a:p>
            <a:p>
              <a:pPr algn="ctr" eaLnBrk="0" hangingPunct="0"/>
              <a:r>
                <a:rPr lang="en-US" altLang="x-none" sz="1400" b="1" dirty="0">
                  <a:latin typeface="Helvetica" charset="0"/>
                </a:rPr>
                <a:t>knowledge is </a:t>
              </a:r>
            </a:p>
            <a:p>
              <a:pPr algn="ctr" eaLnBrk="0" hangingPunct="0"/>
              <a:r>
                <a:rPr lang="en-US" altLang="x-none" sz="1400" b="1" i="1" u="sng" dirty="0">
                  <a:latin typeface="Helvetica" charset="0"/>
                </a:rPr>
                <a:t>not</a:t>
              </a:r>
              <a:r>
                <a:rPr lang="en-US" altLang="x-none" sz="1400" b="1" dirty="0">
                  <a:latin typeface="Helvetica" charset="0"/>
                </a:rPr>
                <a:t> cumulative</a:t>
              </a:r>
              <a:endParaRPr lang="en-US" altLang="x-none" dirty="0">
                <a:latin typeface="Times" charset="0"/>
              </a:endParaRPr>
            </a:p>
          </p:txBody>
        </p:sp>
      </p:grpSp>
    </p:spTree>
    <p:extLst>
      <p:ext uri="{BB962C8B-B14F-4D97-AF65-F5344CB8AC3E}">
        <p14:creationId xmlns:p14="http://schemas.microsoft.com/office/powerpoint/2010/main" val="6280752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19310"/>
            <a:ext cx="8911687" cy="6233890"/>
          </a:xfrm>
        </p:spPr>
        <p:txBody>
          <a:bodyPr>
            <a:normAutofit fontScale="90000"/>
          </a:bodyPr>
          <a:lstStyle/>
          <a:p>
            <a:r>
              <a:rPr lang="zh-TW" altLang="en-US" dirty="0"/>
              <a:t>理論觀察</a:t>
            </a:r>
            <a:br>
              <a:rPr lang="en-US" altLang="zh-TW" dirty="0"/>
            </a:br>
            <a:r>
              <a:rPr lang="nl-NL" dirty="0"/>
              <a:t>theoriegeladenheid van de waarneming</a:t>
            </a:r>
            <a:br>
              <a:rPr lang="tr-TR" dirty="0"/>
            </a:br>
            <a:r>
              <a:rPr lang="fr-FR" dirty="0"/>
              <a:t>Théorie de la charge d'observation</a:t>
            </a:r>
            <a:br>
              <a:rPr lang="fr-FR" dirty="0"/>
            </a:br>
            <a:r>
              <a:rPr lang="de-DE" dirty="0"/>
              <a:t>Theorie-Belastbarkeit der Beobachtung</a:t>
            </a:r>
            <a:br>
              <a:rPr lang="de-DE" dirty="0"/>
            </a:br>
            <a:r>
              <a:rPr lang="ja-JP" altLang="en-US" dirty="0"/>
              <a:t>観察の理論的ラディネス</a:t>
            </a:r>
            <a:br>
              <a:rPr lang="en-US" altLang="ja-JP" dirty="0"/>
            </a:br>
            <a:r>
              <a:rPr lang="ko-KR" altLang="en-US" dirty="0"/>
              <a:t>관측의 이론적 부담</a:t>
            </a:r>
            <a:br>
              <a:rPr lang="en-US" altLang="ja-JP" dirty="0"/>
            </a:br>
            <a:r>
              <a:rPr lang="tr-TR" dirty="0"/>
              <a:t>Teori gözlem </a:t>
            </a:r>
            <a:r>
              <a:rPr lang="tr-TR" dirty="0" err="1"/>
              <a:t>yüklülüğü</a:t>
            </a:r>
            <a:br>
              <a:rPr lang="tr-TR" dirty="0"/>
            </a:br>
            <a:r>
              <a:rPr lang="be-BY" dirty="0"/>
              <a:t>тэорыя нагружаная назірання</a:t>
            </a:r>
            <a:br>
              <a:rPr lang="en-US" dirty="0"/>
            </a:br>
            <a:r>
              <a:rPr lang="sr-Latn-CS" dirty="0" err="1"/>
              <a:t>теорија-ладеннесс</a:t>
            </a:r>
            <a:r>
              <a:rPr lang="sr-Latn-CS" dirty="0"/>
              <a:t> </a:t>
            </a:r>
            <a:r>
              <a:rPr lang="sr-Latn-CS" dirty="0" err="1"/>
              <a:t>посматрања</a:t>
            </a:r>
            <a:br>
              <a:rPr lang="sr-Latn-CS" dirty="0"/>
            </a:br>
            <a:r>
              <a:rPr lang="sr-Latn-CS" dirty="0" err="1"/>
              <a:t>Observación</a:t>
            </a:r>
            <a:r>
              <a:rPr lang="sr-Latn-CS" dirty="0"/>
              <a:t> </a:t>
            </a:r>
            <a:r>
              <a:rPr lang="sr-Latn-CS" dirty="0" err="1"/>
              <a:t>cargada</a:t>
            </a:r>
            <a:r>
              <a:rPr lang="sr-Latn-CS" dirty="0"/>
              <a:t> de </a:t>
            </a:r>
            <a:r>
              <a:rPr lang="sr-Latn-CS" dirty="0" err="1"/>
              <a:t>teoría</a:t>
            </a:r>
            <a:br>
              <a:rPr lang="sr-Latn-CS" dirty="0"/>
            </a:br>
            <a:r>
              <a:rPr lang="tr-TR" dirty="0"/>
              <a:t>Teori-gözlem ağırlığı</a:t>
            </a:r>
            <a:br>
              <a:rPr lang="tr-TR" dirty="0"/>
            </a:br>
            <a:r>
              <a:rPr lang="uk-UA" dirty="0"/>
              <a:t>теорія </a:t>
            </a:r>
            <a:r>
              <a:rPr lang="uk-UA" dirty="0" err="1"/>
              <a:t>навантаженості</a:t>
            </a:r>
            <a:r>
              <a:rPr lang="uk-UA" dirty="0"/>
              <a:t> спостереження</a:t>
            </a:r>
            <a:br>
              <a:rPr lang="en-US" dirty="0"/>
            </a:br>
            <a:r>
              <a:rPr lang="yi-Hebr" dirty="0"/>
              <a:t>טעאָריע-לאַדעננעסס פון אָבסערוואַציע</a:t>
            </a:r>
            <a:endParaRPr lang="en-US" dirty="0"/>
          </a:p>
        </p:txBody>
      </p:sp>
    </p:spTree>
    <p:extLst>
      <p:ext uri="{BB962C8B-B14F-4D97-AF65-F5344CB8AC3E}">
        <p14:creationId xmlns:p14="http://schemas.microsoft.com/office/powerpoint/2010/main" val="2037370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97566"/>
            <a:ext cx="12191999" cy="8061063"/>
          </a:xfrm>
        </p:spPr>
      </p:pic>
      <p:sp>
        <p:nvSpPr>
          <p:cNvPr id="5" name="TextBox 4"/>
          <p:cNvSpPr txBox="1"/>
          <p:nvPr/>
        </p:nvSpPr>
        <p:spPr>
          <a:xfrm>
            <a:off x="539260" y="5713397"/>
            <a:ext cx="4009293" cy="1615827"/>
          </a:xfrm>
          <a:prstGeom prst="rect">
            <a:avLst/>
          </a:prstGeom>
          <a:noFill/>
        </p:spPr>
        <p:txBody>
          <a:bodyPr wrap="square" rtlCol="0">
            <a:spAutoFit/>
          </a:bodyPr>
          <a:lstStyle/>
          <a:p>
            <a:pPr>
              <a:spcBef>
                <a:spcPct val="50000"/>
              </a:spcBef>
            </a:pPr>
            <a:r>
              <a:rPr lang="en-GB" altLang="x-none" b="1" dirty="0"/>
              <a:t>Gestalt switch: </a:t>
            </a:r>
            <a:r>
              <a:rPr lang="en-GB" altLang="x-none" dirty="0"/>
              <a:t>one cannot see both the rabbit and the duck at the same time.</a:t>
            </a:r>
          </a:p>
          <a:p>
            <a:pPr>
              <a:spcBef>
                <a:spcPct val="50000"/>
              </a:spcBef>
            </a:pPr>
            <a:r>
              <a:rPr lang="en-GB" altLang="x-none" dirty="0"/>
              <a:t>One view is not more true than the other</a:t>
            </a:r>
            <a:endParaRPr lang="en-US" dirty="0"/>
          </a:p>
        </p:txBody>
      </p:sp>
    </p:spTree>
    <p:extLst>
      <p:ext uri="{BB962C8B-B14F-4D97-AF65-F5344CB8AC3E}">
        <p14:creationId xmlns:p14="http://schemas.microsoft.com/office/powerpoint/2010/main" val="27094053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Kuhn vs. Popper</a:t>
            </a:r>
          </a:p>
        </p:txBody>
      </p:sp>
      <p:sp>
        <p:nvSpPr>
          <p:cNvPr id="3" name="Content Placeholder 2"/>
          <p:cNvSpPr>
            <a:spLocks noGrp="1"/>
          </p:cNvSpPr>
          <p:nvPr>
            <p:ph idx="1"/>
          </p:nvPr>
        </p:nvSpPr>
        <p:spPr>
          <a:xfrm>
            <a:off x="2589212" y="1905000"/>
            <a:ext cx="8915400" cy="4519246"/>
          </a:xfrm>
        </p:spPr>
        <p:txBody>
          <a:bodyPr>
            <a:noAutofit/>
          </a:bodyPr>
          <a:lstStyle/>
          <a:p>
            <a:pPr>
              <a:spcBef>
                <a:spcPct val="50000"/>
              </a:spcBef>
            </a:pPr>
            <a:r>
              <a:rPr lang="en-GB" altLang="x-none" sz="2000" dirty="0">
                <a:solidFill>
                  <a:schemeClr val="tx1"/>
                </a:solidFill>
                <a:latin typeface="Century Gothic" charset="0"/>
                <a:ea typeface="Century Gothic" charset="0"/>
                <a:cs typeface="Century Gothic" charset="0"/>
              </a:rPr>
              <a:t>Kuhn: Normal science is puzzle solving. If the puzzle is not solved, the community assumes the failure reflects on the scientist not on the paradigm.</a:t>
            </a:r>
          </a:p>
          <a:p>
            <a:pPr marL="400050" lvl="1" indent="0">
              <a:spcBef>
                <a:spcPct val="50000"/>
              </a:spcBef>
              <a:buNone/>
            </a:pPr>
            <a:r>
              <a:rPr lang="en-GB" altLang="x-none" sz="2000" dirty="0">
                <a:solidFill>
                  <a:schemeClr val="tx1"/>
                </a:solidFill>
                <a:latin typeface="Century Schoolbook" charset="0"/>
                <a:ea typeface="Century Schoolbook" charset="0"/>
                <a:cs typeface="Century Schoolbook" charset="0"/>
              </a:rPr>
              <a:t>“To turn Sir Karl’s view on its head, it is precisely the abandonment of critical discourse that marks the transition to a science” </a:t>
            </a:r>
          </a:p>
          <a:p>
            <a:pPr>
              <a:spcBef>
                <a:spcPct val="50000"/>
              </a:spcBef>
            </a:pPr>
            <a:r>
              <a:rPr lang="en-GB" altLang="x-none" sz="2000" dirty="0">
                <a:solidFill>
                  <a:schemeClr val="tx1"/>
                </a:solidFill>
                <a:latin typeface="Century Gothic" charset="0"/>
                <a:ea typeface="Century Gothic" charset="0"/>
                <a:cs typeface="Century Gothic" charset="0"/>
              </a:rPr>
              <a:t>The scientist who pauses to examine every anomaly he notes will seldom get significant work done. </a:t>
            </a:r>
          </a:p>
        </p:txBody>
      </p:sp>
    </p:spTree>
    <p:extLst>
      <p:ext uri="{BB962C8B-B14F-4D97-AF65-F5344CB8AC3E}">
        <p14:creationId xmlns:p14="http://schemas.microsoft.com/office/powerpoint/2010/main" val="17388808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Kuhn vs. Popper</a:t>
            </a:r>
          </a:p>
        </p:txBody>
      </p:sp>
      <p:sp>
        <p:nvSpPr>
          <p:cNvPr id="3" name="Content Placeholder 2"/>
          <p:cNvSpPr>
            <a:spLocks noGrp="1"/>
          </p:cNvSpPr>
          <p:nvPr>
            <p:ph idx="1"/>
          </p:nvPr>
        </p:nvSpPr>
        <p:spPr>
          <a:xfrm>
            <a:off x="2589212" y="2133600"/>
            <a:ext cx="8915400" cy="4290646"/>
          </a:xfrm>
        </p:spPr>
        <p:txBody>
          <a:bodyPr>
            <a:normAutofit/>
          </a:bodyPr>
          <a:lstStyle/>
          <a:p>
            <a:pPr>
              <a:spcBef>
                <a:spcPct val="50000"/>
              </a:spcBef>
            </a:pPr>
            <a:r>
              <a:rPr lang="en-GB" altLang="x-none" sz="2000" dirty="0">
                <a:solidFill>
                  <a:schemeClr val="tx1"/>
                </a:solidFill>
                <a:latin typeface="Century Gothic" charset="0"/>
                <a:ea typeface="Century Gothic" charset="0"/>
                <a:cs typeface="Century Gothic" charset="0"/>
              </a:rPr>
              <a:t>Popper: Experiments test theories, not paradigms. ‘Normal science’ is not true/good science</a:t>
            </a:r>
          </a:p>
          <a:p>
            <a:pPr marL="400050" lvl="1" indent="0">
              <a:spcBef>
                <a:spcPct val="50000"/>
              </a:spcBef>
              <a:buNone/>
            </a:pPr>
            <a:r>
              <a:rPr lang="en-GB" altLang="x-none" sz="2000" dirty="0">
                <a:solidFill>
                  <a:schemeClr val="tx1"/>
                </a:solidFill>
                <a:latin typeface="Century Schoolbook" charset="0"/>
                <a:ea typeface="Century Schoolbook" charset="0"/>
                <a:cs typeface="Century Schoolbook" charset="0"/>
              </a:rPr>
              <a:t>“The ‘normal’ scientist, as described by Kuhn, has been badly taught. He has been taught in a dogmatic spirit: he is a victim of indoctrination. He has learned a technique which can be applied without asking for the reason why … He is merely content to solve ‘puzzles’.</a:t>
            </a:r>
          </a:p>
          <a:p>
            <a:pPr marL="400050" lvl="1" indent="0">
              <a:spcBef>
                <a:spcPct val="50000"/>
              </a:spcBef>
              <a:buNone/>
            </a:pPr>
            <a:r>
              <a:rPr lang="en-GB" altLang="x-none" sz="2000" dirty="0">
                <a:solidFill>
                  <a:schemeClr val="tx1"/>
                </a:solidFill>
                <a:latin typeface="Century Schoolbook" charset="0"/>
                <a:ea typeface="Century Schoolbook" charset="0"/>
                <a:cs typeface="Century Schoolbook" charset="0"/>
              </a:rPr>
              <a:t>I admit that this kind of attitude exists … But I can only say that I see a very great danger in it and … the possibility of its becoming normal… a danger to science and, indeed, to our civilisation.”</a:t>
            </a:r>
          </a:p>
          <a:p>
            <a:pPr>
              <a:spcBef>
                <a:spcPct val="50000"/>
              </a:spcBef>
            </a:pPr>
            <a:r>
              <a:rPr lang="en-GB" altLang="x-none" dirty="0">
                <a:solidFill>
                  <a:schemeClr val="tx1"/>
                </a:solidFill>
                <a:latin typeface="Century Gothic" charset="0"/>
                <a:ea typeface="Century Gothic" charset="0"/>
                <a:cs typeface="Century Gothic" charset="0"/>
              </a:rPr>
              <a:t>(By the way, Popper also never understood the force of the </a:t>
            </a:r>
            <a:r>
              <a:rPr lang="en-GB" altLang="x-none" dirty="0" err="1">
                <a:solidFill>
                  <a:schemeClr val="tx1"/>
                </a:solidFill>
                <a:latin typeface="Century Gothic" charset="0"/>
                <a:ea typeface="Century Gothic" charset="0"/>
                <a:cs typeface="Century Gothic" charset="0"/>
              </a:rPr>
              <a:t>Underdetermination</a:t>
            </a:r>
            <a:r>
              <a:rPr lang="en-GB" altLang="x-none" dirty="0">
                <a:solidFill>
                  <a:schemeClr val="tx1"/>
                </a:solidFill>
                <a:latin typeface="Century Gothic" charset="0"/>
                <a:ea typeface="Century Gothic" charset="0"/>
                <a:cs typeface="Century Gothic" charset="0"/>
              </a:rPr>
              <a:t> argument)</a:t>
            </a:r>
          </a:p>
        </p:txBody>
      </p:sp>
    </p:spTree>
    <p:extLst>
      <p:ext uri="{BB962C8B-B14F-4D97-AF65-F5344CB8AC3E}">
        <p14:creationId xmlns:p14="http://schemas.microsoft.com/office/powerpoint/2010/main" val="5634647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within a disciplinary matrix</a:t>
            </a:r>
          </a:p>
        </p:txBody>
      </p:sp>
      <p:sp>
        <p:nvSpPr>
          <p:cNvPr id="3" name="Content Placeholder 2"/>
          <p:cNvSpPr>
            <a:spLocks noGrp="1"/>
          </p:cNvSpPr>
          <p:nvPr>
            <p:ph idx="1"/>
          </p:nvPr>
        </p:nvSpPr>
        <p:spPr>
          <a:xfrm>
            <a:off x="2589212" y="1747520"/>
            <a:ext cx="8769668" cy="4612640"/>
          </a:xfrm>
        </p:spPr>
        <p:txBody>
          <a:bodyPr>
            <a:noAutofit/>
          </a:bodyPr>
          <a:lstStyle/>
          <a:p>
            <a:r>
              <a:rPr lang="en-US" dirty="0"/>
              <a:t>Normal science is distinctive in that it attempts to find further justification for what is presumed in advance.</a:t>
            </a:r>
          </a:p>
          <a:p>
            <a:r>
              <a:rPr lang="en-US" dirty="0"/>
              <a:t>Tasks</a:t>
            </a:r>
          </a:p>
          <a:p>
            <a:pPr lvl="1"/>
            <a:r>
              <a:rPr lang="en-US" sz="1800" i="1" dirty="0"/>
              <a:t>Fact Gathering – seeking more and better facts that fit the paradigm</a:t>
            </a:r>
          </a:p>
          <a:p>
            <a:pPr lvl="1"/>
            <a:r>
              <a:rPr lang="en-US" sz="1800" i="1" dirty="0"/>
              <a:t>Matching of facts with theory – fitting old facts to new theory or vice versa</a:t>
            </a:r>
          </a:p>
          <a:p>
            <a:pPr lvl="1"/>
            <a:r>
              <a:rPr lang="en-US" sz="1800" i="1" dirty="0"/>
              <a:t>Articulation of theory – developing the theory, integrating it with other disciplines, </a:t>
            </a:r>
            <a:r>
              <a:rPr lang="en-US" sz="1800" i="1" dirty="0" err="1"/>
              <a:t>sussing</a:t>
            </a:r>
            <a:r>
              <a:rPr lang="en-US" sz="1800" i="1" dirty="0"/>
              <a:t> out implications, developing new methodology, new laws or constants.</a:t>
            </a:r>
            <a:endParaRPr lang="en-US" sz="1800" dirty="0"/>
          </a:p>
          <a:p>
            <a:pPr marL="400050" lvl="1" indent="0">
              <a:buNone/>
            </a:pPr>
            <a:r>
              <a:rPr lang="en-US" sz="1800" dirty="0">
                <a:latin typeface="Century Schoolbook" charset="0"/>
                <a:ea typeface="Century Schoolbook" charset="0"/>
                <a:cs typeface="Century Schoolbook" charset="0"/>
              </a:rPr>
              <a:t>"The problems of paradigm articulation are simultaneously theoretical and experimental"</a:t>
            </a:r>
            <a:r>
              <a:rPr lang="en-US" sz="1800" dirty="0"/>
              <a:t> (33).</a:t>
            </a:r>
          </a:p>
          <a:p>
            <a:r>
              <a:rPr lang="en-US" dirty="0"/>
              <a:t>Many disciplinary matrices can claim the same exemplars, though understand them differently (e.g. evolution, game theory, etc.)</a:t>
            </a:r>
          </a:p>
          <a:p>
            <a:r>
              <a:rPr lang="en-US" i="1" dirty="0"/>
              <a:t>To desert the exemplar is to cease practicing the science it defines</a:t>
            </a:r>
            <a:r>
              <a:rPr lang="en-US" dirty="0"/>
              <a:t> (34)</a:t>
            </a:r>
            <a:r>
              <a:rPr lang="en-US" i="1" dirty="0"/>
              <a:t>.</a:t>
            </a:r>
            <a:endParaRPr lang="en-US" dirty="0"/>
          </a:p>
        </p:txBody>
      </p:sp>
    </p:spTree>
    <p:extLst>
      <p:ext uri="{BB962C8B-B14F-4D97-AF65-F5344CB8AC3E}">
        <p14:creationId xmlns:p14="http://schemas.microsoft.com/office/powerpoint/2010/main" val="12222416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Incommensurability</a:t>
            </a:r>
          </a:p>
        </p:txBody>
      </p:sp>
      <p:sp>
        <p:nvSpPr>
          <p:cNvPr id="3" name="Content Placeholder 2"/>
          <p:cNvSpPr>
            <a:spLocks noGrp="1"/>
          </p:cNvSpPr>
          <p:nvPr>
            <p:ph idx="1"/>
          </p:nvPr>
        </p:nvSpPr>
        <p:spPr>
          <a:xfrm>
            <a:off x="2589212" y="1905000"/>
            <a:ext cx="8915400" cy="4495800"/>
          </a:xfrm>
        </p:spPr>
        <p:txBody>
          <a:bodyPr>
            <a:noAutofit/>
          </a:bodyPr>
          <a:lstStyle/>
          <a:p>
            <a:pPr>
              <a:spcBef>
                <a:spcPct val="50000"/>
              </a:spcBef>
            </a:pPr>
            <a:r>
              <a:rPr lang="en-GB" altLang="x-none" sz="1600" dirty="0">
                <a:solidFill>
                  <a:schemeClr val="tx1"/>
                </a:solidFill>
                <a:ea typeface="Times New Roman" charset="0"/>
                <a:cs typeface="Times New Roman" charset="0"/>
              </a:rPr>
              <a:t>Kuhn: Work using different exemplars cannot be compared.</a:t>
            </a:r>
          </a:p>
          <a:p>
            <a:pPr lvl="1">
              <a:spcBef>
                <a:spcPct val="50000"/>
              </a:spcBef>
            </a:pPr>
            <a:r>
              <a:rPr lang="en-GB" altLang="x-none" i="1" dirty="0">
                <a:solidFill>
                  <a:schemeClr val="tx1"/>
                </a:solidFill>
                <a:ea typeface="Times New Roman" charset="0"/>
                <a:cs typeface="Times New Roman" charset="0"/>
              </a:rPr>
              <a:t>Disagreement over the list of problems to be solved. </a:t>
            </a:r>
          </a:p>
          <a:p>
            <a:pPr lvl="2">
              <a:spcBef>
                <a:spcPct val="50000"/>
              </a:spcBef>
            </a:pPr>
            <a:r>
              <a:rPr lang="en-GB" altLang="x-none" sz="1600" dirty="0">
                <a:solidFill>
                  <a:schemeClr val="tx1">
                    <a:lumMod val="50000"/>
                    <a:lumOff val="50000"/>
                  </a:schemeClr>
                </a:solidFill>
                <a:ea typeface="Times New Roman" charset="0"/>
                <a:cs typeface="Times New Roman" charset="0"/>
              </a:rPr>
              <a:t>Old problems are discarded (i.e. what makes objects at motion stay in motion for Newton, what causes consciousness for </a:t>
            </a:r>
            <a:r>
              <a:rPr lang="en-GB" altLang="x-none" sz="1600" dirty="0" err="1">
                <a:solidFill>
                  <a:schemeClr val="tx1">
                    <a:lumMod val="50000"/>
                    <a:lumOff val="50000"/>
                  </a:schemeClr>
                </a:solidFill>
                <a:ea typeface="Times New Roman" charset="0"/>
                <a:cs typeface="Times New Roman" charset="0"/>
              </a:rPr>
              <a:t>behaviorists</a:t>
            </a:r>
            <a:r>
              <a:rPr lang="en-GB" altLang="x-none" sz="1600" dirty="0">
                <a:solidFill>
                  <a:schemeClr val="tx1">
                    <a:lumMod val="50000"/>
                    <a:lumOff val="50000"/>
                  </a:schemeClr>
                </a:solidFill>
                <a:ea typeface="Times New Roman" charset="0"/>
                <a:cs typeface="Times New Roman" charset="0"/>
              </a:rPr>
              <a:t>)</a:t>
            </a:r>
          </a:p>
          <a:p>
            <a:pPr lvl="1">
              <a:spcBef>
                <a:spcPct val="50000"/>
              </a:spcBef>
            </a:pPr>
            <a:r>
              <a:rPr lang="en-GB" altLang="x-none" i="1" dirty="0">
                <a:solidFill>
                  <a:schemeClr val="tx1"/>
                </a:solidFill>
                <a:ea typeface="Times New Roman" charset="0"/>
                <a:cs typeface="Times New Roman" charset="0"/>
              </a:rPr>
              <a:t>Disagreement over how to describe basic observations: Theory-</a:t>
            </a:r>
            <a:r>
              <a:rPr lang="en-GB" altLang="x-none" i="1" dirty="0" err="1">
                <a:solidFill>
                  <a:schemeClr val="tx1"/>
                </a:solidFill>
                <a:ea typeface="Times New Roman" charset="0"/>
                <a:cs typeface="Times New Roman" charset="0"/>
              </a:rPr>
              <a:t>laddenness</a:t>
            </a:r>
            <a:r>
              <a:rPr lang="en-GB" altLang="x-none" i="1" dirty="0">
                <a:solidFill>
                  <a:schemeClr val="tx1"/>
                </a:solidFill>
                <a:ea typeface="Times New Roman" charset="0"/>
                <a:cs typeface="Times New Roman" charset="0"/>
              </a:rPr>
              <a:t> of observation means that actual data looks different under different paradigms</a:t>
            </a:r>
          </a:p>
          <a:p>
            <a:pPr lvl="2">
              <a:spcBef>
                <a:spcPct val="50000"/>
              </a:spcBef>
            </a:pPr>
            <a:r>
              <a:rPr lang="en-GB" altLang="x-none" sz="1600" dirty="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p>
          <a:p>
            <a:pPr lvl="1">
              <a:spcBef>
                <a:spcPct val="50000"/>
              </a:spcBef>
            </a:pPr>
            <a:r>
              <a:rPr lang="en-GB" altLang="x-none" i="1" dirty="0">
                <a:solidFill>
                  <a:schemeClr val="tx1"/>
                </a:solidFill>
                <a:ea typeface="Times New Roman" charset="0"/>
                <a:cs typeface="Times New Roman" charset="0"/>
              </a:rPr>
              <a:t>Words mean different things and assume a different nature of the world across a transition</a:t>
            </a:r>
          </a:p>
          <a:p>
            <a:pPr lvl="2">
              <a:spcBef>
                <a:spcPct val="50000"/>
              </a:spcBef>
            </a:pPr>
            <a:r>
              <a:rPr lang="en-GB" altLang="x-none" sz="1600" dirty="0">
                <a:solidFill>
                  <a:schemeClr val="tx1">
                    <a:lumMod val="50000"/>
                    <a:lumOff val="50000"/>
                  </a:schemeClr>
                </a:solidFill>
                <a:ea typeface="Times New Roman" charset="0"/>
                <a:cs typeface="Times New Roman" charset="0"/>
              </a:rPr>
              <a:t>Trance/resting, Phlogiston/combustion, gravity as force/as space, bad design as evidence of evolution/as mark of a maker, etc.</a:t>
            </a:r>
          </a:p>
          <a:p>
            <a:pPr>
              <a:spcBef>
                <a:spcPct val="50000"/>
              </a:spcBef>
            </a:pPr>
            <a:r>
              <a:rPr lang="en-GB" altLang="x-none" sz="1600" dirty="0">
                <a:solidFill>
                  <a:schemeClr val="tx1"/>
                </a:solidFill>
                <a:ea typeface="Times New Roman" charset="0"/>
                <a:cs typeface="Times New Roman" charset="0"/>
              </a:rPr>
              <a:t>To the extent that two scientific schools disagree about what is a problem and what a solution, they will inevitably talk through each other when debating the relative merits of their respective paradigms (109).</a:t>
            </a:r>
          </a:p>
        </p:txBody>
      </p:sp>
    </p:spTree>
    <p:extLst>
      <p:ext uri="{BB962C8B-B14F-4D97-AF65-F5344CB8AC3E}">
        <p14:creationId xmlns:p14="http://schemas.microsoft.com/office/powerpoint/2010/main" val="10582126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276" y="2580341"/>
            <a:ext cx="2103552" cy="168810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83" y="2115613"/>
            <a:ext cx="4011145" cy="4693023"/>
          </a:xfrm>
          <a:prstGeom prst="rect">
            <a:avLst/>
          </a:prstGeom>
        </p:spPr>
      </p:pic>
      <p:sp>
        <p:nvSpPr>
          <p:cNvPr id="18" name="TextBox 17"/>
          <p:cNvSpPr txBox="1"/>
          <p:nvPr/>
        </p:nvSpPr>
        <p:spPr>
          <a:xfrm>
            <a:off x="2510111" y="3110275"/>
            <a:ext cx="928459" cy="400110"/>
          </a:xfrm>
          <a:prstGeom prst="rect">
            <a:avLst/>
          </a:prstGeom>
          <a:noFill/>
        </p:spPr>
        <p:txBody>
          <a:bodyPr wrap="none" rtlCol="0">
            <a:spAutoFit/>
          </a:bodyPr>
          <a:lstStyle/>
          <a:p>
            <a:r>
              <a:rPr lang="en-US" sz="2000"/>
              <a:t>“Life!”</a:t>
            </a:r>
            <a:endParaRPr lang="en-US" sz="2000"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275169"/>
            <a:ext cx="2499440" cy="1688101"/>
          </a:xfrm>
          <a:prstGeom prst="rect">
            <a:avLst/>
          </a:prstGeom>
        </p:spPr>
      </p:pic>
      <p:sp>
        <p:nvSpPr>
          <p:cNvPr id="20" name="TextBox 19"/>
          <p:cNvSpPr txBox="1"/>
          <p:nvPr/>
        </p:nvSpPr>
        <p:spPr>
          <a:xfrm>
            <a:off x="9548433" y="772898"/>
            <a:ext cx="1927131" cy="400110"/>
          </a:xfrm>
          <a:prstGeom prst="rect">
            <a:avLst/>
          </a:prstGeom>
          <a:noFill/>
        </p:spPr>
        <p:txBody>
          <a:bodyPr wrap="none" rtlCol="0">
            <a:spAutoFit/>
          </a:bodyPr>
          <a:lstStyle/>
          <a:p>
            <a:r>
              <a:rPr lang="en-US" sz="2000" dirty="0"/>
              <a:t>“self-moving!”</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1956051"/>
            <a:ext cx="2499440" cy="1688101"/>
          </a:xfrm>
          <a:prstGeom prst="rect">
            <a:avLst/>
          </a:prstGeom>
        </p:spPr>
      </p:pic>
      <p:sp>
        <p:nvSpPr>
          <p:cNvPr id="22" name="TextBox 21"/>
          <p:cNvSpPr txBox="1"/>
          <p:nvPr/>
        </p:nvSpPr>
        <p:spPr>
          <a:xfrm>
            <a:off x="9399270" y="2480826"/>
            <a:ext cx="2114681" cy="400110"/>
          </a:xfrm>
          <a:prstGeom prst="rect">
            <a:avLst/>
          </a:prstGeom>
          <a:noFill/>
        </p:spPr>
        <p:txBody>
          <a:bodyPr wrap="none" rtlCol="0">
            <a:spAutoFit/>
          </a:bodyPr>
          <a:lstStyle/>
          <a:p>
            <a:r>
              <a:rPr lang="en-US" sz="2000"/>
              <a:t>“clock + mind</a:t>
            </a:r>
            <a:r>
              <a:rPr lang="en-US" sz="2000" dirty="0"/>
              <a:t>!”</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3636934"/>
            <a:ext cx="2499440" cy="1688101"/>
          </a:xfrm>
          <a:prstGeom prst="rect">
            <a:avLst/>
          </a:prstGeom>
        </p:spPr>
      </p:pic>
      <p:sp>
        <p:nvSpPr>
          <p:cNvPr id="24" name="TextBox 23"/>
          <p:cNvSpPr txBox="1"/>
          <p:nvPr/>
        </p:nvSpPr>
        <p:spPr>
          <a:xfrm>
            <a:off x="9582297" y="4161704"/>
            <a:ext cx="1789272" cy="400110"/>
          </a:xfrm>
          <a:prstGeom prst="rect">
            <a:avLst/>
          </a:prstGeom>
          <a:noFill/>
        </p:spPr>
        <p:txBody>
          <a:bodyPr wrap="none" rtlCol="0">
            <a:spAutoFit/>
          </a:bodyPr>
          <a:lstStyle/>
          <a:p>
            <a:pPr algn="ctr"/>
            <a:r>
              <a:rPr lang="en-US" sz="2000" dirty="0"/>
              <a:t>“vitalism!</a:t>
            </a:r>
            <a:r>
              <a:rPr lang="en-US" sz="2000" baseline="-25000" dirty="0"/>
              <a:t>1,2,3</a:t>
            </a:r>
            <a:r>
              <a:rPr lang="en-US" sz="2000" dirty="0"/>
              <a:t>”</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120500" y="5169899"/>
            <a:ext cx="2499440" cy="1688101"/>
          </a:xfrm>
          <a:prstGeom prst="rect">
            <a:avLst/>
          </a:prstGeom>
        </p:spPr>
      </p:pic>
      <p:sp>
        <p:nvSpPr>
          <p:cNvPr id="26" name="TextBox 25"/>
          <p:cNvSpPr txBox="1"/>
          <p:nvPr/>
        </p:nvSpPr>
        <p:spPr>
          <a:xfrm>
            <a:off x="9661650" y="5552429"/>
            <a:ext cx="1630575" cy="707886"/>
          </a:xfrm>
          <a:prstGeom prst="rect">
            <a:avLst/>
          </a:prstGeom>
          <a:noFill/>
        </p:spPr>
        <p:txBody>
          <a:bodyPr wrap="none" rtlCol="0">
            <a:spAutoFit/>
          </a:bodyPr>
          <a:lstStyle/>
          <a:p>
            <a:pPr algn="ctr"/>
            <a:r>
              <a:rPr lang="en-US" sz="2000" dirty="0"/>
              <a:t>“just a list of</a:t>
            </a:r>
            <a:br>
              <a:rPr lang="en-US" sz="2000" dirty="0"/>
            </a:br>
            <a:r>
              <a:rPr lang="en-US" sz="2000" dirty="0"/>
              <a:t>properties!”</a:t>
            </a:r>
          </a:p>
        </p:txBody>
      </p:sp>
      <p:sp>
        <p:nvSpPr>
          <p:cNvPr id="27" name="Title 15"/>
          <p:cNvSpPr txBox="1">
            <a:spLocks/>
          </p:cNvSpPr>
          <p:nvPr/>
        </p:nvSpPr>
        <p:spPr>
          <a:xfrm>
            <a:off x="2933701" y="568345"/>
            <a:ext cx="6186800" cy="156071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Incommensurability across theory change</a:t>
            </a:r>
          </a:p>
        </p:txBody>
      </p:sp>
      <p:sp>
        <p:nvSpPr>
          <p:cNvPr id="28" name="TextBox 27"/>
          <p:cNvSpPr txBox="1"/>
          <p:nvPr/>
        </p:nvSpPr>
        <p:spPr>
          <a:xfrm>
            <a:off x="1545155" y="5871920"/>
            <a:ext cx="4246675" cy="877163"/>
          </a:xfrm>
          <a:prstGeom prst="rect">
            <a:avLst/>
          </a:prstGeom>
          <a:noFill/>
        </p:spPr>
        <p:txBody>
          <a:bodyPr wrap="none" rtlCol="0">
            <a:spAutoFit/>
          </a:bodyPr>
          <a:lstStyle/>
          <a:p>
            <a:r>
              <a:rPr lang="en-US" sz="1700" dirty="0">
                <a:solidFill>
                  <a:schemeClr val="bg1">
                    <a:lumMod val="50000"/>
                  </a:schemeClr>
                </a:solidFill>
              </a:rPr>
              <a:t>Kuhn: there’s no adequate translation,</a:t>
            </a:r>
            <a:br>
              <a:rPr lang="en-US" sz="1700" dirty="0">
                <a:solidFill>
                  <a:schemeClr val="bg1">
                    <a:lumMod val="50000"/>
                  </a:schemeClr>
                </a:solidFill>
              </a:rPr>
            </a:br>
            <a:r>
              <a:rPr lang="en-US" sz="1700" dirty="0">
                <a:solidFill>
                  <a:schemeClr val="bg1">
                    <a:lumMod val="50000"/>
                  </a:schemeClr>
                </a:solidFill>
              </a:rPr>
              <a:t>and reference is difficult to recover</a:t>
            </a:r>
            <a:br>
              <a:rPr lang="en-US" sz="1700" dirty="0">
                <a:solidFill>
                  <a:schemeClr val="bg1">
                    <a:lumMod val="50000"/>
                  </a:schemeClr>
                </a:solidFill>
              </a:rPr>
            </a:br>
            <a:r>
              <a:rPr lang="en-US" sz="1700" dirty="0">
                <a:solidFill>
                  <a:schemeClr val="bg1">
                    <a:lumMod val="50000"/>
                  </a:schemeClr>
                </a:solidFill>
              </a:rPr>
              <a:t>unless one’s exemplars are accepted</a:t>
            </a:r>
          </a:p>
        </p:txBody>
      </p:sp>
    </p:spTree>
    <p:extLst>
      <p:ext uri="{BB962C8B-B14F-4D97-AF65-F5344CB8AC3E}">
        <p14:creationId xmlns:p14="http://schemas.microsoft.com/office/powerpoint/2010/main" val="1826487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1904999" y="381000"/>
            <a:ext cx="9244263" cy="1143000"/>
          </a:xfrm>
        </p:spPr>
        <p:txBody>
          <a:bodyPr>
            <a:normAutofit/>
          </a:bodyPr>
          <a:lstStyle/>
          <a:p>
            <a:r>
              <a:rPr lang="en-US" altLang="x-none">
                <a:solidFill>
                  <a:schemeClr val="tx1"/>
                </a:solidFill>
              </a:rPr>
              <a:t>Relations of Ideas vs. </a:t>
            </a:r>
            <a:r>
              <a:rPr lang="en-US" altLang="x-none" dirty="0">
                <a:solidFill>
                  <a:schemeClr val="tx1"/>
                </a:solidFill>
              </a:rPr>
              <a:t>Matters of Fact</a:t>
            </a:r>
            <a:endParaRPr lang="en-US" altLang="x-none" dirty="0"/>
          </a:p>
        </p:txBody>
      </p:sp>
      <p:sp>
        <p:nvSpPr>
          <p:cNvPr id="356355"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6356" name="Rectangle 4"/>
          <p:cNvSpPr>
            <a:spLocks noChangeArrowheads="1"/>
          </p:cNvSpPr>
          <p:nvPr/>
        </p:nvSpPr>
        <p:spPr bwMode="auto">
          <a:xfrm>
            <a:off x="2286000" y="2057400"/>
            <a:ext cx="7696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r>
              <a:rPr lang="en-US" altLang="x-none" sz="3200" dirty="0">
                <a:latin typeface="Century Schoolbook" charset="0"/>
                <a:ea typeface="Century Schoolbook" charset="0"/>
                <a:cs typeface="Century Schoolbook" charset="0"/>
              </a:rPr>
              <a:t>“All the objects of human reason or enquiry may naturally be divided into two kinds, to wit, </a:t>
            </a:r>
            <a:r>
              <a:rPr lang="en-US" altLang="x-none" sz="3200" i="1" dirty="0">
                <a:latin typeface="Century Schoolbook" charset="0"/>
                <a:ea typeface="Century Schoolbook" charset="0"/>
                <a:cs typeface="Century Schoolbook" charset="0"/>
              </a:rPr>
              <a:t>Relations of Ideas</a:t>
            </a:r>
            <a:r>
              <a:rPr lang="en-US" altLang="x-none" sz="3200" dirty="0">
                <a:latin typeface="Century Schoolbook" charset="0"/>
                <a:ea typeface="Century Schoolbook" charset="0"/>
                <a:cs typeface="Century Schoolbook" charset="0"/>
              </a:rPr>
              <a:t>, and </a:t>
            </a:r>
            <a:r>
              <a:rPr lang="en-US" altLang="x-none" sz="3200" i="1" dirty="0">
                <a:latin typeface="Century Schoolbook" charset="0"/>
                <a:ea typeface="Century Schoolbook" charset="0"/>
                <a:cs typeface="Century Schoolbook" charset="0"/>
              </a:rPr>
              <a:t>Matters of Fact</a:t>
            </a:r>
            <a:r>
              <a:rPr lang="en-US" altLang="x-none" sz="3200" dirty="0">
                <a:latin typeface="Century Schoolbook" charset="0"/>
                <a:ea typeface="Century Schoolbook" charset="0"/>
                <a:cs typeface="Century Schoolbook" charset="0"/>
              </a:rPr>
              <a:t>.”</a:t>
            </a:r>
          </a:p>
        </p:txBody>
      </p:sp>
      <p:sp>
        <p:nvSpPr>
          <p:cNvPr id="356357"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Tree>
    <p:extLst>
      <p:ext uri="{BB962C8B-B14F-4D97-AF65-F5344CB8AC3E}">
        <p14:creationId xmlns:p14="http://schemas.microsoft.com/office/powerpoint/2010/main" val="15140362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Problems for Paradigms</a:t>
            </a:r>
          </a:p>
        </p:txBody>
      </p:sp>
    </p:spTree>
    <p:extLst>
      <p:ext uri="{BB962C8B-B14F-4D97-AF65-F5344CB8AC3E}">
        <p14:creationId xmlns:p14="http://schemas.microsoft.com/office/powerpoint/2010/main" val="24074099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Mastermind’s Analysis</a:t>
            </a:r>
          </a:p>
        </p:txBody>
      </p:sp>
      <p:sp>
        <p:nvSpPr>
          <p:cNvPr id="3" name="Content Placeholder 2"/>
          <p:cNvSpPr>
            <a:spLocks noGrp="1"/>
          </p:cNvSpPr>
          <p:nvPr>
            <p:ph idx="1"/>
          </p:nvPr>
        </p:nvSpPr>
        <p:spPr/>
        <p:txBody>
          <a:bodyPr>
            <a:normAutofit/>
          </a:bodyPr>
          <a:lstStyle/>
          <a:p>
            <a:r>
              <a:rPr lang="en-GB" altLang="x-none" sz="1500" dirty="0">
                <a:ea typeface="Times New Roman" charset="0"/>
                <a:cs typeface="Times New Roman" charset="0"/>
              </a:rPr>
              <a:t>The </a:t>
            </a:r>
            <a:r>
              <a:rPr lang="en-GB" altLang="x-none" sz="1500" b="1" dirty="0">
                <a:ea typeface="Times New Roman" charset="0"/>
                <a:cs typeface="Times New Roman" charset="0"/>
              </a:rPr>
              <a:t>metaphysical </a:t>
            </a:r>
            <a:r>
              <a:rPr lang="en-GB" altLang="x-none" sz="1500" dirty="0">
                <a:ea typeface="Times New Roman" charset="0"/>
                <a:cs typeface="Times New Roman" charset="0"/>
              </a:rPr>
              <a:t>paradigm involves the ontological elements of a theory, namely those assumptions that affect the way in which man views the world and his place in it.</a:t>
            </a:r>
          </a:p>
          <a:p>
            <a:r>
              <a:rPr lang="en-GB" altLang="x-none" sz="1500" dirty="0">
                <a:ea typeface="Times New Roman" charset="0"/>
                <a:cs typeface="Times New Roman" charset="0"/>
              </a:rPr>
              <a:t>The </a:t>
            </a:r>
            <a:r>
              <a:rPr lang="en-GB" altLang="x-none" sz="1500" b="1" dirty="0">
                <a:ea typeface="Times New Roman" charset="0"/>
                <a:cs typeface="Times New Roman" charset="0"/>
              </a:rPr>
              <a:t>sociological</a:t>
            </a:r>
            <a:r>
              <a:rPr lang="en-GB" altLang="x-none" sz="1500" dirty="0">
                <a:ea typeface="Times New Roman" charset="0"/>
                <a:cs typeface="Times New Roman" charset="0"/>
              </a:rPr>
              <a:t> paradigm refers to a concrete scientific achievement that functions as a model or framework within which scientific research is conducted. </a:t>
            </a:r>
          </a:p>
          <a:p>
            <a:r>
              <a:rPr lang="en-GB" altLang="x-none" sz="1500" dirty="0">
                <a:ea typeface="Times New Roman" charset="0"/>
                <a:cs typeface="Times New Roman" charset="0"/>
              </a:rPr>
              <a:t>Finally, the </a:t>
            </a:r>
            <a:r>
              <a:rPr lang="en-GB" altLang="x-none" sz="1500" b="1" dirty="0">
                <a:ea typeface="Times New Roman" charset="0"/>
                <a:cs typeface="Times New Roman" charset="0"/>
              </a:rPr>
              <a:t>artefact</a:t>
            </a:r>
            <a:r>
              <a:rPr lang="en-GB" altLang="x-none" sz="1500" dirty="0">
                <a:ea typeface="Times New Roman" charset="0"/>
                <a:cs typeface="Times New Roman" charset="0"/>
              </a:rPr>
              <a:t> paradigm concerns a distinct set of tools, techniques or instrumentation that are considered relevant to he validation of scientific knowledge.</a:t>
            </a:r>
          </a:p>
        </p:txBody>
      </p:sp>
    </p:spTree>
    <p:extLst>
      <p:ext uri="{BB962C8B-B14F-4D97-AF65-F5344CB8AC3E}">
        <p14:creationId xmlns:p14="http://schemas.microsoft.com/office/powerpoint/2010/main" val="2493925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strike="sngStrike" dirty="0"/>
              <a:t>Paradigms</a:t>
            </a:r>
            <a:r>
              <a:rPr lang="en-US" sz="3200" dirty="0"/>
              <a:t> </a:t>
            </a:r>
            <a:r>
              <a:rPr lang="en-US" sz="3200" i="1" dirty="0"/>
              <a:t>Exemplars</a:t>
            </a:r>
            <a:r>
              <a:rPr lang="en-US" sz="3200" dirty="0"/>
              <a:t> &amp; </a:t>
            </a:r>
            <a:r>
              <a:rPr lang="en-US" sz="3200" i="1" dirty="0"/>
              <a:t>Disciplinary Matrices</a:t>
            </a:r>
          </a:p>
        </p:txBody>
      </p:sp>
      <p:sp>
        <p:nvSpPr>
          <p:cNvPr id="3" name="Content Placeholder 2"/>
          <p:cNvSpPr>
            <a:spLocks noGrp="1"/>
          </p:cNvSpPr>
          <p:nvPr>
            <p:ph idx="1"/>
          </p:nvPr>
        </p:nvSpPr>
        <p:spPr>
          <a:xfrm>
            <a:off x="2589212" y="2133600"/>
            <a:ext cx="8915400" cy="4407878"/>
          </a:xfrm>
        </p:spPr>
        <p:txBody>
          <a:bodyPr>
            <a:normAutofit/>
          </a:bodyPr>
          <a:lstStyle/>
          <a:p>
            <a:pPr>
              <a:spcBef>
                <a:spcPct val="50000"/>
              </a:spcBef>
            </a:pPr>
            <a:r>
              <a:rPr lang="en-GB" altLang="x-none" sz="2000" strike="sngStrike" dirty="0">
                <a:solidFill>
                  <a:schemeClr val="tx1"/>
                </a:solidFill>
                <a:ea typeface="Century Gothic" charset="0"/>
                <a:cs typeface="Century Gothic" charset="0"/>
              </a:rPr>
              <a:t>Paradigms</a:t>
            </a:r>
            <a:r>
              <a:rPr lang="en-GB" altLang="x-none" sz="2000" dirty="0">
                <a:solidFill>
                  <a:schemeClr val="tx1"/>
                </a:solidFill>
                <a:ea typeface="Century Gothic" charset="0"/>
                <a:cs typeface="Century Gothic" charset="0"/>
              </a:rPr>
              <a:t> </a:t>
            </a:r>
            <a:r>
              <a:rPr lang="en-GB" altLang="x-none" sz="2000" i="1" dirty="0">
                <a:solidFill>
                  <a:schemeClr val="tx1"/>
                </a:solidFill>
                <a:ea typeface="Century Gothic" charset="0"/>
                <a:cs typeface="Century Gothic" charset="0"/>
              </a:rPr>
              <a:t>Exemplars</a:t>
            </a:r>
            <a:r>
              <a:rPr lang="en-GB" altLang="x-none" sz="2000" dirty="0">
                <a:solidFill>
                  <a:schemeClr val="tx1"/>
                </a:solidFill>
                <a:ea typeface="Century Gothic" charset="0"/>
                <a:cs typeface="Century Gothic" charset="0"/>
              </a:rPr>
              <a:t> are universally recognized scientific achievements that provide model problems and solutions to a community of practitioners. </a:t>
            </a:r>
            <a:r>
              <a:rPr lang="en-US" sz="2000" dirty="0"/>
              <a:t>Normal science is not given </a:t>
            </a:r>
            <a:r>
              <a:rPr lang="en-US" sz="2000" i="1" dirty="0"/>
              <a:t>rules</a:t>
            </a:r>
            <a:r>
              <a:rPr lang="en-US" sz="2000" dirty="0"/>
              <a:t>, merely exemplars</a:t>
            </a:r>
            <a:endParaRPr lang="en-GB" altLang="x-none" sz="2000" dirty="0">
              <a:solidFill>
                <a:schemeClr val="tx1"/>
              </a:solidFill>
              <a:ea typeface="Century Gothic" charset="0"/>
              <a:cs typeface="Century Gothic" charset="0"/>
            </a:endParaRPr>
          </a:p>
          <a:p>
            <a:pPr>
              <a:spcBef>
                <a:spcPct val="50000"/>
              </a:spcBef>
            </a:pPr>
            <a:r>
              <a:rPr lang="en-GB" altLang="x-none" sz="2000" strike="sngStrike" dirty="0">
                <a:solidFill>
                  <a:schemeClr val="tx1"/>
                </a:solidFill>
                <a:ea typeface="Century Gothic" charset="0"/>
                <a:cs typeface="Century Gothic" charset="0"/>
              </a:rPr>
              <a:t>Paradigms</a:t>
            </a:r>
            <a:r>
              <a:rPr lang="en-GB" altLang="x-none" sz="2000" dirty="0">
                <a:solidFill>
                  <a:schemeClr val="tx1"/>
                </a:solidFill>
                <a:ea typeface="Century Gothic" charset="0"/>
                <a:cs typeface="Century Gothic" charset="0"/>
              </a:rPr>
              <a:t> </a:t>
            </a:r>
            <a:r>
              <a:rPr lang="en-GB" altLang="x-none" sz="2000" i="1" dirty="0">
                <a:solidFill>
                  <a:schemeClr val="tx1"/>
                </a:solidFill>
                <a:ea typeface="Century Gothic" charset="0"/>
                <a:cs typeface="Century Gothic" charset="0"/>
              </a:rPr>
              <a:t>Disciplinary Matrices </a:t>
            </a:r>
            <a:r>
              <a:rPr lang="en-GB" altLang="x-none" sz="2000" dirty="0">
                <a:solidFill>
                  <a:schemeClr val="tx1"/>
                </a:solidFill>
                <a:ea typeface="Century Gothic" charset="0"/>
                <a:cs typeface="Century Gothic" charset="0"/>
              </a:rPr>
              <a:t>the entire constellation of assumptions, beliefs, values and practices shared by members of a scientific community (because they were all trained on the same paradigm examples of good practice)</a:t>
            </a:r>
          </a:p>
          <a:p>
            <a:pPr>
              <a:spcBef>
                <a:spcPct val="50000"/>
              </a:spcBef>
            </a:pPr>
            <a:r>
              <a:rPr lang="en-US" altLang="x-none" sz="2000" dirty="0">
                <a:solidFill>
                  <a:srgbClr val="000000"/>
                </a:solidFill>
                <a:ea typeface="Century Gothic" charset="0"/>
                <a:cs typeface="Century Gothic" charset="0"/>
              </a:rPr>
              <a:t>A scientific community cannot practice its trade without some set of received beliefs. A </a:t>
            </a:r>
            <a:r>
              <a:rPr lang="en-US" altLang="x-none" sz="2000" i="1" dirty="0">
                <a:solidFill>
                  <a:srgbClr val="000000"/>
                </a:solidFill>
                <a:ea typeface="Century Gothic" charset="0"/>
                <a:cs typeface="Century Gothic" charset="0"/>
              </a:rPr>
              <a:t>disciplinary matrix </a:t>
            </a:r>
            <a:r>
              <a:rPr lang="en-US" altLang="x-none" sz="2000" dirty="0">
                <a:solidFill>
                  <a:srgbClr val="000000"/>
                </a:solidFill>
                <a:ea typeface="Century Gothic" charset="0"/>
                <a:cs typeface="Century Gothic" charset="0"/>
              </a:rPr>
              <a:t>and</a:t>
            </a:r>
            <a:r>
              <a:rPr lang="en-US" altLang="x-none" sz="2000" i="1" dirty="0">
                <a:solidFill>
                  <a:srgbClr val="000000"/>
                </a:solidFill>
                <a:ea typeface="Century Gothic" charset="0"/>
                <a:cs typeface="Century Gothic" charset="0"/>
              </a:rPr>
              <a:t> key exemplars </a:t>
            </a:r>
            <a:r>
              <a:rPr lang="en-US" altLang="x-none" sz="2000" dirty="0">
                <a:solidFill>
                  <a:srgbClr val="000000"/>
                </a:solidFill>
                <a:ea typeface="Century Gothic" charset="0"/>
                <a:cs typeface="Century Gothic" charset="0"/>
              </a:rPr>
              <a:t>must exist.</a:t>
            </a:r>
          </a:p>
          <a:p>
            <a:pPr lvl="1">
              <a:spcBef>
                <a:spcPct val="50000"/>
              </a:spcBef>
            </a:pPr>
            <a:r>
              <a:rPr lang="en-US" altLang="x-none" sz="1800" dirty="0">
                <a:solidFill>
                  <a:srgbClr val="000000"/>
                </a:solidFill>
                <a:ea typeface="Century Gothic" charset="0"/>
                <a:cs typeface="Century Gothic" charset="0"/>
              </a:rPr>
              <a:t>Is this accurate? If so, is science unique in this?</a:t>
            </a:r>
            <a:endParaRPr lang="en-GB" altLang="x-none" sz="1800" dirty="0">
              <a:solidFill>
                <a:schemeClr val="tx1"/>
              </a:solidFill>
              <a:ea typeface="Century Gothic" charset="0"/>
              <a:cs typeface="Century Gothic" charset="0"/>
            </a:endParaRPr>
          </a:p>
        </p:txBody>
      </p:sp>
    </p:spTree>
    <p:extLst>
      <p:ext uri="{BB962C8B-B14F-4D97-AF65-F5344CB8AC3E}">
        <p14:creationId xmlns:p14="http://schemas.microsoft.com/office/powerpoint/2010/main" val="7173352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Incommensurability make sense?</a:t>
            </a:r>
          </a:p>
        </p:txBody>
      </p:sp>
      <p:sp>
        <p:nvSpPr>
          <p:cNvPr id="3" name="Content Placeholder 2"/>
          <p:cNvSpPr>
            <a:spLocks noGrp="1"/>
          </p:cNvSpPr>
          <p:nvPr>
            <p:ph idx="1"/>
          </p:nvPr>
        </p:nvSpPr>
        <p:spPr/>
        <p:txBody>
          <a:bodyPr>
            <a:noAutofit/>
          </a:bodyPr>
          <a:lstStyle/>
          <a:p>
            <a:pPr>
              <a:spcBef>
                <a:spcPct val="50000"/>
              </a:spcBef>
            </a:pPr>
            <a:r>
              <a:rPr lang="en-GB" altLang="x-none" sz="1600" dirty="0">
                <a:solidFill>
                  <a:schemeClr val="tx1"/>
                </a:solidFill>
              </a:rPr>
              <a:t>Some data </a:t>
            </a:r>
            <a:r>
              <a:rPr lang="en-GB" altLang="x-none" sz="1600" i="1" dirty="0">
                <a:solidFill>
                  <a:schemeClr val="tx1"/>
                </a:solidFill>
              </a:rPr>
              <a:t>seems</a:t>
            </a:r>
            <a:r>
              <a:rPr lang="en-GB" altLang="x-none" sz="1600" dirty="0">
                <a:solidFill>
                  <a:schemeClr val="tx1"/>
                </a:solidFill>
              </a:rPr>
              <a:t> to withstand paradigm shifts</a:t>
            </a:r>
          </a:p>
          <a:p>
            <a:pPr lvl="1">
              <a:spcBef>
                <a:spcPct val="50000"/>
              </a:spcBef>
            </a:pPr>
            <a:r>
              <a:rPr lang="en-GB" altLang="x-none" dirty="0">
                <a:solidFill>
                  <a:schemeClr val="tx1"/>
                </a:solidFill>
              </a:rPr>
              <a:t>i.e. Apparent location of stars, Icelandic data on genealogy, Pavlov’s work..</a:t>
            </a:r>
          </a:p>
          <a:p>
            <a:pPr>
              <a:spcBef>
                <a:spcPct val="50000"/>
              </a:spcBef>
            </a:pPr>
            <a:r>
              <a:rPr lang="en-GB" altLang="x-none" sz="1600" dirty="0">
                <a:solidFill>
                  <a:schemeClr val="tx1"/>
                </a:solidFill>
                <a:ea typeface="Times New Roman" charset="0"/>
                <a:cs typeface="Times New Roman" charset="0"/>
              </a:rPr>
              <a:t>Kuhn responds: When two scientific schools disagree about </a:t>
            </a:r>
          </a:p>
          <a:p>
            <a:pPr lvl="1">
              <a:spcBef>
                <a:spcPct val="50000"/>
              </a:spcBef>
            </a:pPr>
            <a:r>
              <a:rPr lang="en-GB" altLang="x-none" i="1" dirty="0">
                <a:solidFill>
                  <a:schemeClr val="tx1"/>
                </a:solidFill>
                <a:ea typeface="Times New Roman" charset="0"/>
                <a:cs typeface="Times New Roman" charset="0"/>
              </a:rPr>
              <a:t>what are the problems </a:t>
            </a:r>
          </a:p>
          <a:p>
            <a:pPr lvl="1">
              <a:spcBef>
                <a:spcPct val="50000"/>
              </a:spcBef>
            </a:pPr>
            <a:r>
              <a:rPr lang="en-GB" altLang="x-none" i="1" dirty="0">
                <a:solidFill>
                  <a:schemeClr val="tx1"/>
                </a:solidFill>
                <a:ea typeface="Times New Roman" charset="0"/>
                <a:cs typeface="Times New Roman" charset="0"/>
              </a:rPr>
              <a:t>what counts as a solution</a:t>
            </a:r>
          </a:p>
          <a:p>
            <a:pPr lvl="1">
              <a:spcBef>
                <a:spcPct val="50000"/>
              </a:spcBef>
            </a:pPr>
            <a:r>
              <a:rPr lang="en-GB" altLang="x-none" i="1" dirty="0">
                <a:solidFill>
                  <a:schemeClr val="tx1"/>
                </a:solidFill>
                <a:ea typeface="Times New Roman" charset="0"/>
                <a:cs typeface="Times New Roman" charset="0"/>
              </a:rPr>
              <a:t>what the data actually are</a:t>
            </a:r>
          </a:p>
          <a:p>
            <a:pPr lvl="1">
              <a:spcBef>
                <a:spcPct val="50000"/>
              </a:spcBef>
            </a:pPr>
            <a:r>
              <a:rPr lang="en-GB" altLang="x-none" i="1" dirty="0">
                <a:solidFill>
                  <a:schemeClr val="tx1"/>
                </a:solidFill>
                <a:ea typeface="Times New Roman" charset="0"/>
                <a:cs typeface="Times New Roman" charset="0"/>
              </a:rPr>
              <a:t>what the words and concepts mean</a:t>
            </a:r>
          </a:p>
          <a:p>
            <a:pPr lvl="1">
              <a:spcBef>
                <a:spcPct val="50000"/>
              </a:spcBef>
            </a:pPr>
            <a:r>
              <a:rPr lang="en-GB" altLang="x-none" i="1" dirty="0">
                <a:solidFill>
                  <a:schemeClr val="tx1"/>
                </a:solidFill>
                <a:ea typeface="Times New Roman" charset="0"/>
                <a:cs typeface="Times New Roman" charset="0"/>
              </a:rPr>
              <a:t>what the nature of the world is</a:t>
            </a:r>
          </a:p>
          <a:p>
            <a:pPr marL="0" indent="0">
              <a:spcBef>
                <a:spcPct val="50000"/>
              </a:spcBef>
              <a:buNone/>
            </a:pPr>
            <a:r>
              <a:rPr lang="en-GB" altLang="x-none" sz="1600" dirty="0">
                <a:solidFill>
                  <a:schemeClr val="tx1"/>
                </a:solidFill>
                <a:ea typeface="Times New Roman" charset="0"/>
                <a:cs typeface="Times New Roman" charset="0"/>
              </a:rPr>
              <a:t>      They will talk past each other in debating their respective paradigms. </a:t>
            </a:r>
          </a:p>
          <a:p>
            <a:pPr>
              <a:spcBef>
                <a:spcPct val="50000"/>
              </a:spcBef>
            </a:pPr>
            <a:r>
              <a:rPr lang="en-GB" altLang="x-none" sz="1600" dirty="0">
                <a:solidFill>
                  <a:schemeClr val="tx1"/>
                </a:solidFill>
                <a:ea typeface="Times New Roman" charset="0"/>
                <a:cs typeface="Times New Roman" charset="0"/>
              </a:rPr>
              <a:t>Why does it </a:t>
            </a:r>
            <a:r>
              <a:rPr lang="en-GB" altLang="x-none" sz="1600" i="1" dirty="0">
                <a:solidFill>
                  <a:schemeClr val="tx1"/>
                </a:solidFill>
                <a:ea typeface="Times New Roman" charset="0"/>
                <a:cs typeface="Times New Roman" charset="0"/>
              </a:rPr>
              <a:t>seem</a:t>
            </a:r>
            <a:r>
              <a:rPr lang="en-GB" altLang="x-none" sz="1600" dirty="0">
                <a:solidFill>
                  <a:schemeClr val="tx1"/>
                </a:solidFill>
                <a:ea typeface="Times New Roman" charset="0"/>
                <a:cs typeface="Times New Roman" charset="0"/>
              </a:rPr>
              <a:t> as if sciences have a steady history if these shifts are so radical?</a:t>
            </a:r>
          </a:p>
          <a:p>
            <a:pPr>
              <a:spcBef>
                <a:spcPct val="50000"/>
              </a:spcBef>
            </a:pPr>
            <a:r>
              <a:rPr lang="en-GB" altLang="x-none" sz="1600" dirty="0">
                <a:solidFill>
                  <a:schemeClr val="tx1"/>
                </a:solidFill>
                <a:ea typeface="Times New Roman" charset="0"/>
                <a:cs typeface="Times New Roman" charset="0"/>
              </a:rPr>
              <a:t>So how can one choose between different paradigms?</a:t>
            </a:r>
          </a:p>
        </p:txBody>
      </p:sp>
    </p:spTree>
    <p:extLst>
      <p:ext uri="{BB962C8B-B14F-4D97-AF65-F5344CB8AC3E}">
        <p14:creationId xmlns:p14="http://schemas.microsoft.com/office/powerpoint/2010/main" val="2395620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anomalies really ignored in Normal Science?</a:t>
            </a:r>
          </a:p>
        </p:txBody>
      </p:sp>
      <p:sp>
        <p:nvSpPr>
          <p:cNvPr id="3" name="Content Placeholder 2"/>
          <p:cNvSpPr>
            <a:spLocks noGrp="1"/>
          </p:cNvSpPr>
          <p:nvPr>
            <p:ph idx="1"/>
          </p:nvPr>
        </p:nvSpPr>
        <p:spPr>
          <a:xfrm>
            <a:off x="2589212" y="2133600"/>
            <a:ext cx="8915400" cy="4246880"/>
          </a:xfrm>
        </p:spPr>
        <p:txBody>
          <a:bodyPr>
            <a:normAutofit fontScale="92500" lnSpcReduction="10000"/>
          </a:bodyPr>
          <a:lstStyle/>
          <a:p>
            <a:pPr>
              <a:spcBef>
                <a:spcPct val="50000"/>
              </a:spcBef>
            </a:pPr>
            <a:r>
              <a:rPr lang="en-GB" altLang="x-none" sz="2000" dirty="0">
                <a:solidFill>
                  <a:schemeClr val="tx1"/>
                </a:solidFill>
              </a:rPr>
              <a:t>Problematically, when negative results fail to bolster a paradigm, they are deemed incomplete, failures, and are often not published</a:t>
            </a:r>
          </a:p>
          <a:p>
            <a:pPr>
              <a:spcBef>
                <a:spcPct val="50000"/>
              </a:spcBef>
            </a:pPr>
            <a:r>
              <a:rPr lang="en-GB" altLang="x-none" sz="2000" dirty="0">
                <a:solidFill>
                  <a:schemeClr val="tx1"/>
                </a:solidFill>
              </a:rPr>
              <a:t>Nevertheless, many scientists genuinely worry about these in private.</a:t>
            </a:r>
          </a:p>
          <a:p>
            <a:pPr>
              <a:spcBef>
                <a:spcPct val="50000"/>
              </a:spcBef>
            </a:pPr>
            <a:r>
              <a:rPr lang="en-GB" altLang="x-none" sz="2000" dirty="0">
                <a:solidFill>
                  <a:schemeClr val="tx1"/>
                </a:solidFill>
              </a:rPr>
              <a:t>Dunbar (1997) Spent a year in four highly productive molecular biology labs:</a:t>
            </a:r>
          </a:p>
          <a:p>
            <a:pPr lvl="1">
              <a:spcBef>
                <a:spcPct val="50000"/>
              </a:spcBef>
            </a:pPr>
            <a:r>
              <a:rPr lang="en-GB" altLang="x-none" sz="1800" dirty="0">
                <a:solidFill>
                  <a:schemeClr val="tx1"/>
                </a:solidFill>
              </a:rPr>
              <a:t>Anomalies, especially those challenging core assumptions, were especially closely attended to and used to generate new hypotheses</a:t>
            </a:r>
          </a:p>
          <a:p>
            <a:pPr>
              <a:spcBef>
                <a:spcPct val="50000"/>
              </a:spcBef>
            </a:pPr>
            <a:r>
              <a:rPr lang="en-GB" altLang="x-none" sz="2000" dirty="0">
                <a:solidFill>
                  <a:schemeClr val="tx1"/>
                </a:solidFill>
              </a:rPr>
              <a:t>When writing about why gravity worked, Newton famously said, “Hypotheses non </a:t>
            </a:r>
            <a:r>
              <a:rPr lang="en-GB" altLang="x-none" sz="2000" dirty="0" err="1">
                <a:solidFill>
                  <a:schemeClr val="tx1"/>
                </a:solidFill>
              </a:rPr>
              <a:t>fingo</a:t>
            </a:r>
            <a:r>
              <a:rPr lang="en-GB" altLang="x-none" sz="2000" dirty="0">
                <a:solidFill>
                  <a:schemeClr val="tx1"/>
                </a:solidFill>
              </a:rPr>
              <a:t>” (“I feign no hypothesis”)</a:t>
            </a:r>
          </a:p>
          <a:p>
            <a:pPr>
              <a:spcBef>
                <a:spcPct val="50000"/>
              </a:spcBef>
            </a:pPr>
            <a:r>
              <a:rPr lang="en-GB" altLang="x-none" sz="2000" dirty="0">
                <a:solidFill>
                  <a:schemeClr val="tx1"/>
                </a:solidFill>
              </a:rPr>
              <a:t>In 19</a:t>
            </a:r>
            <a:r>
              <a:rPr lang="en-GB" altLang="x-none" sz="2000" baseline="30000" dirty="0">
                <a:solidFill>
                  <a:schemeClr val="tx1"/>
                </a:solidFill>
              </a:rPr>
              <a:t>th</a:t>
            </a:r>
            <a:r>
              <a:rPr lang="en-GB" altLang="x-none" sz="2000" dirty="0">
                <a:solidFill>
                  <a:schemeClr val="tx1"/>
                </a:solidFill>
              </a:rPr>
              <a:t> century, Mercury’s orbit was not fully explained by Newton’s theory.</a:t>
            </a:r>
          </a:p>
          <a:p>
            <a:pPr lvl="1">
              <a:spcBef>
                <a:spcPct val="50000"/>
              </a:spcBef>
            </a:pPr>
            <a:r>
              <a:rPr lang="en-GB" altLang="x-none" sz="1800" dirty="0">
                <a:solidFill>
                  <a:schemeClr val="tx1"/>
                </a:solidFill>
              </a:rPr>
              <a:t>A scientist at the time says that no planet had “extracted more pain and trouble” and “awarded [astronomers] with so much anxiety”</a:t>
            </a:r>
          </a:p>
        </p:txBody>
      </p:sp>
    </p:spTree>
    <p:extLst>
      <p:ext uri="{BB962C8B-B14F-4D97-AF65-F5344CB8AC3E}">
        <p14:creationId xmlns:p14="http://schemas.microsoft.com/office/powerpoint/2010/main" val="9762619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revolutionary are Revolutions?</a:t>
            </a:r>
          </a:p>
        </p:txBody>
      </p:sp>
      <p:sp>
        <p:nvSpPr>
          <p:cNvPr id="3" name="Content Placeholder 2"/>
          <p:cNvSpPr>
            <a:spLocks noGrp="1"/>
          </p:cNvSpPr>
          <p:nvPr>
            <p:ph idx="1"/>
          </p:nvPr>
        </p:nvSpPr>
        <p:spPr>
          <a:xfrm>
            <a:off x="2589212" y="1905001"/>
            <a:ext cx="8915400" cy="4683368"/>
          </a:xfrm>
        </p:spPr>
        <p:txBody>
          <a:bodyPr>
            <a:noAutofit/>
          </a:bodyPr>
          <a:lstStyle/>
          <a:p>
            <a:r>
              <a:rPr lang="en-GB" altLang="x-none" sz="2000" dirty="0">
                <a:solidFill>
                  <a:schemeClr val="tx1"/>
                </a:solidFill>
                <a:latin typeface="Century Gothic" charset="0"/>
                <a:ea typeface="Century Gothic" charset="0"/>
                <a:cs typeface="Century Gothic" charset="0"/>
              </a:rPr>
              <a:t>Kuhn views the transfer of allegiance from paradigm to paradigm is a conversion experience or a political revolution (i.e. can be smooth and short or violent and long).</a:t>
            </a:r>
          </a:p>
          <a:p>
            <a:r>
              <a:rPr lang="en-GB" altLang="x-none" sz="2000" dirty="0">
                <a:solidFill>
                  <a:schemeClr val="tx1"/>
                </a:solidFill>
                <a:latin typeface="Century Gothic" charset="0"/>
                <a:ea typeface="Century Gothic" charset="0"/>
                <a:cs typeface="Century Gothic" charset="0"/>
              </a:rPr>
              <a:t>Some paradigms coexist for long periods of time (catastrophism vs. uniformitarianism, </a:t>
            </a:r>
            <a:r>
              <a:rPr lang="en-GB" altLang="x-none" sz="2000" dirty="0" err="1">
                <a:solidFill>
                  <a:schemeClr val="tx1"/>
                </a:solidFill>
                <a:latin typeface="Century Gothic" charset="0"/>
                <a:ea typeface="Century Gothic" charset="0"/>
                <a:cs typeface="Century Gothic" charset="0"/>
              </a:rPr>
              <a:t>phenetics</a:t>
            </a:r>
            <a:r>
              <a:rPr lang="en-GB" altLang="x-none" sz="2000" dirty="0">
                <a:solidFill>
                  <a:schemeClr val="tx1"/>
                </a:solidFill>
                <a:latin typeface="Century Gothic" charset="0"/>
                <a:ea typeface="Century Gothic" charset="0"/>
                <a:cs typeface="Century Gothic" charset="0"/>
              </a:rPr>
              <a:t> vs. </a:t>
            </a:r>
            <a:r>
              <a:rPr lang="en-GB" altLang="x-none" sz="2000" dirty="0" err="1">
                <a:solidFill>
                  <a:schemeClr val="tx1"/>
                </a:solidFill>
                <a:latin typeface="Century Gothic" charset="0"/>
                <a:ea typeface="Century Gothic" charset="0"/>
                <a:cs typeface="Century Gothic" charset="0"/>
              </a:rPr>
              <a:t>cladist</a:t>
            </a:r>
            <a:r>
              <a:rPr lang="en-GB" altLang="x-none" sz="2000" dirty="0">
                <a:solidFill>
                  <a:schemeClr val="tx1"/>
                </a:solidFill>
                <a:latin typeface="Century Gothic" charset="0"/>
                <a:ea typeface="Century Gothic" charset="0"/>
                <a:cs typeface="Century Gothic" charset="0"/>
              </a:rPr>
              <a:t>, </a:t>
            </a:r>
            <a:r>
              <a:rPr lang="en-GB" altLang="x-none" sz="2000" dirty="0" err="1">
                <a:solidFill>
                  <a:schemeClr val="tx1"/>
                </a:solidFill>
                <a:latin typeface="Century Gothic" charset="0"/>
                <a:ea typeface="Century Gothic" charset="0"/>
                <a:cs typeface="Century Gothic" charset="0"/>
              </a:rPr>
              <a:t>memists</a:t>
            </a:r>
            <a:r>
              <a:rPr lang="en-GB" altLang="x-none" sz="2000" dirty="0">
                <a:solidFill>
                  <a:schemeClr val="tx1"/>
                </a:solidFill>
                <a:latin typeface="Century Gothic" charset="0"/>
                <a:ea typeface="Century Gothic" charset="0"/>
                <a:cs typeface="Century Gothic" charset="0"/>
              </a:rPr>
              <a:t>)</a:t>
            </a:r>
          </a:p>
          <a:p>
            <a:r>
              <a:rPr lang="en-GB" altLang="x-none" sz="2000" dirty="0">
                <a:solidFill>
                  <a:schemeClr val="tx1"/>
                </a:solidFill>
                <a:latin typeface="Century Gothic" charset="0"/>
                <a:ea typeface="Century Gothic" charset="0"/>
                <a:cs typeface="Century Gothic" charset="0"/>
              </a:rPr>
              <a:t>Converting people is difficult. Typically new paradigms are introduced by  a person new to the field. </a:t>
            </a:r>
            <a:r>
              <a:rPr lang="en-GB" altLang="x-none" sz="1200" dirty="0">
                <a:solidFill>
                  <a:schemeClr val="bg1">
                    <a:lumMod val="75000"/>
                  </a:schemeClr>
                </a:solidFill>
                <a:latin typeface="Century Gothic" charset="0"/>
                <a:ea typeface="Century Gothic" charset="0"/>
                <a:cs typeface="Century Gothic" charset="0"/>
              </a:rPr>
              <a:t>(*cough*)</a:t>
            </a:r>
          </a:p>
          <a:p>
            <a:r>
              <a:rPr lang="en-US" sz="2000" dirty="0">
                <a:latin typeface="Century Gothic" charset="0"/>
                <a:ea typeface="Century Gothic" charset="0"/>
                <a:cs typeface="Century Gothic" charset="0"/>
              </a:rPr>
              <a:t>Counterexamples:</a:t>
            </a:r>
          </a:p>
          <a:p>
            <a:pPr lvl="1"/>
            <a:r>
              <a:rPr lang="en-US" sz="2000" dirty="0">
                <a:latin typeface="Century Gothic" charset="0"/>
                <a:ea typeface="Century Gothic" charset="0"/>
                <a:cs typeface="Century Gothic" charset="0"/>
              </a:rPr>
              <a:t>Physicists of all ages came to adopt quantum theory and relativity rather than Newtonian dynamics as closer to the truth in a very short period of time.</a:t>
            </a:r>
          </a:p>
          <a:p>
            <a:pPr lvl="1"/>
            <a:r>
              <a:rPr lang="en-US" sz="2000" dirty="0">
                <a:latin typeface="Century Gothic" charset="0"/>
                <a:ea typeface="Century Gothic" charset="0"/>
                <a:cs typeface="Century Gothic" charset="0"/>
              </a:rPr>
              <a:t>Biologists seemed to accept Darwinian evolution nearly immediately (albeit misunderstand it and eventually reject it for a generation)</a:t>
            </a:r>
          </a:p>
        </p:txBody>
      </p:sp>
    </p:spTree>
    <p:extLst>
      <p:ext uri="{BB962C8B-B14F-4D97-AF65-F5344CB8AC3E}">
        <p14:creationId xmlns:p14="http://schemas.microsoft.com/office/powerpoint/2010/main" val="10302896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Science Progress?</a:t>
            </a:r>
          </a:p>
        </p:txBody>
      </p:sp>
      <p:sp>
        <p:nvSpPr>
          <p:cNvPr id="3" name="Content Placeholder 2"/>
          <p:cNvSpPr>
            <a:spLocks noGrp="1"/>
          </p:cNvSpPr>
          <p:nvPr>
            <p:ph idx="1"/>
          </p:nvPr>
        </p:nvSpPr>
        <p:spPr>
          <a:xfrm>
            <a:off x="2589212" y="2133600"/>
            <a:ext cx="8915400" cy="4206240"/>
          </a:xfrm>
        </p:spPr>
        <p:txBody>
          <a:bodyPr>
            <a:normAutofit/>
          </a:bodyPr>
          <a:lstStyle/>
          <a:p>
            <a:r>
              <a:rPr lang="en-US" dirty="0"/>
              <a:t>For Logical Positivists, science progressed</a:t>
            </a:r>
          </a:p>
          <a:p>
            <a:r>
              <a:rPr lang="en-US" dirty="0"/>
              <a:t>Kuhn sees each paradigm shift as </a:t>
            </a:r>
            <a:br>
              <a:rPr lang="en-US" dirty="0"/>
            </a:br>
            <a:r>
              <a:rPr lang="en-US" dirty="0"/>
              <a:t>fundamentally changing the notion of</a:t>
            </a:r>
            <a:br>
              <a:rPr lang="en-US" dirty="0"/>
            </a:br>
            <a:r>
              <a:rPr lang="en-US" dirty="0"/>
              <a:t>what knowledge was – reinterpreting past</a:t>
            </a:r>
            <a:br>
              <a:rPr lang="en-US" dirty="0"/>
            </a:br>
            <a:r>
              <a:rPr lang="en-US" dirty="0"/>
              <a:t>‘knowledge’ as errant mistakes that can </a:t>
            </a:r>
            <a:r>
              <a:rPr lang="en-US" i="1" dirty="0"/>
              <a:t>only within the new disciplinary matrix </a:t>
            </a:r>
            <a:r>
              <a:rPr lang="en-US" dirty="0"/>
              <a:t>count as true knowledge</a:t>
            </a:r>
          </a:p>
          <a:p>
            <a:pPr lvl="1"/>
            <a:r>
              <a:rPr lang="en-US" dirty="0"/>
              <a:t>e.g. design </a:t>
            </a:r>
            <a:r>
              <a:rPr lang="is-IS" dirty="0"/>
              <a:t>→</a:t>
            </a:r>
            <a:r>
              <a:rPr lang="en-US" dirty="0"/>
              <a:t> EES, Origin myths </a:t>
            </a:r>
            <a:r>
              <a:rPr lang="is-IS" dirty="0"/>
              <a:t>→ Big Bang, soul → cognitive science</a:t>
            </a:r>
          </a:p>
          <a:p>
            <a:r>
              <a:rPr lang="en-US" dirty="0"/>
              <a:t>Progress ‘occurs’ within normal science, but can be overturned, coopted, ignored, or ridiculed by new disciplinary matrices.</a:t>
            </a:r>
          </a:p>
          <a:p>
            <a:r>
              <a:rPr lang="en-US" i="1" dirty="0"/>
              <a:t>We may have to relinquish the notion, explicit or implicit, that changes of paradigm carry scientists and those who learn from them closer and closer to the </a:t>
            </a:r>
            <a:r>
              <a:rPr lang="en-US" b="1" i="1" dirty="0"/>
              <a:t>truth</a:t>
            </a:r>
            <a:r>
              <a:rPr lang="en-US" dirty="0"/>
              <a:t> (171).</a:t>
            </a:r>
          </a:p>
        </p:txBody>
      </p:sp>
      <p:grpSp>
        <p:nvGrpSpPr>
          <p:cNvPr id="4" name="Group 9"/>
          <p:cNvGrpSpPr>
            <a:grpSpLocks/>
          </p:cNvGrpSpPr>
          <p:nvPr/>
        </p:nvGrpSpPr>
        <p:grpSpPr bwMode="auto">
          <a:xfrm>
            <a:off x="8288655" y="2250440"/>
            <a:ext cx="3019426" cy="971550"/>
            <a:chOff x="2880" y="780"/>
            <a:chExt cx="1902" cy="612"/>
          </a:xfrm>
        </p:grpSpPr>
        <p:grpSp>
          <p:nvGrpSpPr>
            <p:cNvPr id="5" name="Group 10"/>
            <p:cNvGrpSpPr>
              <a:grpSpLocks/>
            </p:cNvGrpSpPr>
            <p:nvPr/>
          </p:nvGrpSpPr>
          <p:grpSpPr bwMode="auto">
            <a:xfrm>
              <a:off x="2880" y="809"/>
              <a:ext cx="960" cy="583"/>
              <a:chOff x="2880" y="809"/>
              <a:chExt cx="960" cy="583"/>
            </a:xfrm>
          </p:grpSpPr>
          <p:sp>
            <p:nvSpPr>
              <p:cNvPr id="7" name="Line 11"/>
              <p:cNvSpPr>
                <a:spLocks noChangeShapeType="1"/>
              </p:cNvSpPr>
              <p:nvPr/>
            </p:nvSpPr>
            <p:spPr bwMode="auto">
              <a:xfrm flipV="1">
                <a:off x="2880" y="816"/>
                <a:ext cx="0"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Line 12"/>
              <p:cNvSpPr>
                <a:spLocks noChangeShapeType="1"/>
              </p:cNvSpPr>
              <p:nvPr/>
            </p:nvSpPr>
            <p:spPr bwMode="auto">
              <a:xfrm flipV="1">
                <a:off x="2880" y="1241"/>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Arc 13"/>
              <p:cNvSpPr>
                <a:spLocks/>
              </p:cNvSpPr>
              <p:nvPr/>
            </p:nvSpPr>
            <p:spPr bwMode="auto">
              <a:xfrm>
                <a:off x="2903" y="809"/>
                <a:ext cx="937" cy="583"/>
              </a:xfrm>
              <a:custGeom>
                <a:avLst/>
                <a:gdLst>
                  <a:gd name="G0" fmla="+- 21005 0 0"/>
                  <a:gd name="G1" fmla="+- 21586 0 0"/>
                  <a:gd name="G2" fmla="+- 21600 0 0"/>
                  <a:gd name="T0" fmla="*/ 0 w 21005"/>
                  <a:gd name="T1" fmla="*/ 16553 h 21586"/>
                  <a:gd name="T2" fmla="*/ 20240 w 21005"/>
                  <a:gd name="T3" fmla="*/ 0 h 21586"/>
                  <a:gd name="T4" fmla="*/ 21005 w 21005"/>
                  <a:gd name="T5" fmla="*/ 21586 h 21586"/>
                </a:gdLst>
                <a:ahLst/>
                <a:cxnLst>
                  <a:cxn ang="0">
                    <a:pos x="T0" y="T1"/>
                  </a:cxn>
                  <a:cxn ang="0">
                    <a:pos x="T2" y="T3"/>
                  </a:cxn>
                  <a:cxn ang="0">
                    <a:pos x="T4" y="T5"/>
                  </a:cxn>
                </a:cxnLst>
                <a:rect l="0" t="0" r="r" b="b"/>
                <a:pathLst>
                  <a:path w="21005" h="21586" fill="none" extrusionOk="0">
                    <a:moveTo>
                      <a:pt x="-1" y="16552"/>
                    </a:moveTo>
                    <a:cubicBezTo>
                      <a:pt x="2261" y="7114"/>
                      <a:pt x="10540" y="343"/>
                      <a:pt x="20239" y="-1"/>
                    </a:cubicBezTo>
                  </a:path>
                  <a:path w="21005" h="21586" stroke="0" extrusionOk="0">
                    <a:moveTo>
                      <a:pt x="-1" y="16552"/>
                    </a:moveTo>
                    <a:cubicBezTo>
                      <a:pt x="2261" y="7114"/>
                      <a:pt x="10540" y="343"/>
                      <a:pt x="20239" y="-1"/>
                    </a:cubicBezTo>
                    <a:lnTo>
                      <a:pt x="21005" y="21586"/>
                    </a:lnTo>
                    <a:close/>
                  </a:path>
                </a:pathLst>
              </a:custGeom>
              <a:noFill/>
              <a:ln w="28575">
                <a:solidFill>
                  <a:srgbClr val="FF0A1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x-none" altLang="x-none">
                  <a:solidFill>
                    <a:srgbClr val="FF0A12"/>
                  </a:solidFill>
                  <a:latin typeface="Times" charset="0"/>
                </a:endParaRPr>
              </a:p>
            </p:txBody>
          </p:sp>
        </p:grpSp>
        <p:sp>
          <p:nvSpPr>
            <p:cNvPr id="6" name="Text Box 14"/>
            <p:cNvSpPr txBox="1">
              <a:spLocks noChangeArrowheads="1"/>
            </p:cNvSpPr>
            <p:nvPr/>
          </p:nvSpPr>
          <p:spPr bwMode="auto">
            <a:xfrm>
              <a:off x="3928" y="780"/>
              <a:ext cx="85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1400" b="1" dirty="0">
                  <a:latin typeface="Helvetica" charset="0"/>
                </a:rPr>
                <a:t>The total </a:t>
              </a:r>
            </a:p>
            <a:p>
              <a:pPr algn="ctr" eaLnBrk="0" hangingPunct="0"/>
              <a:r>
                <a:rPr lang="en-US" altLang="x-none" sz="1400" b="1" dirty="0">
                  <a:latin typeface="Helvetica" charset="0"/>
                </a:rPr>
                <a:t>knowledge is </a:t>
              </a:r>
            </a:p>
            <a:p>
              <a:pPr algn="ctr" eaLnBrk="0" hangingPunct="0"/>
              <a:r>
                <a:rPr lang="en-US" altLang="x-none" sz="1400" b="1" dirty="0">
                  <a:latin typeface="Helvetica" charset="0"/>
                </a:rPr>
                <a:t>cumulative</a:t>
              </a:r>
              <a:endParaRPr lang="en-US" altLang="x-none" dirty="0">
                <a:latin typeface="Times" charset="0"/>
              </a:endParaRPr>
            </a:p>
          </p:txBody>
        </p:sp>
      </p:grpSp>
      <p:sp>
        <p:nvSpPr>
          <p:cNvPr id="10" name="TextBox 9"/>
          <p:cNvSpPr txBox="1"/>
          <p:nvPr/>
        </p:nvSpPr>
        <p:spPr>
          <a:xfrm>
            <a:off x="223520" y="6211669"/>
            <a:ext cx="2081212" cy="646331"/>
          </a:xfrm>
          <a:prstGeom prst="rect">
            <a:avLst/>
          </a:prstGeom>
          <a:noFill/>
        </p:spPr>
        <p:txBody>
          <a:bodyPr wrap="square" rtlCol="0">
            <a:spAutoFit/>
          </a:bodyPr>
          <a:lstStyle/>
          <a:p>
            <a:r>
              <a:rPr lang="en-US" dirty="0">
                <a:solidFill>
                  <a:schemeClr val="bg1">
                    <a:lumMod val="85000"/>
                  </a:schemeClr>
                </a:solidFill>
              </a:rPr>
              <a:t>It does specialize more, though..</a:t>
            </a:r>
          </a:p>
        </p:txBody>
      </p:sp>
    </p:spTree>
    <p:extLst>
      <p:ext uri="{BB962C8B-B14F-4D97-AF65-F5344CB8AC3E}">
        <p14:creationId xmlns:p14="http://schemas.microsoft.com/office/powerpoint/2010/main" val="127075922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Kuhn an anti-realist?</a:t>
            </a:r>
          </a:p>
        </p:txBody>
      </p:sp>
      <p:sp>
        <p:nvSpPr>
          <p:cNvPr id="3" name="Content Placeholder 2"/>
          <p:cNvSpPr>
            <a:spLocks noGrp="1"/>
          </p:cNvSpPr>
          <p:nvPr>
            <p:ph idx="1"/>
          </p:nvPr>
        </p:nvSpPr>
        <p:spPr/>
        <p:txBody>
          <a:bodyPr>
            <a:noAutofit/>
          </a:bodyPr>
          <a:lstStyle/>
          <a:p>
            <a:pPr>
              <a:spcBef>
                <a:spcPct val="50000"/>
              </a:spcBef>
            </a:pPr>
            <a:r>
              <a:rPr lang="en-GB" altLang="x-none" sz="2000" dirty="0">
                <a:solidFill>
                  <a:schemeClr val="tx1"/>
                </a:solidFill>
                <a:ea typeface="Times New Roman" charset="0"/>
                <a:cs typeface="Times New Roman" charset="0"/>
              </a:rPr>
              <a:t>Paradigm shifts mean we literally cannot say science has progressed/accumulated knowledge, as the nature and number of problems are transformed in a revolution</a:t>
            </a:r>
          </a:p>
          <a:p>
            <a:pPr>
              <a:spcBef>
                <a:spcPct val="50000"/>
              </a:spcBef>
            </a:pPr>
            <a:r>
              <a:rPr lang="en-GB" altLang="x-none" sz="2000" b="1" dirty="0">
                <a:solidFill>
                  <a:schemeClr val="tx1"/>
                </a:solidFill>
              </a:rPr>
              <a:t>Relativism</a:t>
            </a:r>
            <a:r>
              <a:rPr lang="en-GB" altLang="x-none" sz="2000" dirty="0">
                <a:solidFill>
                  <a:schemeClr val="tx1"/>
                </a:solidFill>
              </a:rPr>
              <a:t>: Different theories are equally true, it’s all relative to what a group believes</a:t>
            </a:r>
          </a:p>
          <a:p>
            <a:pPr marL="400050" lvl="1" indent="0">
              <a:spcBef>
                <a:spcPct val="50000"/>
              </a:spcBef>
              <a:buNone/>
            </a:pPr>
            <a:r>
              <a:rPr lang="en-GB" altLang="x-none" dirty="0">
                <a:solidFill>
                  <a:schemeClr val="tx1"/>
                </a:solidFill>
                <a:latin typeface="Century Schoolbook" charset="0"/>
                <a:ea typeface="Century Schoolbook" charset="0"/>
                <a:cs typeface="Century Schoolbook" charset="0"/>
              </a:rPr>
              <a:t>“In paradigm choice there is no standard higher than the assent of the relevant community.”</a:t>
            </a:r>
          </a:p>
          <a:p>
            <a:pPr>
              <a:spcBef>
                <a:spcPct val="50000"/>
              </a:spcBef>
            </a:pPr>
            <a:r>
              <a:rPr lang="en-GB" altLang="x-none" sz="2000" dirty="0">
                <a:solidFill>
                  <a:schemeClr val="tx1"/>
                </a:solidFill>
              </a:rPr>
              <a:t>So does truth change when the community changes its mind?</a:t>
            </a:r>
          </a:p>
          <a:p>
            <a:pPr>
              <a:spcBef>
                <a:spcPct val="50000"/>
              </a:spcBef>
            </a:pPr>
            <a:r>
              <a:rPr lang="en-GB" altLang="x-none" sz="2000" dirty="0">
                <a:solidFill>
                  <a:schemeClr val="tx1"/>
                </a:solidFill>
              </a:rPr>
              <a:t>Does anything go? If the scientific community rejects rigid standards and accepts superstition, does it now count as science?</a:t>
            </a:r>
          </a:p>
          <a:p>
            <a:pPr>
              <a:spcBef>
                <a:spcPct val="50000"/>
              </a:spcBef>
            </a:pPr>
            <a:r>
              <a:rPr lang="en-GB" altLang="x-none" sz="2000" dirty="0">
                <a:solidFill>
                  <a:schemeClr val="tx1"/>
                </a:solidFill>
              </a:rPr>
              <a:t>He seems to imply that one scientific paradigm is no better of a representation than any other.</a:t>
            </a:r>
          </a:p>
        </p:txBody>
      </p:sp>
    </p:spTree>
    <p:extLst>
      <p:ext uri="{BB962C8B-B14F-4D97-AF65-F5344CB8AC3E}">
        <p14:creationId xmlns:p14="http://schemas.microsoft.com/office/powerpoint/2010/main" val="76440182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Lakatos</a:t>
            </a:r>
            <a:r>
              <a:rPr lang="en-US" dirty="0"/>
              <a:t> &amp; </a:t>
            </a:r>
            <a:r>
              <a:rPr lang="en-US" dirty="0" err="1"/>
              <a:t>Feyerabend</a:t>
            </a:r>
            <a:endParaRPr lang="en-US" dirty="0"/>
          </a:p>
        </p:txBody>
      </p:sp>
      <p:sp>
        <p:nvSpPr>
          <p:cNvPr id="5" name="Subtitle 4"/>
          <p:cNvSpPr>
            <a:spLocks noGrp="1"/>
          </p:cNvSpPr>
          <p:nvPr>
            <p:ph type="subTitle" idx="1"/>
          </p:nvPr>
        </p:nvSpPr>
        <p:spPr/>
        <p:txBody>
          <a:bodyPr/>
          <a:lstStyle/>
          <a:p>
            <a:r>
              <a:rPr lang="en-US" dirty="0"/>
              <a:t>Never the twain shall meet.</a:t>
            </a:r>
          </a:p>
        </p:txBody>
      </p:sp>
    </p:spTree>
    <p:extLst>
      <p:ext uri="{BB962C8B-B14F-4D97-AF65-F5344CB8AC3E}">
        <p14:creationId xmlns:p14="http://schemas.microsoft.com/office/powerpoint/2010/main" val="2416232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Studies</a:t>
            </a:r>
          </a:p>
        </p:txBody>
      </p:sp>
      <p:sp>
        <p:nvSpPr>
          <p:cNvPr id="3" name="Content Placeholder 2"/>
          <p:cNvSpPr>
            <a:spLocks noGrp="1"/>
          </p:cNvSpPr>
          <p:nvPr>
            <p:ph idx="1"/>
          </p:nvPr>
        </p:nvSpPr>
        <p:spPr/>
        <p:txBody>
          <a:bodyPr/>
          <a:lstStyle/>
          <a:p>
            <a:r>
              <a:rPr lang="en-US" dirty="0"/>
              <a:t>Kuhn created a boom in ‘science studies’ – research into the history, sociology, and psychology of science.</a:t>
            </a:r>
          </a:p>
          <a:p>
            <a:r>
              <a:rPr lang="en-US" dirty="0"/>
              <a:t>Kuhn's rejection of hard science determining scientific outcomes appeared to permit appeal to other factors, external to science, in explaining why a scientific revolution took the course that it did (e.g. Sociology).</a:t>
            </a:r>
          </a:p>
          <a:p>
            <a:r>
              <a:rPr lang="en-US" dirty="0"/>
              <a:t>Kuhn was not sympathetic to such developments – and spent much of his career in a disciplinary exile.</a:t>
            </a:r>
          </a:p>
        </p:txBody>
      </p:sp>
    </p:spTree>
    <p:extLst>
      <p:ext uri="{BB962C8B-B14F-4D97-AF65-F5344CB8AC3E}">
        <p14:creationId xmlns:p14="http://schemas.microsoft.com/office/powerpoint/2010/main" val="49591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905000" y="673768"/>
            <a:ext cx="8382000" cy="850232"/>
          </a:xfrm>
        </p:spPr>
        <p:txBody>
          <a:bodyPr>
            <a:normAutofit/>
          </a:bodyPr>
          <a:lstStyle/>
          <a:p>
            <a:r>
              <a:rPr lang="en-US" altLang="x-none" dirty="0">
                <a:solidFill>
                  <a:schemeClr val="tx1"/>
                </a:solidFill>
              </a:rPr>
              <a:t>Relations of Ideas</a:t>
            </a:r>
            <a:endParaRPr lang="en-US" altLang="x-none" dirty="0"/>
          </a:p>
        </p:txBody>
      </p:sp>
      <p:sp>
        <p:nvSpPr>
          <p:cNvPr id="358403"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8404" name="Rectangle 4"/>
          <p:cNvSpPr>
            <a:spLocks noChangeArrowheads="1"/>
          </p:cNvSpPr>
          <p:nvPr/>
        </p:nvSpPr>
        <p:spPr bwMode="auto">
          <a:xfrm>
            <a:off x="2286000" y="20574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endParaRPr lang="x-none" altLang="x-none" sz="3200">
              <a:latin typeface="Garamond" charset="0"/>
            </a:endParaRPr>
          </a:p>
        </p:txBody>
      </p:sp>
      <p:sp>
        <p:nvSpPr>
          <p:cNvPr id="358405"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
        <p:nvSpPr>
          <p:cNvPr id="358406" name="Rectangle 6"/>
          <p:cNvSpPr>
            <a:spLocks noChangeArrowheads="1"/>
          </p:cNvSpPr>
          <p:nvPr/>
        </p:nvSpPr>
        <p:spPr bwMode="auto">
          <a:xfrm>
            <a:off x="2634915" y="1755220"/>
            <a:ext cx="8482263" cy="525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gn="just">
              <a:spcBef>
                <a:spcPct val="20000"/>
              </a:spcBef>
            </a:pPr>
            <a:r>
              <a:rPr lang="en-US" altLang="x-none" sz="2200" b="1" dirty="0">
                <a:latin typeface="Century Schoolbook" charset="0"/>
                <a:ea typeface="Century Schoolbook" charset="0"/>
                <a:cs typeface="Century Schoolbook" charset="0"/>
              </a:rPr>
              <a:t>Relations of ideas </a:t>
            </a:r>
            <a:r>
              <a:rPr lang="en-US" altLang="x-none" sz="2200" dirty="0">
                <a:latin typeface="Century Schoolbook" charset="0"/>
                <a:ea typeface="Century Schoolbook" charset="0"/>
                <a:cs typeface="Century Schoolbook" charset="0"/>
              </a:rPr>
              <a:t> “are discoverable by the mere operation of thought, without dependence on what is anywhere existent in the universe.”</a:t>
            </a:r>
          </a:p>
          <a:p>
            <a:pPr algn="just">
              <a:spcBef>
                <a:spcPct val="20000"/>
              </a:spcBef>
            </a:pPr>
            <a:r>
              <a:rPr lang="en-US" altLang="x-none" sz="2200" b="1" dirty="0">
                <a:latin typeface="Century Gothic" charset="0"/>
                <a:ea typeface="Century Gothic" charset="0"/>
                <a:cs typeface="Century Gothic" charset="0"/>
              </a:rPr>
              <a:t>Relations of ideas</a:t>
            </a:r>
            <a:r>
              <a:rPr lang="en-US" altLang="x-none" sz="2200" dirty="0">
                <a:latin typeface="Century Gothic" charset="0"/>
                <a:ea typeface="Century Gothic" charset="0"/>
                <a:cs typeface="Century Gothic" charset="0"/>
              </a:rPr>
              <a:t> are statements that are true simply in virtue of the concepts contained in them, and not in virtue of the way the world is. </a:t>
            </a:r>
          </a:p>
          <a:p>
            <a:pPr marL="342900" indent="-342900" algn="just">
              <a:spcBef>
                <a:spcPct val="20000"/>
              </a:spcBef>
              <a:buFont typeface="Arial" charset="0"/>
              <a:buChar char="•"/>
            </a:pPr>
            <a:r>
              <a:rPr lang="en-US" altLang="x-none" sz="2200" dirty="0">
                <a:latin typeface="Century Gothic" charset="0"/>
                <a:ea typeface="Century Gothic" charset="0"/>
                <a:cs typeface="Century Gothic" charset="0"/>
              </a:rPr>
              <a:t>They are “true by definition.”</a:t>
            </a:r>
          </a:p>
          <a:p>
            <a:pPr marL="342900" indent="-342900" algn="just">
              <a:spcBef>
                <a:spcPct val="20000"/>
              </a:spcBef>
              <a:buFont typeface="Arial" charset="0"/>
              <a:buChar char="•"/>
            </a:pPr>
            <a:r>
              <a:rPr lang="en-US" altLang="x-none" sz="2200" dirty="0">
                <a:latin typeface="Century Gothic" charset="0"/>
                <a:ea typeface="Century Gothic" charset="0"/>
                <a:cs typeface="Century Gothic" charset="0"/>
              </a:rPr>
              <a:t>They usually seem to be fairly </a:t>
            </a:r>
            <a:r>
              <a:rPr lang="en-US" altLang="x-none" sz="2200" i="1" dirty="0">
                <a:latin typeface="Century Gothic" charset="0"/>
                <a:ea typeface="Century Gothic" charset="0"/>
                <a:cs typeface="Century Gothic" charset="0"/>
              </a:rPr>
              <a:t>trivial</a:t>
            </a:r>
            <a:r>
              <a:rPr lang="en-US" altLang="x-none" sz="2200" dirty="0">
                <a:latin typeface="Century Gothic" charset="0"/>
                <a:ea typeface="Century Gothic" charset="0"/>
                <a:cs typeface="Century Gothic" charset="0"/>
              </a:rPr>
              <a:t> truths.</a:t>
            </a:r>
          </a:p>
          <a:p>
            <a:pPr marL="342900" indent="-342900" algn="just">
              <a:spcBef>
                <a:spcPct val="20000"/>
              </a:spcBef>
              <a:buFont typeface="Arial" charset="0"/>
              <a:buChar char="•"/>
            </a:pPr>
            <a:r>
              <a:rPr lang="en-US" altLang="x-none" sz="2200" dirty="0">
                <a:latin typeface="Century Gothic" charset="0"/>
                <a:ea typeface="Century Gothic" charset="0"/>
                <a:cs typeface="Century Gothic" charset="0"/>
              </a:rPr>
              <a:t>Relations of ideas are also called analytic truths.</a:t>
            </a:r>
          </a:p>
          <a:p>
            <a:pPr lvl="3" algn="just">
              <a:spcBef>
                <a:spcPct val="20000"/>
              </a:spcBef>
            </a:pPr>
            <a:r>
              <a:rPr lang="en-US" altLang="x-none" i="1" dirty="0">
                <a:latin typeface="Century Gothic" charset="0"/>
                <a:ea typeface="Century Gothic" charset="0"/>
                <a:cs typeface="Century Gothic" charset="0"/>
              </a:rPr>
              <a:t>EXAMPLES:</a:t>
            </a:r>
          </a:p>
          <a:p>
            <a:pPr lvl="3" algn="just">
              <a:spcBef>
                <a:spcPct val="20000"/>
              </a:spcBef>
            </a:pPr>
            <a:r>
              <a:rPr lang="en-US" altLang="x-none" i="1" dirty="0">
                <a:latin typeface="Century Gothic" charset="0"/>
                <a:ea typeface="Century Gothic" charset="0"/>
                <a:cs typeface="Century Gothic" charset="0"/>
              </a:rPr>
              <a:t>“All triangles have three sides."</a:t>
            </a:r>
          </a:p>
          <a:p>
            <a:pPr lvl="3" algn="just">
              <a:spcBef>
                <a:spcPct val="20000"/>
              </a:spcBef>
            </a:pPr>
            <a:r>
              <a:rPr lang="en-US" altLang="x-none" i="1" dirty="0">
                <a:latin typeface="Century Gothic" charset="0"/>
                <a:ea typeface="Century Gothic" charset="0"/>
                <a:cs typeface="Century Gothic" charset="0"/>
              </a:rPr>
              <a:t>“Seven plus five is equal to 12.”</a:t>
            </a:r>
          </a:p>
          <a:p>
            <a:pPr lvl="3" algn="just">
              <a:spcBef>
                <a:spcPct val="20000"/>
              </a:spcBef>
            </a:pPr>
            <a:r>
              <a:rPr lang="en-US" altLang="x-none" i="1" dirty="0">
                <a:latin typeface="Century Gothic" charset="0"/>
                <a:ea typeface="Century Gothic" charset="0"/>
                <a:cs typeface="Century Gothic" charset="0"/>
              </a:rPr>
              <a:t>“If Bob is a bachelor, then Bob is unmarried.”</a:t>
            </a:r>
          </a:p>
          <a:p>
            <a:pPr lvl="3" algn="just">
              <a:spcBef>
                <a:spcPct val="20000"/>
              </a:spcBef>
            </a:pPr>
            <a:r>
              <a:rPr lang="en-US" altLang="x-none" i="1" dirty="0">
                <a:latin typeface="Century Gothic" charset="0"/>
                <a:ea typeface="Century Gothic" charset="0"/>
                <a:cs typeface="Century Gothic" charset="0"/>
              </a:rPr>
              <a:t>“It is what it is.”</a:t>
            </a:r>
          </a:p>
        </p:txBody>
      </p:sp>
    </p:spTree>
    <p:extLst>
      <p:ext uri="{BB962C8B-B14F-4D97-AF65-F5344CB8AC3E}">
        <p14:creationId xmlns:p14="http://schemas.microsoft.com/office/powerpoint/2010/main" val="3214756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3469202" y="624110"/>
            <a:ext cx="6589199" cy="857849"/>
          </a:xfrm>
        </p:spPr>
        <p:txBody>
          <a:bodyPr>
            <a:noAutofit/>
          </a:bodyPr>
          <a:lstStyle/>
          <a:p>
            <a:pPr eaLnBrk="1" hangingPunct="1"/>
            <a:r>
              <a:rPr lang="sv-SE" altLang="x-none" sz="3375" dirty="0" err="1"/>
              <a:t>Feyerabend</a:t>
            </a:r>
            <a:r>
              <a:rPr lang="sv-SE" altLang="x-none" sz="3375" dirty="0"/>
              <a:t> - </a:t>
            </a:r>
            <a:r>
              <a:rPr lang="sv-SE" altLang="x-none" sz="3375" dirty="0" err="1"/>
              <a:t>Against</a:t>
            </a:r>
            <a:r>
              <a:rPr lang="sv-SE" altLang="x-none" sz="3375" dirty="0"/>
              <a:t> </a:t>
            </a:r>
            <a:r>
              <a:rPr lang="sv-SE" altLang="x-none" sz="3375" dirty="0" err="1"/>
              <a:t>Method</a:t>
            </a:r>
            <a:endParaRPr lang="sv-SE" altLang="x-none" sz="3375" dirty="0"/>
          </a:p>
        </p:txBody>
      </p:sp>
      <p:sp>
        <p:nvSpPr>
          <p:cNvPr id="2" name="Content Placeholder 1"/>
          <p:cNvSpPr>
            <a:spLocks noGrp="1"/>
          </p:cNvSpPr>
          <p:nvPr>
            <p:ph idx="1"/>
          </p:nvPr>
        </p:nvSpPr>
        <p:spPr>
          <a:xfrm>
            <a:off x="5942134" y="1763957"/>
            <a:ext cx="4116266" cy="4945674"/>
          </a:xfrm>
        </p:spPr>
        <p:txBody>
          <a:bodyPr>
            <a:normAutofit/>
          </a:bodyPr>
          <a:lstStyle/>
          <a:p>
            <a:pPr>
              <a:lnSpc>
                <a:spcPct val="120000"/>
              </a:lnSpc>
            </a:pPr>
            <a:r>
              <a:rPr lang="en-US" altLang="x-none" sz="1969" dirty="0">
                <a:ea typeface="ヒラギノ角ゴ Pro W3" charset="-128"/>
              </a:rPr>
              <a:t>"All Methodologies have their limitations and the only 'rule' that survives is 'anything goes.' (</a:t>
            </a:r>
            <a:r>
              <a:rPr lang="en-US" altLang="x-none" sz="1969" dirty="0" err="1">
                <a:ea typeface="ヒラギノ角ゴ Pro W3" charset="-128"/>
              </a:rPr>
              <a:t>Feyerabend</a:t>
            </a:r>
            <a:r>
              <a:rPr lang="en-US" altLang="x-none" sz="1969" dirty="0">
                <a:ea typeface="ヒラギノ角ゴ Pro W3" charset="-128"/>
              </a:rPr>
              <a:t>, 1975, pg. 296) </a:t>
            </a:r>
          </a:p>
          <a:p>
            <a:pPr>
              <a:lnSpc>
                <a:spcPct val="120000"/>
              </a:lnSpc>
            </a:pPr>
            <a:r>
              <a:rPr lang="en-US" altLang="x-none" sz="1969" dirty="0">
                <a:ea typeface="ヒラギノ角ゴ Pro W3" charset="-128"/>
              </a:rPr>
              <a:t>Therefore, the most reasonable position is that of methodological pluralism</a:t>
            </a:r>
          </a:p>
        </p:txBody>
      </p:sp>
      <p:pic>
        <p:nvPicPr>
          <p:cNvPr id="51202" name="Picture 3" descr="feyerab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284" y="1571625"/>
            <a:ext cx="41049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6742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Anything goes?</a:t>
            </a:r>
          </a:p>
        </p:txBody>
      </p:sp>
      <p:sp>
        <p:nvSpPr>
          <p:cNvPr id="3" name="Content Placeholder 2"/>
          <p:cNvSpPr>
            <a:spLocks noGrp="1"/>
          </p:cNvSpPr>
          <p:nvPr>
            <p:ph idx="1"/>
          </p:nvPr>
        </p:nvSpPr>
        <p:spPr/>
        <p:txBody>
          <a:bodyPr/>
          <a:lstStyle/>
          <a:p>
            <a:pPr>
              <a:lnSpc>
                <a:spcPct val="120000"/>
              </a:lnSpc>
            </a:pPr>
            <a:r>
              <a:rPr lang="en-US" altLang="x-none" sz="1687" dirty="0">
                <a:ea typeface="ヒラギノ角ゴ Pro W3" charset="-128"/>
              </a:rPr>
              <a:t>Hypotheses contradicting well-confirmed theories give us evidence that cannot be obtained in other ways</a:t>
            </a:r>
          </a:p>
          <a:p>
            <a:pPr>
              <a:lnSpc>
                <a:spcPct val="120000"/>
              </a:lnSpc>
            </a:pPr>
            <a:r>
              <a:rPr lang="en-US" altLang="x-none" sz="1687" dirty="0">
                <a:ea typeface="ヒラギノ角ゴ Pro W3" charset="-128"/>
              </a:rPr>
              <a:t>If there is a driving force in science, it is aesthetics.</a:t>
            </a:r>
          </a:p>
          <a:p>
            <a:r>
              <a:rPr lang="en-US" altLang="x-none" sz="1687" dirty="0">
                <a:ea typeface="ヒラギノ角ゴ Pro W3" charset="-128"/>
              </a:rPr>
              <a:t>Science is an essentially anarchistic enterprise</a:t>
            </a:r>
          </a:p>
          <a:p>
            <a:r>
              <a:rPr lang="en-US" altLang="x-none" sz="1687" dirty="0">
                <a:ea typeface="ヒラギノ角ゴ Pro W3" charset="-128"/>
              </a:rPr>
              <a:t>Teaching the scientific method, insofar as it tamps down on creativity, is </a:t>
            </a:r>
            <a:r>
              <a:rPr lang="en-US" altLang="x-none" sz="1687" b="1" dirty="0">
                <a:ea typeface="ヒラギノ角ゴ Pro W3" charset="-128"/>
              </a:rPr>
              <a:t>harmful</a:t>
            </a:r>
            <a:r>
              <a:rPr lang="en-US" altLang="x-none" sz="1687" dirty="0">
                <a:ea typeface="ヒラギノ角ゴ Pro W3" charset="-128"/>
              </a:rPr>
              <a:t>.</a:t>
            </a:r>
          </a:p>
          <a:p>
            <a:r>
              <a:rPr lang="en-US" altLang="x-none" sz="1687" dirty="0" err="1">
                <a:ea typeface="ヒラギノ角ゴ Pro W3" charset="-128"/>
              </a:rPr>
              <a:t>Feyerabend</a:t>
            </a:r>
            <a:r>
              <a:rPr lang="en-US" altLang="x-none" sz="1687" dirty="0">
                <a:ea typeface="ヒラギノ角ゴ Pro W3" charset="-128"/>
              </a:rPr>
              <a:t> even defends astrology and creationism as viable paths toward knowledge.</a:t>
            </a:r>
          </a:p>
        </p:txBody>
      </p:sp>
    </p:spTree>
    <p:extLst>
      <p:ext uri="{BB962C8B-B14F-4D97-AF65-F5344CB8AC3E}">
        <p14:creationId xmlns:p14="http://schemas.microsoft.com/office/powerpoint/2010/main" val="4615927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0065" y="-2610322"/>
            <a:ext cx="9277524" cy="9468322"/>
          </a:xfrm>
          <a:ln>
            <a:solidFill>
              <a:schemeClr val="accent1"/>
            </a:solidFill>
          </a:ln>
        </p:spPr>
      </p:pic>
    </p:spTree>
    <p:extLst>
      <p:ext uri="{BB962C8B-B14F-4D97-AF65-F5344CB8AC3E}">
        <p14:creationId xmlns:p14="http://schemas.microsoft.com/office/powerpoint/2010/main" val="12781809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94" dirty="0" err="1"/>
              <a:t>Feyerabend’s</a:t>
            </a:r>
            <a:r>
              <a:rPr lang="en-US" sz="3094" dirty="0"/>
              <a:t> Logical Argument</a:t>
            </a:r>
          </a:p>
        </p:txBody>
      </p:sp>
      <p:sp>
        <p:nvSpPr>
          <p:cNvPr id="3" name="Content Placeholder 2"/>
          <p:cNvSpPr>
            <a:spLocks noGrp="1"/>
          </p:cNvSpPr>
          <p:nvPr>
            <p:ph idx="1"/>
          </p:nvPr>
        </p:nvSpPr>
        <p:spPr>
          <a:xfrm>
            <a:off x="3466415" y="2133600"/>
            <a:ext cx="6591985" cy="4361718"/>
          </a:xfrm>
        </p:spPr>
        <p:txBody>
          <a:bodyPr>
            <a:normAutofit/>
          </a:bodyPr>
          <a:lstStyle/>
          <a:p>
            <a:pPr>
              <a:buFont typeface="+mj-lt"/>
              <a:buAutoNum type="arabicPeriod"/>
            </a:pPr>
            <a:r>
              <a:rPr lang="en-US" dirty="0"/>
              <a:t>If we knew all of the facts of the world, we would know which rules would constitute an effective method for figuring out the world.</a:t>
            </a:r>
          </a:p>
          <a:p>
            <a:pPr>
              <a:buFont typeface="+mj-lt"/>
              <a:buAutoNum type="arabicPeriod"/>
            </a:pPr>
            <a:r>
              <a:rPr lang="en-US" dirty="0"/>
              <a:t>The effectiveness of the method depends on the nature of the world.</a:t>
            </a:r>
          </a:p>
          <a:p>
            <a:pPr>
              <a:buFont typeface="+mj-lt"/>
              <a:buAutoNum type="arabicPeriod"/>
            </a:pPr>
            <a:r>
              <a:rPr lang="en-US" dirty="0"/>
              <a:t>But: the nature of the world is precisely what the method is intend to discover.</a:t>
            </a:r>
          </a:p>
          <a:p>
            <a:pPr>
              <a:buFont typeface="+mj-lt"/>
              <a:buAutoNum type="arabicPeriod"/>
            </a:pPr>
            <a:r>
              <a:rPr lang="en-US" dirty="0"/>
              <a:t>Therefore, we can only be justified in using any particular method if and only if we already know all of the facts in the world.</a:t>
            </a:r>
          </a:p>
          <a:p>
            <a:pPr>
              <a:buFont typeface="+mj-lt"/>
              <a:buAutoNum type="alphaUcPeriod" startAt="3"/>
            </a:pPr>
            <a:r>
              <a:rPr lang="en-US" dirty="0"/>
              <a:t>Therefore, there is no method or procedure that is justified. </a:t>
            </a:r>
            <a:r>
              <a:rPr lang="en-US" b="1" i="1" dirty="0"/>
              <a:t>Anything goes.</a:t>
            </a:r>
          </a:p>
        </p:txBody>
      </p:sp>
    </p:spTree>
    <p:extLst>
      <p:ext uri="{BB962C8B-B14F-4D97-AF65-F5344CB8AC3E}">
        <p14:creationId xmlns:p14="http://schemas.microsoft.com/office/powerpoint/2010/main" val="11089443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94" dirty="0" err="1"/>
              <a:t>Feyerabend’s</a:t>
            </a:r>
            <a:r>
              <a:rPr lang="en-US" sz="3094" dirty="0"/>
              <a:t> Comparative Argument</a:t>
            </a:r>
          </a:p>
        </p:txBody>
      </p:sp>
      <p:sp>
        <p:nvSpPr>
          <p:cNvPr id="3" name="Content Placeholder 2"/>
          <p:cNvSpPr>
            <a:spLocks noGrp="1"/>
          </p:cNvSpPr>
          <p:nvPr>
            <p:ph idx="1"/>
          </p:nvPr>
        </p:nvSpPr>
        <p:spPr>
          <a:xfrm>
            <a:off x="3466415" y="2133600"/>
            <a:ext cx="6591985" cy="4361718"/>
          </a:xfrm>
        </p:spPr>
        <p:txBody>
          <a:bodyPr>
            <a:normAutofit/>
          </a:bodyPr>
          <a:lstStyle/>
          <a:p>
            <a:r>
              <a:rPr lang="en-US" dirty="0"/>
              <a:t>Even well established theories may have weaknesses that can only be discovered when compared to other theories (e.g. Einstein v. Newton).</a:t>
            </a:r>
          </a:p>
          <a:p>
            <a:pPr marL="400050" lvl="1" indent="0">
              <a:buNone/>
            </a:pPr>
            <a:r>
              <a:rPr lang="en-US" dirty="0"/>
              <a:t>“Some of the most important formal properties of a theory are found by contrast, not analysis” (1988, p. 21)</a:t>
            </a:r>
          </a:p>
          <a:p>
            <a:r>
              <a:rPr lang="en-US" dirty="0"/>
              <a:t>Therefore, we should let as many ideas coexist as possible – never discarding any.</a:t>
            </a:r>
          </a:p>
          <a:p>
            <a:r>
              <a:rPr lang="en-US" dirty="0"/>
              <a:t>We should seek out contradiction of facts, even ones that seem to be </a:t>
            </a:r>
            <a:r>
              <a:rPr lang="en-US" i="1" dirty="0"/>
              <a:t>natural interpretations</a:t>
            </a:r>
            <a:r>
              <a:rPr lang="en-US" dirty="0"/>
              <a:t>.</a:t>
            </a:r>
          </a:p>
          <a:p>
            <a:r>
              <a:rPr lang="en-US" dirty="0"/>
              <a:t>Any attempt to make this precise seems either vague or false.</a:t>
            </a:r>
          </a:p>
        </p:txBody>
      </p:sp>
      <p:sp>
        <p:nvSpPr>
          <p:cNvPr id="4" name="TextBox 3"/>
          <p:cNvSpPr txBox="1"/>
          <p:nvPr/>
        </p:nvSpPr>
        <p:spPr>
          <a:xfrm>
            <a:off x="132339" y="6246294"/>
            <a:ext cx="1136904" cy="611706"/>
          </a:xfrm>
          <a:prstGeom prst="rect">
            <a:avLst/>
          </a:prstGeom>
          <a:noFill/>
        </p:spPr>
        <p:txBody>
          <a:bodyPr wrap="square" rtlCol="0">
            <a:spAutoFit/>
          </a:bodyPr>
          <a:lstStyle/>
          <a:p>
            <a:r>
              <a:rPr lang="en-US" sz="1125" dirty="0">
                <a:solidFill>
                  <a:schemeClr val="bg2"/>
                </a:solidFill>
              </a:rPr>
              <a:t>Philosophers love consistency</a:t>
            </a:r>
          </a:p>
        </p:txBody>
      </p:sp>
    </p:spTree>
    <p:extLst>
      <p:ext uri="{BB962C8B-B14F-4D97-AF65-F5344CB8AC3E}">
        <p14:creationId xmlns:p14="http://schemas.microsoft.com/office/powerpoint/2010/main" val="175383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Feyerabend</a:t>
            </a:r>
            <a:r>
              <a:rPr lang="en-US" dirty="0"/>
              <a:t> and Mill</a:t>
            </a:r>
          </a:p>
        </p:txBody>
      </p:sp>
      <p:sp>
        <p:nvSpPr>
          <p:cNvPr id="3" name="Content Placeholder 2"/>
          <p:cNvSpPr>
            <a:spLocks noGrp="1"/>
          </p:cNvSpPr>
          <p:nvPr>
            <p:ph idx="1"/>
          </p:nvPr>
        </p:nvSpPr>
        <p:spPr/>
        <p:txBody>
          <a:bodyPr>
            <a:noAutofit/>
          </a:bodyPr>
          <a:lstStyle/>
          <a:p>
            <a:r>
              <a:rPr lang="en-US" sz="2000" dirty="0"/>
              <a:t>Mill in On Liberty: </a:t>
            </a:r>
          </a:p>
          <a:p>
            <a:pPr marL="400029" lvl="1" indent="0" algn="just">
              <a:buNone/>
            </a:pPr>
            <a:r>
              <a:rPr lang="en-US" sz="2000" dirty="0">
                <a:latin typeface="Century Schoolbook" charset="0"/>
                <a:ea typeface="Century Schoolbook" charset="0"/>
                <a:cs typeface="Century Schoolbook" charset="0"/>
              </a:rPr>
              <a:t>“The peculiar evil of silencing the expression of an opinion is, that it is robbing the human race; posterity as well as the existing generation; those who dissent from the opinion, still more than those who hold it. </a:t>
            </a:r>
            <a:r>
              <a:rPr lang="en-US" sz="2000" b="1" dirty="0">
                <a:latin typeface="Century Schoolbook" charset="0"/>
                <a:ea typeface="Century Schoolbook" charset="0"/>
                <a:cs typeface="Century Schoolbook" charset="0"/>
              </a:rPr>
              <a:t>If the opinion is right, they are deprived of the opportunity of exchanging error for truth</a:t>
            </a:r>
            <a:r>
              <a:rPr lang="en-US" sz="2000" dirty="0">
                <a:latin typeface="Century Schoolbook" charset="0"/>
                <a:ea typeface="Century Schoolbook" charset="0"/>
                <a:cs typeface="Century Schoolbook" charset="0"/>
              </a:rPr>
              <a:t>: </a:t>
            </a:r>
            <a:r>
              <a:rPr lang="en-US" sz="2000" b="1" dirty="0">
                <a:latin typeface="Century Schoolbook" charset="0"/>
                <a:ea typeface="Century Schoolbook" charset="0"/>
                <a:cs typeface="Century Schoolbook" charset="0"/>
              </a:rPr>
              <a:t>if wrong, they lose, what is almost as great a benefit, the clearer perception and livelier impression of truth</a:t>
            </a:r>
            <a:r>
              <a:rPr lang="en-US" sz="2000" dirty="0">
                <a:latin typeface="Century Schoolbook" charset="0"/>
                <a:ea typeface="Century Schoolbook" charset="0"/>
                <a:cs typeface="Century Schoolbook" charset="0"/>
              </a:rPr>
              <a:t>, produced by its collision with error.” </a:t>
            </a:r>
          </a:p>
          <a:p>
            <a:r>
              <a:rPr lang="en-US" sz="2000" dirty="0"/>
              <a:t>Let 1000 flowers bloom, even if you think some are false and harmful. Even harmful ideas strengthen the reasons and the meaning of true ideas</a:t>
            </a:r>
          </a:p>
          <a:p>
            <a:r>
              <a:rPr lang="en-US" sz="2000" dirty="0"/>
              <a:t>Note: Mill still believes in truth, still believes in a method.</a:t>
            </a:r>
          </a:p>
        </p:txBody>
      </p:sp>
    </p:spTree>
    <p:extLst>
      <p:ext uri="{BB962C8B-B14F-4D97-AF65-F5344CB8AC3E}">
        <p14:creationId xmlns:p14="http://schemas.microsoft.com/office/powerpoint/2010/main" val="5611501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Imre</a:t>
            </a:r>
            <a:r>
              <a:rPr lang="en-US" dirty="0"/>
              <a:t> </a:t>
            </a:r>
            <a:r>
              <a:rPr lang="en-US" dirty="0" err="1"/>
              <a:t>Lakatos</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462615" y="812800"/>
            <a:ext cx="2729385" cy="3778250"/>
          </a:xfrm>
        </p:spPr>
      </p:pic>
      <p:sp>
        <p:nvSpPr>
          <p:cNvPr id="5" name="Content Placeholder 4"/>
          <p:cNvSpPr>
            <a:spLocks noGrp="1"/>
          </p:cNvSpPr>
          <p:nvPr>
            <p:ph sz="half" idx="2"/>
          </p:nvPr>
        </p:nvSpPr>
        <p:spPr>
          <a:xfrm>
            <a:off x="2592925" y="2126222"/>
            <a:ext cx="6612036" cy="3969778"/>
          </a:xfrm>
        </p:spPr>
        <p:txBody>
          <a:bodyPr>
            <a:noAutofit/>
          </a:bodyPr>
          <a:lstStyle/>
          <a:p>
            <a:r>
              <a:rPr lang="en-US" sz="2000" dirty="0"/>
              <a:t>Born </a:t>
            </a:r>
            <a:r>
              <a:rPr lang="en-US" sz="2000" dirty="0" err="1"/>
              <a:t>Avrum</a:t>
            </a:r>
            <a:r>
              <a:rPr lang="en-US" sz="2000" dirty="0"/>
              <a:t> Lipschitz, led a Marxist revolutionary force against the Nazis in WWII Hungary.</a:t>
            </a:r>
          </a:p>
          <a:p>
            <a:r>
              <a:rPr lang="en-US" sz="2000" dirty="0"/>
              <a:t>Considers Kuhn’s alternative to Popper and argues it is not a fruitful approach to take</a:t>
            </a:r>
          </a:p>
          <a:p>
            <a:r>
              <a:rPr lang="en-US" sz="2000" dirty="0"/>
              <a:t>But accepts that </a:t>
            </a:r>
            <a:r>
              <a:rPr lang="en-US" sz="2000" dirty="0" err="1"/>
              <a:t>Underdetermination</a:t>
            </a:r>
            <a:r>
              <a:rPr lang="en-US" sz="2000" dirty="0"/>
              <a:t> suffices to reject a naïve interpretation of Popper</a:t>
            </a:r>
          </a:p>
          <a:p>
            <a:r>
              <a:rPr lang="en-US" altLang="x-none" sz="2000" dirty="0"/>
              <a:t>“The Methodology of Scientific Research </a:t>
            </a:r>
            <a:r>
              <a:rPr lang="en-US" altLang="x-none" sz="2000" dirty="0" err="1"/>
              <a:t>Programmes</a:t>
            </a:r>
            <a:r>
              <a:rPr lang="en-US" altLang="x-none" sz="2000" dirty="0"/>
              <a:t>”</a:t>
            </a:r>
          </a:p>
          <a:p>
            <a:pPr lvl="1"/>
            <a:r>
              <a:rPr lang="en-US" sz="1800" dirty="0"/>
              <a:t>How do scientists decide whether, or when, their theory is refuted?</a:t>
            </a:r>
          </a:p>
          <a:p>
            <a:pPr lvl="1"/>
            <a:r>
              <a:rPr lang="en-US" sz="1800" dirty="0"/>
              <a:t>How do we explain why scientists persist in working on theories in the face of counter-examples?</a:t>
            </a:r>
          </a:p>
        </p:txBody>
      </p:sp>
      <p:sp>
        <p:nvSpPr>
          <p:cNvPr id="6" name="TextBox 5"/>
          <p:cNvSpPr txBox="1"/>
          <p:nvPr/>
        </p:nvSpPr>
        <p:spPr>
          <a:xfrm>
            <a:off x="10827307" y="4779740"/>
            <a:ext cx="1287532" cy="369332"/>
          </a:xfrm>
          <a:prstGeom prst="rect">
            <a:avLst/>
          </a:prstGeom>
          <a:noFill/>
        </p:spPr>
        <p:txBody>
          <a:bodyPr wrap="none" rtlCol="0">
            <a:spAutoFit/>
          </a:bodyPr>
          <a:lstStyle/>
          <a:p>
            <a:r>
              <a:rPr lang="en-US"/>
              <a:t>1922-1974</a:t>
            </a:r>
          </a:p>
        </p:txBody>
      </p:sp>
    </p:spTree>
    <p:extLst>
      <p:ext uri="{BB962C8B-B14F-4D97-AF65-F5344CB8AC3E}">
        <p14:creationId xmlns:p14="http://schemas.microsoft.com/office/powerpoint/2010/main" val="4141088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Pumping up Popper</a:t>
            </a:r>
          </a:p>
        </p:txBody>
      </p:sp>
      <p:sp>
        <p:nvSpPr>
          <p:cNvPr id="3" name="Content Placeholder 2"/>
          <p:cNvSpPr>
            <a:spLocks noGrp="1"/>
          </p:cNvSpPr>
          <p:nvPr>
            <p:ph sz="half" idx="1"/>
          </p:nvPr>
        </p:nvSpPr>
        <p:spPr>
          <a:xfrm>
            <a:off x="2589211" y="2133600"/>
            <a:ext cx="8915399" cy="3777622"/>
          </a:xfrm>
        </p:spPr>
        <p:txBody>
          <a:bodyPr>
            <a:normAutofit lnSpcReduction="10000"/>
          </a:bodyPr>
          <a:lstStyle/>
          <a:p>
            <a:pPr algn="just">
              <a:buFont typeface="Wingdings" charset="2"/>
              <a:buNone/>
            </a:pPr>
            <a:r>
              <a:rPr lang="en-GB" altLang="x-none" sz="2000" i="1" dirty="0">
                <a:ea typeface="Times New Roman" charset="0"/>
                <a:cs typeface="Times New Roman" charset="0"/>
              </a:rPr>
              <a:t>Naïve </a:t>
            </a:r>
            <a:r>
              <a:rPr lang="en-GB" altLang="x-none" sz="2000" i="1" dirty="0" err="1">
                <a:ea typeface="Times New Roman" charset="0"/>
                <a:cs typeface="Times New Roman" charset="0"/>
              </a:rPr>
              <a:t>falsificationism</a:t>
            </a:r>
            <a:endParaRPr lang="en-GB" altLang="x-none" sz="2000" dirty="0">
              <a:ea typeface="Times New Roman" charset="0"/>
              <a:cs typeface="Times New Roman" charset="0"/>
            </a:endParaRPr>
          </a:p>
          <a:p>
            <a:r>
              <a:rPr lang="en-GB" altLang="x-none" sz="2000" dirty="0">
                <a:ea typeface="Times New Roman" charset="0"/>
                <a:cs typeface="Times New Roman" charset="0"/>
              </a:rPr>
              <a:t>A theory is falsified by an observational statement that conflicts with it</a:t>
            </a:r>
          </a:p>
          <a:p>
            <a:pPr algn="just">
              <a:buFont typeface="Wingdings" charset="2"/>
              <a:buNone/>
            </a:pPr>
            <a:r>
              <a:rPr lang="en-GB" altLang="x-none" sz="2000" i="1" dirty="0">
                <a:ea typeface="Times New Roman" charset="0"/>
                <a:cs typeface="Times New Roman" charset="0"/>
              </a:rPr>
              <a:t>Sophisticated </a:t>
            </a:r>
            <a:r>
              <a:rPr lang="en-GB" altLang="x-none" sz="2000" i="1" dirty="0" err="1">
                <a:ea typeface="Times New Roman" charset="0"/>
                <a:cs typeface="Times New Roman" charset="0"/>
              </a:rPr>
              <a:t>falsificationism</a:t>
            </a:r>
            <a:endParaRPr lang="en-GB" altLang="x-none" sz="2000" i="1" dirty="0">
              <a:ea typeface="Times New Roman" charset="0"/>
              <a:cs typeface="Times New Roman" charset="0"/>
            </a:endParaRPr>
          </a:p>
          <a:p>
            <a:r>
              <a:rPr lang="en-GB" altLang="x-none" sz="2000" dirty="0">
                <a:ea typeface="Times New Roman" charset="0"/>
                <a:cs typeface="Times New Roman" charset="0"/>
              </a:rPr>
              <a:t>A theory T</a:t>
            </a:r>
            <a:r>
              <a:rPr lang="en-GB" altLang="x-none" sz="2000" baseline="-25000" dirty="0">
                <a:ea typeface="Times New Roman" charset="0"/>
                <a:cs typeface="Times New Roman" charset="0"/>
              </a:rPr>
              <a:t>1</a:t>
            </a:r>
            <a:r>
              <a:rPr lang="en-GB" altLang="x-none" sz="2000" dirty="0">
                <a:ea typeface="Times New Roman" charset="0"/>
                <a:cs typeface="Times New Roman" charset="0"/>
              </a:rPr>
              <a:t> is falsified if another theory T</a:t>
            </a:r>
            <a:r>
              <a:rPr lang="en-GB" altLang="x-none" sz="2000" baseline="-25000" dirty="0">
                <a:ea typeface="Times New Roman" charset="0"/>
                <a:cs typeface="Times New Roman" charset="0"/>
              </a:rPr>
              <a:t>2</a:t>
            </a:r>
            <a:r>
              <a:rPr lang="en-GB" altLang="x-none" sz="2000" dirty="0">
                <a:ea typeface="Times New Roman" charset="0"/>
                <a:cs typeface="Times New Roman" charset="0"/>
              </a:rPr>
              <a:t> has been proposed with the following characteristics: </a:t>
            </a:r>
          </a:p>
          <a:p>
            <a:pPr lvl="1"/>
            <a:r>
              <a:rPr lang="en-GB" altLang="x-none" sz="2000" dirty="0">
                <a:ea typeface="Times New Roman" charset="0"/>
                <a:cs typeface="Times New Roman" charset="0"/>
              </a:rPr>
              <a:t>T</a:t>
            </a:r>
            <a:r>
              <a:rPr lang="en-GB" altLang="x-none" sz="2000" baseline="-25000" dirty="0">
                <a:ea typeface="Times New Roman" charset="0"/>
                <a:cs typeface="Times New Roman" charset="0"/>
              </a:rPr>
              <a:t>2</a:t>
            </a:r>
            <a:r>
              <a:rPr lang="en-GB" altLang="x-none" sz="2000" dirty="0">
                <a:ea typeface="Times New Roman" charset="0"/>
                <a:cs typeface="Times New Roman" charset="0"/>
              </a:rPr>
              <a:t> has excess empirical content over T</a:t>
            </a:r>
            <a:r>
              <a:rPr lang="en-GB" altLang="x-none" sz="2000" baseline="-25000" dirty="0">
                <a:ea typeface="Times New Roman" charset="0"/>
                <a:cs typeface="Times New Roman" charset="0"/>
              </a:rPr>
              <a:t>1</a:t>
            </a:r>
            <a:r>
              <a:rPr lang="en-GB" altLang="x-none" sz="2000" dirty="0">
                <a:ea typeface="Times New Roman" charset="0"/>
                <a:cs typeface="Times New Roman" charset="0"/>
              </a:rPr>
              <a:t>: that is, if it predicts novel facts</a:t>
            </a:r>
          </a:p>
          <a:p>
            <a:pPr lvl="1"/>
            <a:r>
              <a:rPr lang="en-GB" altLang="x-none" sz="2000" dirty="0">
                <a:ea typeface="Times New Roman" charset="0"/>
                <a:cs typeface="Times New Roman" charset="0"/>
              </a:rPr>
              <a:t>T</a:t>
            </a:r>
            <a:r>
              <a:rPr lang="en-GB" altLang="x-none" sz="2000" baseline="-25000" dirty="0">
                <a:ea typeface="Times New Roman" charset="0"/>
                <a:cs typeface="Times New Roman" charset="0"/>
              </a:rPr>
              <a:t>2</a:t>
            </a:r>
            <a:r>
              <a:rPr lang="en-GB" altLang="x-none" sz="2000" dirty="0">
                <a:ea typeface="Times New Roman" charset="0"/>
                <a:cs typeface="Times New Roman" charset="0"/>
              </a:rPr>
              <a:t> explains the empirical content of T</a:t>
            </a:r>
            <a:r>
              <a:rPr lang="en-GB" altLang="x-none" sz="2000" baseline="-25000" dirty="0">
                <a:ea typeface="Times New Roman" charset="0"/>
                <a:cs typeface="Times New Roman" charset="0"/>
              </a:rPr>
              <a:t>1</a:t>
            </a:r>
          </a:p>
          <a:p>
            <a:pPr lvl="1"/>
            <a:r>
              <a:rPr lang="en-GB" altLang="x-none" sz="2000" dirty="0">
                <a:ea typeface="Times New Roman" charset="0"/>
                <a:cs typeface="Times New Roman" charset="0"/>
              </a:rPr>
              <a:t>Some of the excess content of T</a:t>
            </a:r>
            <a:r>
              <a:rPr lang="en-GB" altLang="x-none" sz="2000" baseline="-25000" dirty="0">
                <a:ea typeface="Times New Roman" charset="0"/>
                <a:cs typeface="Times New Roman" charset="0"/>
              </a:rPr>
              <a:t>2</a:t>
            </a:r>
            <a:r>
              <a:rPr lang="en-GB" altLang="x-none" sz="2000" dirty="0">
                <a:ea typeface="Times New Roman" charset="0"/>
                <a:cs typeface="Times New Roman" charset="0"/>
              </a:rPr>
              <a:t> is corroborated</a:t>
            </a:r>
          </a:p>
          <a:p>
            <a:endParaRPr lang="en-GB" altLang="x-none" sz="2000" dirty="0"/>
          </a:p>
          <a:p>
            <a:endParaRPr lang="en-GB" altLang="x-none" sz="2000" dirty="0"/>
          </a:p>
          <a:p>
            <a:endParaRPr lang="en-US" dirty="0"/>
          </a:p>
        </p:txBody>
      </p:sp>
    </p:spTree>
    <p:extLst>
      <p:ext uri="{BB962C8B-B14F-4D97-AF65-F5344CB8AC3E}">
        <p14:creationId xmlns:p14="http://schemas.microsoft.com/office/powerpoint/2010/main" val="9613350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x-none" dirty="0"/>
              <a:t>“The Methodology of Scientific Research </a:t>
            </a:r>
            <a:r>
              <a:rPr lang="en-US" altLang="x-none" dirty="0" err="1"/>
              <a:t>Programmes</a:t>
            </a:r>
            <a:r>
              <a:rPr lang="en-US" altLang="x-none" dirty="0"/>
              <a:t>”</a:t>
            </a:r>
            <a:endParaRPr lang="en-US" dirty="0"/>
          </a:p>
        </p:txBody>
      </p:sp>
      <p:sp>
        <p:nvSpPr>
          <p:cNvPr id="3" name="Content Placeholder 2"/>
          <p:cNvSpPr>
            <a:spLocks noGrp="1"/>
          </p:cNvSpPr>
          <p:nvPr>
            <p:ph sz="half" idx="1"/>
          </p:nvPr>
        </p:nvSpPr>
        <p:spPr>
          <a:xfrm>
            <a:off x="2589211" y="2133600"/>
            <a:ext cx="8915399" cy="3777622"/>
          </a:xfrm>
        </p:spPr>
        <p:txBody>
          <a:bodyPr>
            <a:noAutofit/>
          </a:bodyPr>
          <a:lstStyle/>
          <a:p>
            <a:r>
              <a:rPr lang="en-US" sz="2000" b="1" dirty="0" err="1"/>
              <a:t>Lakatos</a:t>
            </a:r>
            <a:r>
              <a:rPr lang="en-US" sz="2000" b="1" dirty="0"/>
              <a:t>:</a:t>
            </a:r>
            <a:r>
              <a:rPr lang="en-US" sz="2000" dirty="0"/>
              <a:t> Scientific theories are not really falsifiable. They are “research </a:t>
            </a:r>
            <a:r>
              <a:rPr lang="en-US" sz="2000" dirty="0" err="1"/>
              <a:t>programmes</a:t>
            </a:r>
            <a:r>
              <a:rPr lang="en-US" sz="2000" dirty="0"/>
              <a:t>” that consist of:</a:t>
            </a:r>
          </a:p>
          <a:p>
            <a:pPr lvl="1"/>
            <a:r>
              <a:rPr lang="en-US" sz="1800" dirty="0"/>
              <a:t>a “negative heuristic” or “hard core” of fundamental principles that contain what the theory really says about the world (</a:t>
            </a:r>
            <a:r>
              <a:rPr lang="en-US" sz="1800" dirty="0" err="1"/>
              <a:t>Kuhnian</a:t>
            </a:r>
            <a:r>
              <a:rPr lang="en-US" sz="1800" dirty="0"/>
              <a:t> disciplinary matrices)</a:t>
            </a:r>
          </a:p>
          <a:p>
            <a:pPr lvl="1"/>
            <a:r>
              <a:rPr lang="en-US" sz="1800" dirty="0"/>
              <a:t>a ”positive heuristic” or “protective belt” of “auxiliary hypotheses” that explain how the fundamental principles apply to particular cases to deal with apparent discrepancies. These include </a:t>
            </a:r>
            <a:r>
              <a:rPr lang="en-US" sz="1800" i="1" dirty="0"/>
              <a:t>ceteris paribus</a:t>
            </a:r>
            <a:r>
              <a:rPr lang="en-US" sz="1800" dirty="0"/>
              <a:t> (“other things being equal”) clauses that accommodate problematic cases. These indicate what needs to be done in order to increase the explanatory and predictive power of the </a:t>
            </a:r>
            <a:r>
              <a:rPr lang="en-US" sz="1800" dirty="0" err="1"/>
              <a:t>programme</a:t>
            </a:r>
            <a:r>
              <a:rPr lang="en-US" sz="1800" dirty="0"/>
              <a:t>. (</a:t>
            </a:r>
            <a:r>
              <a:rPr lang="en-US" sz="1800" dirty="0" err="1"/>
              <a:t>Quinean</a:t>
            </a:r>
            <a:r>
              <a:rPr lang="en-US" sz="1800" dirty="0"/>
              <a:t> Holism)</a:t>
            </a:r>
          </a:p>
          <a:p>
            <a:r>
              <a:rPr lang="en-US" sz="2000" dirty="0"/>
              <a:t>Contrary to Popper, even good theories have “defense-mechanisms.”</a:t>
            </a:r>
          </a:p>
          <a:p>
            <a:endParaRPr lang="en-US" sz="2000" dirty="0"/>
          </a:p>
        </p:txBody>
      </p:sp>
    </p:spTree>
    <p:extLst>
      <p:ext uri="{BB962C8B-B14F-4D97-AF65-F5344CB8AC3E}">
        <p14:creationId xmlns:p14="http://schemas.microsoft.com/office/powerpoint/2010/main" val="24786734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112904173"/>
              </p:ext>
            </p:extLst>
          </p:nvPr>
        </p:nvGraphicFramePr>
        <p:xfrm>
          <a:off x="5457031" y="3181657"/>
          <a:ext cx="2203450" cy="1082675"/>
        </p:xfrm>
        <a:graphic>
          <a:graphicData uri="http://schemas.openxmlformats.org/presentationml/2006/ole">
            <mc:AlternateContent xmlns:mc="http://schemas.openxmlformats.org/markup-compatibility/2006">
              <mc:Choice xmlns:v="urn:schemas-microsoft-com:vml" Requires="v">
                <p:oleObj spid="_x0000_s4419"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031" y="3181657"/>
                        <a:ext cx="22034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a:t>Case Study: Neptune</a:t>
            </a:r>
          </a:p>
        </p:txBody>
      </p:sp>
      <p:sp>
        <p:nvSpPr>
          <p:cNvPr id="3" name="Content Placeholder 2"/>
          <p:cNvSpPr>
            <a:spLocks noGrp="1"/>
          </p:cNvSpPr>
          <p:nvPr>
            <p:ph idx="1"/>
          </p:nvPr>
        </p:nvSpPr>
        <p:spPr>
          <a:xfrm>
            <a:off x="2589212" y="2133599"/>
            <a:ext cx="8915400" cy="4306957"/>
          </a:xfrm>
        </p:spPr>
        <p:txBody>
          <a:bodyPr>
            <a:normAutofit lnSpcReduction="10000"/>
          </a:bodyPr>
          <a:lstStyle/>
          <a:p>
            <a:r>
              <a:rPr lang="en-US" dirty="0"/>
              <a:t>Newtonian Gravitation Theory: Predicts that every acceleration of every body can be traced to an interaction with some other body, according to their masses and the distance between them.</a:t>
            </a:r>
          </a:p>
          <a:p>
            <a:endParaRPr lang="en-US" dirty="0"/>
          </a:p>
          <a:p>
            <a:endParaRPr lang="en-US" dirty="0"/>
          </a:p>
          <a:p>
            <a:endParaRPr lang="en-US" dirty="0"/>
          </a:p>
          <a:p>
            <a:endParaRPr lang="en-US" dirty="0"/>
          </a:p>
          <a:p>
            <a:pPr>
              <a:spcBef>
                <a:spcPct val="50000"/>
              </a:spcBef>
            </a:pPr>
            <a:r>
              <a:rPr lang="en-US" altLang="x-none" b="1" dirty="0"/>
              <a:t>BUT:</a:t>
            </a:r>
            <a:r>
              <a:rPr lang="en-US" altLang="x-none" dirty="0"/>
              <a:t> In 1821, a slight discrepancy is noted between the actual motion of Uranus and the motion predicted by Newton’s law of gravitation. Do we reject Newton?</a:t>
            </a:r>
          </a:p>
          <a:p>
            <a:pPr>
              <a:spcBef>
                <a:spcPct val="50000"/>
              </a:spcBef>
            </a:pPr>
            <a:r>
              <a:rPr lang="en-US" altLang="x-none" b="1" dirty="0"/>
              <a:t>No</a:t>
            </a:r>
            <a:r>
              <a:rPr lang="en-US" altLang="x-none" dirty="0"/>
              <a:t>: The theory demands that the missing mass be found. In 1843, John Crouch Adams deduces, from Newton’s law and Uranus’ orbit, the approximate location of a new planet, discovering it in 1846.</a:t>
            </a:r>
          </a:p>
          <a:p>
            <a:pPr>
              <a:spcBef>
                <a:spcPct val="50000"/>
              </a:spcBef>
            </a:pPr>
            <a:endParaRPr lang="en-US" altLang="x-none" dirty="0"/>
          </a:p>
        </p:txBody>
      </p:sp>
    </p:spTree>
    <p:extLst>
      <p:ext uri="{BB962C8B-B14F-4D97-AF65-F5344CB8AC3E}">
        <p14:creationId xmlns:p14="http://schemas.microsoft.com/office/powerpoint/2010/main" val="101818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1905000" y="673768"/>
            <a:ext cx="8382000" cy="850232"/>
          </a:xfrm>
        </p:spPr>
        <p:txBody>
          <a:bodyPr>
            <a:normAutofit/>
          </a:bodyPr>
          <a:lstStyle/>
          <a:p>
            <a:r>
              <a:rPr lang="en-US" altLang="x-none" dirty="0">
                <a:solidFill>
                  <a:schemeClr val="tx1"/>
                </a:solidFill>
              </a:rPr>
              <a:t>Matters of Fact</a:t>
            </a:r>
            <a:endParaRPr lang="en-US" altLang="x-none" dirty="0"/>
          </a:p>
        </p:txBody>
      </p:sp>
      <p:sp>
        <p:nvSpPr>
          <p:cNvPr id="358403" name="Rectangle 3"/>
          <p:cNvSpPr>
            <a:spLocks noChangeArrowheads="1"/>
          </p:cNvSpPr>
          <p:nvPr/>
        </p:nvSpPr>
        <p:spPr bwMode="auto">
          <a:xfrm>
            <a:off x="2292350" y="1385888"/>
            <a:ext cx="76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x-none" altLang="x-none"/>
          </a:p>
        </p:txBody>
      </p:sp>
      <p:sp>
        <p:nvSpPr>
          <p:cNvPr id="358404" name="Rectangle 4"/>
          <p:cNvSpPr>
            <a:spLocks noChangeArrowheads="1"/>
          </p:cNvSpPr>
          <p:nvPr/>
        </p:nvSpPr>
        <p:spPr bwMode="auto">
          <a:xfrm>
            <a:off x="2286000" y="20574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pPr>
            <a:endParaRPr lang="x-none" altLang="x-none" sz="3200">
              <a:latin typeface="Garamond" charset="0"/>
            </a:endParaRPr>
          </a:p>
        </p:txBody>
      </p:sp>
      <p:sp>
        <p:nvSpPr>
          <p:cNvPr id="358405" name="Rectangle 5"/>
          <p:cNvSpPr>
            <a:spLocks noChangeArrowheads="1"/>
          </p:cNvSpPr>
          <p:nvPr/>
        </p:nvSpPr>
        <p:spPr bwMode="auto">
          <a:xfrm>
            <a:off x="1939926" y="386715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
        <p:nvSpPr>
          <p:cNvPr id="358406" name="Rectangle 6"/>
          <p:cNvSpPr>
            <a:spLocks noChangeArrowheads="1"/>
          </p:cNvSpPr>
          <p:nvPr/>
        </p:nvSpPr>
        <p:spPr bwMode="auto">
          <a:xfrm>
            <a:off x="2634915" y="1755220"/>
            <a:ext cx="8482263"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gn="just">
              <a:spcBef>
                <a:spcPct val="20000"/>
              </a:spcBef>
            </a:pPr>
            <a:r>
              <a:rPr lang="en-US" altLang="x-none" sz="2200" dirty="0">
                <a:latin typeface="Century Schoolbook" charset="0"/>
                <a:ea typeface="Century Schoolbook" charset="0"/>
                <a:cs typeface="Century Schoolbook" charset="0"/>
              </a:rPr>
              <a:t>Hume says, “The contrary of every matter of fact is still possible.”</a:t>
            </a:r>
          </a:p>
          <a:p>
            <a:pPr algn="just">
              <a:spcBef>
                <a:spcPct val="20000"/>
              </a:spcBef>
            </a:pPr>
            <a:r>
              <a:rPr lang="en-US" altLang="x-none" sz="2200" b="1" dirty="0">
                <a:latin typeface="Century Gothic" charset="0"/>
                <a:ea typeface="Century Gothic" charset="0"/>
                <a:cs typeface="Century Gothic" charset="0"/>
              </a:rPr>
              <a:t>Matters of fact</a:t>
            </a:r>
            <a:r>
              <a:rPr lang="en-US" altLang="x-none" sz="2200" dirty="0">
                <a:latin typeface="Century Gothic" charset="0"/>
                <a:ea typeface="Century Gothic" charset="0"/>
                <a:cs typeface="Century Gothic" charset="0"/>
              </a:rPr>
              <a:t> are statements that are not relations of ideas.</a:t>
            </a:r>
          </a:p>
          <a:p>
            <a:pPr algn="just">
              <a:spcBef>
                <a:spcPct val="20000"/>
              </a:spcBef>
            </a:pPr>
            <a:r>
              <a:rPr lang="en-US" altLang="x-none" sz="2200" dirty="0">
                <a:latin typeface="Century Gothic" charset="0"/>
                <a:ea typeface="Century Gothic" charset="0"/>
                <a:cs typeface="Century Gothic" charset="0"/>
              </a:rPr>
              <a:t>If true, they not true in virtue of the concepts contained in them but in virtue of the way the world is.</a:t>
            </a:r>
          </a:p>
          <a:p>
            <a:pPr marL="342900" indent="-342900" algn="just">
              <a:spcBef>
                <a:spcPct val="20000"/>
              </a:spcBef>
              <a:buFont typeface="Arial" charset="0"/>
              <a:buChar char="•"/>
            </a:pPr>
            <a:r>
              <a:rPr lang="en-US" altLang="x-none" sz="2200" dirty="0">
                <a:latin typeface="Century Gothic" charset="0"/>
                <a:ea typeface="Century Gothic" charset="0"/>
                <a:cs typeface="Century Gothic" charset="0"/>
              </a:rPr>
              <a:t>They are NOT true by definition.</a:t>
            </a:r>
          </a:p>
          <a:p>
            <a:pPr marL="342900" indent="-342900" algn="just">
              <a:spcBef>
                <a:spcPct val="20000"/>
              </a:spcBef>
              <a:buFont typeface="Arial" charset="0"/>
              <a:buChar char="•"/>
            </a:pPr>
            <a:r>
              <a:rPr lang="en-US" altLang="x-none" sz="2200" dirty="0">
                <a:latin typeface="Century Gothic" charset="0"/>
                <a:ea typeface="Century Gothic" charset="0"/>
                <a:cs typeface="Century Gothic" charset="0"/>
              </a:rPr>
              <a:t>They tend to be substantive rather than trivial.</a:t>
            </a:r>
          </a:p>
          <a:p>
            <a:pPr marL="342900" indent="-342900" algn="just">
              <a:spcBef>
                <a:spcPct val="20000"/>
              </a:spcBef>
              <a:buFont typeface="Arial" charset="0"/>
              <a:buChar char="•"/>
            </a:pPr>
            <a:r>
              <a:rPr lang="en-US" altLang="x-none" sz="2200" dirty="0"/>
              <a:t>Matters of fact are also called </a:t>
            </a:r>
            <a:r>
              <a:rPr lang="en-US" altLang="x-none" sz="2200" i="1" dirty="0"/>
              <a:t>synthetic</a:t>
            </a:r>
            <a:r>
              <a:rPr lang="en-US" altLang="x-none" sz="2200" dirty="0"/>
              <a:t> truths.</a:t>
            </a:r>
            <a:endParaRPr lang="en-US" altLang="x-none" sz="2200" dirty="0">
              <a:latin typeface="Century Gothic" charset="0"/>
              <a:ea typeface="Century Gothic" charset="0"/>
              <a:cs typeface="Century Gothic" charset="0"/>
            </a:endParaRPr>
          </a:p>
          <a:p>
            <a:pPr lvl="2" algn="just">
              <a:spcBef>
                <a:spcPct val="20000"/>
              </a:spcBef>
            </a:pPr>
            <a:r>
              <a:rPr lang="en-US" altLang="x-none" dirty="0"/>
              <a:t>EXAMPLES:</a:t>
            </a:r>
          </a:p>
          <a:p>
            <a:pPr lvl="2" algn="just">
              <a:spcBef>
                <a:spcPct val="20000"/>
              </a:spcBef>
            </a:pPr>
            <a:r>
              <a:rPr lang="en-US" altLang="x-none" dirty="0"/>
              <a:t>‘The earth is round.’</a:t>
            </a:r>
          </a:p>
          <a:p>
            <a:pPr lvl="2" algn="just">
              <a:spcBef>
                <a:spcPct val="20000"/>
              </a:spcBef>
            </a:pPr>
            <a:r>
              <a:rPr lang="en-US" altLang="x-none" dirty="0"/>
              <a:t>“The sun will rise tomorrow.”</a:t>
            </a:r>
          </a:p>
          <a:p>
            <a:pPr lvl="2" algn="just">
              <a:spcBef>
                <a:spcPct val="20000"/>
              </a:spcBef>
            </a:pPr>
            <a:r>
              <a:rPr lang="en-US" altLang="x-none" dirty="0"/>
              <a:t>‘All bachelors have messy apartments.’</a:t>
            </a:r>
          </a:p>
          <a:p>
            <a:pPr lvl="2" algn="just">
              <a:spcBef>
                <a:spcPct val="20000"/>
              </a:spcBef>
            </a:pPr>
            <a:r>
              <a:rPr lang="en-US" altLang="x-none" dirty="0"/>
              <a:t>‘Either it’s raining or it’s snowing.’</a:t>
            </a:r>
            <a:endParaRPr lang="en-US" altLang="x-none" sz="2400" dirty="0"/>
          </a:p>
          <a:p>
            <a:pPr algn="just">
              <a:spcBef>
                <a:spcPct val="20000"/>
              </a:spcBef>
            </a:pPr>
            <a:endParaRPr lang="en-US" altLang="x-none"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11195693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854893060"/>
              </p:ext>
            </p:extLst>
          </p:nvPr>
        </p:nvGraphicFramePr>
        <p:xfrm>
          <a:off x="5457031" y="2904567"/>
          <a:ext cx="2203450" cy="1082675"/>
        </p:xfrm>
        <a:graphic>
          <a:graphicData uri="http://schemas.openxmlformats.org/presentationml/2006/ole">
            <mc:AlternateContent xmlns:mc="http://schemas.openxmlformats.org/markup-compatibility/2006">
              <mc:Choice xmlns:v="urn:schemas-microsoft-com:vml" Requires="v">
                <p:oleObj spid="_x0000_s8511"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031" y="2904567"/>
                        <a:ext cx="22034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a:t>Case Study: Vulcan</a:t>
            </a:r>
          </a:p>
        </p:txBody>
      </p:sp>
      <p:sp>
        <p:nvSpPr>
          <p:cNvPr id="3" name="Content Placeholder 2"/>
          <p:cNvSpPr>
            <a:spLocks noGrp="1"/>
          </p:cNvSpPr>
          <p:nvPr>
            <p:ph idx="1"/>
          </p:nvPr>
        </p:nvSpPr>
        <p:spPr>
          <a:xfrm>
            <a:off x="2589212" y="1905001"/>
            <a:ext cx="8915400" cy="4535556"/>
          </a:xfrm>
        </p:spPr>
        <p:txBody>
          <a:bodyPr>
            <a:normAutofit fontScale="92500" lnSpcReduction="10000"/>
          </a:bodyPr>
          <a:lstStyle/>
          <a:p>
            <a:r>
              <a:rPr lang="en-US" dirty="0"/>
              <a:t>Newtonian Gravitation Theory: Predicts that every acceleration of every body can be traced to an interaction with some other body, according to their masses and the distance between them.</a:t>
            </a:r>
          </a:p>
          <a:p>
            <a:endParaRPr lang="en-US" dirty="0"/>
          </a:p>
          <a:p>
            <a:endParaRPr lang="en-US" dirty="0"/>
          </a:p>
          <a:p>
            <a:endParaRPr lang="en-US" dirty="0"/>
          </a:p>
          <a:p>
            <a:endParaRPr lang="en-US" dirty="0"/>
          </a:p>
          <a:p>
            <a:pPr>
              <a:spcBef>
                <a:spcPct val="50000"/>
              </a:spcBef>
            </a:pPr>
            <a:r>
              <a:rPr lang="en-US" altLang="x-none" b="1" dirty="0"/>
              <a:t>BUT:</a:t>
            </a:r>
            <a:r>
              <a:rPr lang="en-US" altLang="x-none" dirty="0"/>
              <a:t> Mercury’s perihelion is found to </a:t>
            </a:r>
            <a:r>
              <a:rPr lang="en-US" altLang="x-none" dirty="0" err="1"/>
              <a:t>precess</a:t>
            </a:r>
            <a:r>
              <a:rPr lang="en-US" altLang="x-none" dirty="0"/>
              <a:t> at a rate that does not agree with Newton’s theory. The difference is 43” per century. Astronomers posit</a:t>
            </a:r>
            <a:r>
              <a:rPr lang="mr-IN" altLang="x-none" dirty="0"/>
              <a:t>…</a:t>
            </a:r>
            <a:endParaRPr lang="en-US" altLang="x-none" dirty="0"/>
          </a:p>
          <a:p>
            <a:pPr lvl="1">
              <a:spcBef>
                <a:spcPct val="50000"/>
              </a:spcBef>
            </a:pPr>
            <a:r>
              <a:rPr lang="en-US" altLang="x-none" dirty="0"/>
              <a:t>There is another planet, Vulcan, near Mercury</a:t>
            </a:r>
          </a:p>
          <a:p>
            <a:pPr lvl="1">
              <a:spcBef>
                <a:spcPct val="50000"/>
              </a:spcBef>
            </a:pPr>
            <a:r>
              <a:rPr lang="en-US" altLang="x-none" dirty="0"/>
              <a:t>The force of gravity is not r</a:t>
            </a:r>
            <a:r>
              <a:rPr lang="en-US" altLang="x-none" baseline="30000" dirty="0"/>
              <a:t>2</a:t>
            </a:r>
            <a:r>
              <a:rPr lang="en-US" altLang="x-none" dirty="0"/>
              <a:t>, but r</a:t>
            </a:r>
            <a:r>
              <a:rPr lang="en-US" altLang="x-none" baseline="30000" dirty="0"/>
              <a:t>2.000000097</a:t>
            </a:r>
          </a:p>
          <a:p>
            <a:pPr lvl="1">
              <a:spcBef>
                <a:spcPct val="50000"/>
              </a:spcBef>
            </a:pPr>
            <a:r>
              <a:rPr lang="en-US" altLang="x-none" dirty="0"/>
              <a:t>There is a cloud of matter that affects Mercury’s orbit.</a:t>
            </a:r>
          </a:p>
          <a:p>
            <a:pPr>
              <a:spcBef>
                <a:spcPct val="50000"/>
              </a:spcBef>
            </a:pPr>
            <a:r>
              <a:rPr lang="en-US" altLang="x-none" dirty="0"/>
              <a:t>In 1916, Einstein shows that general relativity predicts precisely the missing 43”, with Eddington’s observation in 1919, we finally reject Newton.</a:t>
            </a:r>
          </a:p>
        </p:txBody>
      </p:sp>
    </p:spTree>
    <p:extLst>
      <p:ext uri="{BB962C8B-B14F-4D97-AF65-F5344CB8AC3E}">
        <p14:creationId xmlns:p14="http://schemas.microsoft.com/office/powerpoint/2010/main" val="45497017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science?</a:t>
            </a:r>
          </a:p>
        </p:txBody>
      </p:sp>
      <p:sp>
        <p:nvSpPr>
          <p:cNvPr id="3" name="Content Placeholder 2"/>
          <p:cNvSpPr>
            <a:spLocks noGrp="1"/>
          </p:cNvSpPr>
          <p:nvPr>
            <p:ph idx="1"/>
          </p:nvPr>
        </p:nvSpPr>
        <p:spPr>
          <a:xfrm>
            <a:off x="2589212" y="1905000"/>
            <a:ext cx="8915400" cy="4301836"/>
          </a:xfrm>
        </p:spPr>
        <p:txBody>
          <a:bodyPr>
            <a:noAutofit/>
          </a:bodyPr>
          <a:lstStyle/>
          <a:p>
            <a:r>
              <a:rPr lang="en-US" sz="2000" b="1" dirty="0" err="1"/>
              <a:t>Lakatos</a:t>
            </a:r>
            <a:r>
              <a:rPr lang="en-US" sz="2000" b="1" dirty="0"/>
              <a:t>:</a:t>
            </a:r>
            <a:r>
              <a:rPr lang="en-US" sz="2000" dirty="0"/>
              <a:t> The fundamental difference is between </a:t>
            </a:r>
            <a:r>
              <a:rPr lang="en-US" sz="2000" i="1" dirty="0"/>
              <a:t>progressive</a:t>
            </a:r>
            <a:r>
              <a:rPr lang="en-US" sz="2000" dirty="0"/>
              <a:t> and </a:t>
            </a:r>
            <a:r>
              <a:rPr lang="en-US" sz="2000" i="1" dirty="0"/>
              <a:t>degenerating research </a:t>
            </a:r>
            <a:r>
              <a:rPr lang="en-US" sz="2000" i="1" dirty="0" err="1"/>
              <a:t>programmes</a:t>
            </a:r>
            <a:r>
              <a:rPr lang="en-US" sz="2000" dirty="0"/>
              <a:t>.</a:t>
            </a:r>
          </a:p>
          <a:p>
            <a:r>
              <a:rPr lang="en-US" sz="2000" dirty="0"/>
              <a:t>Progressive research </a:t>
            </a:r>
            <a:r>
              <a:rPr lang="en-US" sz="2000" dirty="0" err="1"/>
              <a:t>programmes</a:t>
            </a:r>
            <a:r>
              <a:rPr lang="en-US" sz="2000" dirty="0"/>
              <a:t> lead to novel predictions, new problems, and new solutions.</a:t>
            </a:r>
          </a:p>
          <a:p>
            <a:r>
              <a:rPr lang="en-US" sz="2000" dirty="0"/>
              <a:t>Degenerating </a:t>
            </a:r>
            <a:r>
              <a:rPr lang="en-US" sz="2000" dirty="0" err="1"/>
              <a:t>programmes</a:t>
            </a:r>
            <a:r>
              <a:rPr lang="en-US" sz="2000" dirty="0"/>
              <a:t> spend their time trying to adjust after the fact to new information, and to protect themselves from refutation by constant adjustment.</a:t>
            </a:r>
          </a:p>
          <a:p>
            <a:r>
              <a:rPr lang="en-US" sz="2000" dirty="0"/>
              <a:t>The “pseudo-sciences” are really degenerating </a:t>
            </a:r>
            <a:r>
              <a:rPr lang="en-US" sz="2000" dirty="0" err="1"/>
              <a:t>programmes</a:t>
            </a:r>
            <a:r>
              <a:rPr lang="en-US" sz="2000" dirty="0"/>
              <a:t> whose practitioners are mainly devoted to defending the </a:t>
            </a:r>
            <a:r>
              <a:rPr lang="en-US" sz="2000" dirty="0" err="1"/>
              <a:t>programme</a:t>
            </a:r>
            <a:r>
              <a:rPr lang="en-US" sz="2000" dirty="0"/>
              <a:t> against contrary evidence. The progressive </a:t>
            </a:r>
            <a:r>
              <a:rPr lang="en-US" sz="2000" dirty="0" err="1"/>
              <a:t>programmes</a:t>
            </a:r>
            <a:r>
              <a:rPr lang="en-US" sz="2000" dirty="0"/>
              <a:t> view contrary evidence as a challenge that will broaden and deepen the theory.</a:t>
            </a:r>
          </a:p>
        </p:txBody>
      </p:sp>
    </p:spTree>
    <p:extLst>
      <p:ext uri="{BB962C8B-B14F-4D97-AF65-F5344CB8AC3E}">
        <p14:creationId xmlns:p14="http://schemas.microsoft.com/office/powerpoint/2010/main" val="214660653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Pseudoscience Examples (for </a:t>
            </a:r>
            <a:r>
              <a:rPr lang="en-US" dirty="0" err="1"/>
              <a:t>Lakatos</a:t>
            </a:r>
            <a:r>
              <a:rPr lang="en-US" dirty="0"/>
              <a:t>)</a:t>
            </a:r>
          </a:p>
        </p:txBody>
      </p:sp>
      <p:sp>
        <p:nvSpPr>
          <p:cNvPr id="3" name="Content Placeholder 2"/>
          <p:cNvSpPr>
            <a:spLocks noGrp="1"/>
          </p:cNvSpPr>
          <p:nvPr>
            <p:ph sz="half" idx="1"/>
          </p:nvPr>
        </p:nvSpPr>
        <p:spPr>
          <a:xfrm>
            <a:off x="2589212" y="2133600"/>
            <a:ext cx="4313864" cy="2093343"/>
          </a:xfrm>
        </p:spPr>
        <p:txBody>
          <a:bodyPr>
            <a:normAutofit/>
          </a:bodyPr>
          <a:lstStyle/>
          <a:p>
            <a:r>
              <a:rPr lang="en-US" dirty="0"/>
              <a:t>Ptolemaic Astronomy</a:t>
            </a:r>
          </a:p>
          <a:p>
            <a:r>
              <a:rPr lang="en-US" dirty="0"/>
              <a:t>Freudian Psychoanalysis</a:t>
            </a:r>
          </a:p>
          <a:p>
            <a:r>
              <a:rPr lang="en-US" dirty="0"/>
              <a:t>Soviet </a:t>
            </a:r>
            <a:r>
              <a:rPr lang="en-US" dirty="0" err="1"/>
              <a:t>Lysenkoism</a:t>
            </a:r>
            <a:endParaRPr lang="en-US" dirty="0"/>
          </a:p>
          <a:p>
            <a:r>
              <a:rPr lang="en-US" dirty="0" err="1"/>
              <a:t>Bohrian</a:t>
            </a:r>
            <a:r>
              <a:rPr lang="en-US" dirty="0"/>
              <a:t> QM (post Heisenberg)</a:t>
            </a:r>
          </a:p>
          <a:p>
            <a:r>
              <a:rPr lang="en-US" dirty="0"/>
              <a:t>Astrology</a:t>
            </a:r>
          </a:p>
        </p:txBody>
      </p:sp>
    </p:spTree>
    <p:extLst>
      <p:ext uri="{BB962C8B-B14F-4D97-AF65-F5344CB8AC3E}">
        <p14:creationId xmlns:p14="http://schemas.microsoft.com/office/powerpoint/2010/main" val="15658903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Pseudoscience Examples (for </a:t>
            </a:r>
            <a:r>
              <a:rPr lang="en-US" dirty="0" err="1"/>
              <a:t>Lakatos</a:t>
            </a:r>
            <a:r>
              <a:rPr lang="en-US" dirty="0"/>
              <a:t>)</a:t>
            </a:r>
          </a:p>
        </p:txBody>
      </p:sp>
      <p:sp>
        <p:nvSpPr>
          <p:cNvPr id="3" name="Content Placeholder 2"/>
          <p:cNvSpPr>
            <a:spLocks noGrp="1"/>
          </p:cNvSpPr>
          <p:nvPr>
            <p:ph sz="half" idx="1"/>
          </p:nvPr>
        </p:nvSpPr>
        <p:spPr>
          <a:xfrm>
            <a:off x="2589212" y="2133600"/>
            <a:ext cx="4313864" cy="3973902"/>
          </a:xfrm>
        </p:spPr>
        <p:txBody>
          <a:bodyPr>
            <a:normAutofit/>
          </a:bodyPr>
          <a:lstStyle/>
          <a:p>
            <a:r>
              <a:rPr lang="en-US" dirty="0"/>
              <a:t>Ptolemaic Astronomy</a:t>
            </a:r>
          </a:p>
          <a:p>
            <a:r>
              <a:rPr lang="en-US" dirty="0"/>
              <a:t>Freudian Psychoanalysis</a:t>
            </a:r>
          </a:p>
          <a:p>
            <a:r>
              <a:rPr lang="en-US" dirty="0"/>
              <a:t>Soviet </a:t>
            </a:r>
            <a:r>
              <a:rPr lang="en-US" dirty="0" err="1"/>
              <a:t>Lysenkoism</a:t>
            </a:r>
            <a:endParaRPr lang="en-US" dirty="0"/>
          </a:p>
          <a:p>
            <a:r>
              <a:rPr lang="en-US" dirty="0" err="1"/>
              <a:t>Bohrian</a:t>
            </a:r>
            <a:r>
              <a:rPr lang="en-US" dirty="0"/>
              <a:t> QM (post Heisenberg)</a:t>
            </a:r>
          </a:p>
          <a:p>
            <a:r>
              <a:rPr lang="en-US" dirty="0"/>
              <a:t>Astrology</a:t>
            </a:r>
          </a:p>
          <a:p>
            <a:r>
              <a:rPr lang="en-US" dirty="0"/>
              <a:t>Sociology</a:t>
            </a:r>
          </a:p>
          <a:p>
            <a:r>
              <a:rPr lang="en-US" dirty="0"/>
              <a:t>Economics</a:t>
            </a:r>
          </a:p>
          <a:p>
            <a:r>
              <a:rPr lang="en-US" dirty="0"/>
              <a:t>Darwinian Biology</a:t>
            </a:r>
          </a:p>
        </p:txBody>
      </p:sp>
    </p:spTree>
    <p:extLst>
      <p:ext uri="{BB962C8B-B14F-4D97-AF65-F5344CB8AC3E}">
        <p14:creationId xmlns:p14="http://schemas.microsoft.com/office/powerpoint/2010/main" val="140209216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49" name="Rectangle 2"/>
          <p:cNvSpPr>
            <a:spLocks noGrp="1" noChangeArrowheads="1"/>
          </p:cNvSpPr>
          <p:nvPr>
            <p:ph type="title"/>
          </p:nvPr>
        </p:nvSpPr>
        <p:spPr>
          <a:xfrm>
            <a:off x="2842846" y="609967"/>
            <a:ext cx="7583365" cy="1015633"/>
          </a:xfrm>
        </p:spPr>
        <p:txBody>
          <a:bodyPr>
            <a:normAutofit/>
          </a:bodyPr>
          <a:lstStyle/>
          <a:p>
            <a:pPr eaLnBrk="1" hangingPunct="1"/>
            <a:r>
              <a:rPr lang="en-US" altLang="x-none" dirty="0"/>
              <a:t>Case Study: Placebos/Nocebo</a:t>
            </a:r>
          </a:p>
        </p:txBody>
      </p:sp>
      <p:sp>
        <p:nvSpPr>
          <p:cNvPr id="53250" name="Rectangle 3"/>
          <p:cNvSpPr>
            <a:spLocks noGrp="1" noChangeArrowheads="1"/>
          </p:cNvSpPr>
          <p:nvPr>
            <p:ph type="body" idx="1"/>
          </p:nvPr>
        </p:nvSpPr>
        <p:spPr>
          <a:xfrm>
            <a:off x="2842846" y="1869440"/>
            <a:ext cx="8373793" cy="4988560"/>
          </a:xfrm>
        </p:spPr>
        <p:txBody>
          <a:bodyPr>
            <a:normAutofit/>
          </a:bodyPr>
          <a:lstStyle/>
          <a:p>
            <a:pPr eaLnBrk="1" hangingPunct="1"/>
            <a:r>
              <a:rPr lang="en-US" altLang="x-none" sz="2109" dirty="0"/>
              <a:t>Clients of Healers &amp; </a:t>
            </a:r>
            <a:r>
              <a:rPr lang="en-US" altLang="x-none" sz="2109" dirty="0" err="1"/>
              <a:t>Homeopathists</a:t>
            </a:r>
            <a:r>
              <a:rPr lang="en-US" altLang="x-none" sz="2109" dirty="0"/>
              <a:t>, subjects in </a:t>
            </a:r>
            <a:r>
              <a:rPr lang="ja-JP" altLang="en-US" sz="2109" dirty="0"/>
              <a:t>‘</a:t>
            </a:r>
            <a:r>
              <a:rPr lang="en-US" altLang="ja-JP" sz="2109" dirty="0"/>
              <a:t>no-intervention</a:t>
            </a:r>
            <a:r>
              <a:rPr lang="ja-JP" altLang="en-US" sz="2109" dirty="0"/>
              <a:t>’</a:t>
            </a:r>
            <a:r>
              <a:rPr lang="en-US" altLang="ja-JP" sz="2109" dirty="0"/>
              <a:t> groups  can also see positive changes</a:t>
            </a:r>
          </a:p>
          <a:p>
            <a:pPr eaLnBrk="1" hangingPunct="1"/>
            <a:r>
              <a:rPr lang="en-US" altLang="x-none" sz="2109" dirty="0"/>
              <a:t>Is this pseudoscience?</a:t>
            </a:r>
          </a:p>
          <a:p>
            <a:pPr eaLnBrk="1" hangingPunct="1"/>
            <a:r>
              <a:rPr lang="en-US" altLang="x-none" sz="2109" dirty="0"/>
              <a:t>Brain</a:t>
            </a:r>
            <a:r>
              <a:rPr lang="ja-JP" altLang="en-US" sz="2109" dirty="0"/>
              <a:t>’</a:t>
            </a:r>
            <a:r>
              <a:rPr lang="en-US" altLang="ja-JP" sz="2109" dirty="0"/>
              <a:t>s reward system </a:t>
            </a:r>
            <a:br>
              <a:rPr lang="en-US" altLang="ja-JP" sz="2109" dirty="0"/>
            </a:br>
            <a:r>
              <a:rPr lang="en-US" altLang="ja-JP" sz="2109" dirty="0"/>
              <a:t>releases signal </a:t>
            </a:r>
            <a:br>
              <a:rPr lang="en-US" altLang="ja-JP" sz="2109" dirty="0"/>
            </a:br>
            <a:r>
              <a:rPr lang="en-US" altLang="ja-JP" sz="2109" dirty="0"/>
              <a:t>substances that have </a:t>
            </a:r>
            <a:br>
              <a:rPr lang="en-US" altLang="ja-JP" sz="2109" dirty="0"/>
            </a:br>
            <a:r>
              <a:rPr lang="en-US" altLang="ja-JP" sz="2109" dirty="0"/>
              <a:t>the same type of </a:t>
            </a:r>
            <a:br>
              <a:rPr lang="en-US" altLang="ja-JP" sz="2109" dirty="0"/>
            </a:br>
            <a:r>
              <a:rPr lang="en-US" altLang="ja-JP" sz="2109" dirty="0"/>
              <a:t>effect as drugs.</a:t>
            </a:r>
          </a:p>
          <a:p>
            <a:pPr eaLnBrk="1" hangingPunct="1"/>
            <a:r>
              <a:rPr lang="en-US" altLang="ja-JP" sz="2109" dirty="0"/>
              <a:t>The placebo effect</a:t>
            </a:r>
            <a:br>
              <a:rPr lang="en-US" altLang="ja-JP" sz="2109" dirty="0"/>
            </a:br>
            <a:r>
              <a:rPr lang="en-US" altLang="ja-JP" sz="2109" dirty="0"/>
              <a:t>is getting </a:t>
            </a:r>
            <a:r>
              <a:rPr lang="en-US" altLang="ja-JP" sz="2109" b="1" dirty="0"/>
              <a:t>stronger</a:t>
            </a:r>
            <a:br>
              <a:rPr lang="en-US" altLang="ja-JP" sz="2109" dirty="0"/>
            </a:br>
            <a:r>
              <a:rPr lang="en-US" altLang="ja-JP" sz="2109" i="1" dirty="0"/>
              <a:t>and</a:t>
            </a:r>
            <a:r>
              <a:rPr lang="en-US" altLang="ja-JP" sz="2109" dirty="0"/>
              <a:t> there are key</a:t>
            </a:r>
            <a:br>
              <a:rPr lang="en-US" altLang="ja-JP" sz="2109" dirty="0"/>
            </a:br>
            <a:r>
              <a:rPr lang="en-US" altLang="ja-JP" sz="2109" dirty="0"/>
              <a:t>differences between</a:t>
            </a:r>
            <a:br>
              <a:rPr lang="en-US" altLang="ja-JP" sz="2109" dirty="0"/>
            </a:br>
            <a:r>
              <a:rPr lang="en-US" altLang="ja-JP" sz="2109" dirty="0"/>
              <a:t>kinds of placebos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31" y="0"/>
            <a:ext cx="10684042" cy="7115573"/>
          </a:xfrm>
          <a:prstGeom prst="rect">
            <a:avLst/>
          </a:prstGeom>
        </p:spPr>
      </p:pic>
    </p:spTree>
    <p:extLst>
      <p:ext uri="{BB962C8B-B14F-4D97-AF65-F5344CB8AC3E}">
        <p14:creationId xmlns:p14="http://schemas.microsoft.com/office/powerpoint/2010/main" val="164979303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Feyerabend</a:t>
            </a:r>
            <a:r>
              <a:rPr lang="en-US" dirty="0"/>
              <a:t> on </a:t>
            </a:r>
            <a:r>
              <a:rPr lang="en-US" dirty="0" err="1"/>
              <a:t>Lakatos</a:t>
            </a:r>
            <a:endParaRPr lang="en-US" dirty="0"/>
          </a:p>
        </p:txBody>
      </p:sp>
      <p:sp>
        <p:nvSpPr>
          <p:cNvPr id="3" name="Content Placeholder 2"/>
          <p:cNvSpPr>
            <a:spLocks noGrp="1"/>
          </p:cNvSpPr>
          <p:nvPr>
            <p:ph sz="half" idx="1"/>
          </p:nvPr>
        </p:nvSpPr>
        <p:spPr>
          <a:xfrm>
            <a:off x="2589211" y="2133599"/>
            <a:ext cx="8915399" cy="4370717"/>
          </a:xfrm>
        </p:spPr>
        <p:txBody>
          <a:bodyPr>
            <a:normAutofit lnSpcReduction="10000"/>
          </a:bodyPr>
          <a:lstStyle/>
          <a:p>
            <a:pPr marL="400050" lvl="1" indent="0" algn="just">
              <a:buNone/>
            </a:pPr>
            <a:r>
              <a:rPr lang="en-US" sz="1800" dirty="0">
                <a:latin typeface="Century Schoolbook" charset="0"/>
                <a:ea typeface="Century Schoolbook" charset="0"/>
                <a:cs typeface="Century Schoolbook" charset="0"/>
              </a:rPr>
              <a:t>“</a:t>
            </a:r>
            <a:r>
              <a:rPr lang="en-US" sz="1800" dirty="0" err="1">
                <a:latin typeface="Century Schoolbook" charset="0"/>
                <a:ea typeface="Century Schoolbook" charset="0"/>
                <a:cs typeface="Century Schoolbook" charset="0"/>
              </a:rPr>
              <a:t>Lakatos</a:t>
            </a:r>
            <a:r>
              <a:rPr lang="en-US" sz="1800" dirty="0">
                <a:latin typeface="Century Schoolbook" charset="0"/>
                <a:ea typeface="Century Schoolbook" charset="0"/>
                <a:cs typeface="Century Schoolbook" charset="0"/>
              </a:rPr>
              <a:t> realized and admitted that the existing standards of rationality, standards of logic included, were too restrictive and would have hindered science had they been applied with determination. He therefore permitted the scientist to violate them (he admits that science is not "rational" in the sense of these standards). However, he demanded that research </a:t>
            </a:r>
            <a:r>
              <a:rPr lang="en-US" sz="1800" dirty="0" err="1">
                <a:latin typeface="Century Schoolbook" charset="0"/>
                <a:ea typeface="Century Schoolbook" charset="0"/>
                <a:cs typeface="Century Schoolbook" charset="0"/>
              </a:rPr>
              <a:t>programmes</a:t>
            </a:r>
            <a:r>
              <a:rPr lang="en-US" sz="1800" dirty="0">
                <a:latin typeface="Century Schoolbook" charset="0"/>
                <a:ea typeface="Century Schoolbook" charset="0"/>
                <a:cs typeface="Century Schoolbook" charset="0"/>
              </a:rPr>
              <a:t> show certain features in the long run — they must be progressive.... I have argued that this demand no longer restricts scientific practice. Any development agrees with it.”</a:t>
            </a:r>
          </a:p>
          <a:p>
            <a:r>
              <a:rPr lang="en-US" dirty="0"/>
              <a:t>Before </a:t>
            </a:r>
            <a:r>
              <a:rPr lang="en-US" dirty="0" err="1"/>
              <a:t>Lakatos</a:t>
            </a:r>
            <a:r>
              <a:rPr lang="en-US" dirty="0"/>
              <a:t> died, </a:t>
            </a:r>
            <a:r>
              <a:rPr lang="en-US" dirty="0" err="1"/>
              <a:t>Lakatos</a:t>
            </a:r>
            <a:r>
              <a:rPr lang="en-US" dirty="0"/>
              <a:t> and </a:t>
            </a:r>
            <a:r>
              <a:rPr lang="en-US" dirty="0" err="1"/>
              <a:t>Feyerabend</a:t>
            </a:r>
            <a:r>
              <a:rPr lang="en-US" dirty="0"/>
              <a:t> planned to produce a joint work in which </a:t>
            </a:r>
            <a:r>
              <a:rPr lang="en-US" dirty="0" err="1"/>
              <a:t>Lakatos</a:t>
            </a:r>
            <a:r>
              <a:rPr lang="en-US" dirty="0"/>
              <a:t> would develop a rationalist description of science and </a:t>
            </a:r>
            <a:r>
              <a:rPr lang="en-US" dirty="0" err="1"/>
              <a:t>Feyerabend</a:t>
            </a:r>
            <a:r>
              <a:rPr lang="en-US" dirty="0"/>
              <a:t> would attack it.</a:t>
            </a:r>
          </a:p>
          <a:p>
            <a:r>
              <a:rPr lang="en-US" dirty="0"/>
              <a:t>Other issues:</a:t>
            </a:r>
          </a:p>
          <a:p>
            <a:pPr lvl="1"/>
            <a:r>
              <a:rPr lang="en-US" dirty="0" err="1"/>
              <a:t>Lakatos</a:t>
            </a:r>
            <a:r>
              <a:rPr lang="en-US" dirty="0"/>
              <a:t> doesn’t avoid the </a:t>
            </a:r>
            <a:r>
              <a:rPr lang="en-US" dirty="0" err="1"/>
              <a:t>underdetermination</a:t>
            </a:r>
            <a:r>
              <a:rPr lang="en-US" dirty="0"/>
              <a:t> problem</a:t>
            </a:r>
          </a:p>
          <a:p>
            <a:pPr lvl="1"/>
            <a:r>
              <a:rPr lang="en-US" dirty="0" err="1"/>
              <a:t>Lakatos</a:t>
            </a:r>
            <a:r>
              <a:rPr lang="en-US" dirty="0"/>
              <a:t>’ notion of a progressive research </a:t>
            </a:r>
            <a:r>
              <a:rPr lang="en-US" dirty="0" err="1"/>
              <a:t>programme</a:t>
            </a:r>
            <a:r>
              <a:rPr lang="en-US" dirty="0"/>
              <a:t> depends on unstated values about what makes research programs ‘progressive’</a:t>
            </a:r>
          </a:p>
        </p:txBody>
      </p:sp>
    </p:spTree>
    <p:extLst>
      <p:ext uri="{BB962C8B-B14F-4D97-AF65-F5344CB8AC3E}">
        <p14:creationId xmlns:p14="http://schemas.microsoft.com/office/powerpoint/2010/main" val="16062091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Scientific Realism</a:t>
            </a: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467790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Realism</a:t>
            </a:r>
          </a:p>
        </p:txBody>
      </p:sp>
      <p:sp>
        <p:nvSpPr>
          <p:cNvPr id="3" name="Content Placeholder 2"/>
          <p:cNvSpPr>
            <a:spLocks noGrp="1"/>
          </p:cNvSpPr>
          <p:nvPr>
            <p:ph idx="1"/>
          </p:nvPr>
        </p:nvSpPr>
        <p:spPr/>
        <p:txBody>
          <a:bodyPr/>
          <a:lstStyle/>
          <a:p>
            <a:r>
              <a:rPr lang="en-US" b="1" dirty="0"/>
              <a:t>Scientific Realism </a:t>
            </a:r>
            <a:r>
              <a:rPr lang="en-US" dirty="0"/>
              <a:t>is the thesis that what science dictates is (approximately) true. </a:t>
            </a:r>
          </a:p>
          <a:p>
            <a:pPr lvl="1"/>
            <a:r>
              <a:rPr lang="en-US" b="1" dirty="0"/>
              <a:t>Progressivism:</a:t>
            </a:r>
            <a:r>
              <a:rPr lang="en-US" dirty="0"/>
              <a:t> Science progresses toward truth. Whether our theories truly represent the world or not, future scientific theories will likely do so</a:t>
            </a:r>
          </a:p>
          <a:p>
            <a:pPr lvl="1"/>
            <a:r>
              <a:rPr lang="en-US" b="1" dirty="0"/>
              <a:t>Theory Realism:</a:t>
            </a:r>
            <a:r>
              <a:rPr lang="en-US" dirty="0"/>
              <a:t> (mature) scientific theories accurately describe the world (e.g. space does bend as GR says it does, species do evolve as the PNS says they do)</a:t>
            </a:r>
          </a:p>
          <a:p>
            <a:pPr lvl="1"/>
            <a:r>
              <a:rPr lang="en-US" b="1" dirty="0"/>
              <a:t>Entity Realism:</a:t>
            </a:r>
            <a:r>
              <a:rPr lang="en-US" dirty="0"/>
              <a:t> The un/observable entities that science posits exist </a:t>
            </a:r>
            <a:r>
              <a:rPr lang="en-US" i="1" dirty="0"/>
              <a:t>actually</a:t>
            </a:r>
            <a:r>
              <a:rPr lang="en-US" dirty="0"/>
              <a:t> refer to something that exists (e.g. electrons actually exist, tectonic plates actually exist)</a:t>
            </a:r>
          </a:p>
          <a:p>
            <a:pPr lvl="1"/>
            <a:r>
              <a:rPr lang="en-US" b="1" dirty="0"/>
              <a:t>Structural Realism:</a:t>
            </a:r>
            <a:r>
              <a:rPr lang="en-US" dirty="0"/>
              <a:t> The math that underlies scientific theories is an accurate description of the world, regardless of whether the entities or interpretation are true (e.g. whatever the status of the entities or interpretation, E = mc</a:t>
            </a:r>
            <a:r>
              <a:rPr lang="en-US" baseline="30000" dirty="0"/>
              <a:t>2</a:t>
            </a:r>
            <a:r>
              <a:rPr lang="en-US" dirty="0"/>
              <a:t> and </a:t>
            </a:r>
          </a:p>
        </p:txBody>
      </p:sp>
      <p:graphicFrame>
        <p:nvGraphicFramePr>
          <p:cNvPr id="4" name="Object 3"/>
          <p:cNvGraphicFramePr>
            <a:graphicFrameLocks noChangeAspect="1"/>
          </p:cNvGraphicFramePr>
          <p:nvPr>
            <p:extLst>
              <p:ext uri="{D42A27DB-BD31-4B8C-83A1-F6EECF244321}">
                <p14:modId xmlns:p14="http://schemas.microsoft.com/office/powerpoint/2010/main" val="42855319"/>
              </p:ext>
            </p:extLst>
          </p:nvPr>
        </p:nvGraphicFramePr>
        <p:xfrm>
          <a:off x="10671609" y="5469994"/>
          <a:ext cx="1033323" cy="507728"/>
        </p:xfrm>
        <a:graphic>
          <a:graphicData uri="http://schemas.openxmlformats.org/presentationml/2006/ole">
            <mc:AlternateContent xmlns:mc="http://schemas.openxmlformats.org/markup-compatibility/2006">
              <mc:Choice xmlns:v="urn:schemas-microsoft-com:vml" Requires="v">
                <p:oleObj spid="_x0000_s9518" name="Equation" r:id="rId3" imgW="749300" imgH="368300" progId="Equation.3">
                  <p:embed/>
                </p:oleObj>
              </mc:Choice>
              <mc:Fallback>
                <p:oleObj name="Equation" r:id="rId3" imgW="7493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1609" y="5469994"/>
                        <a:ext cx="1033323" cy="50772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476610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Anti-Realism</a:t>
            </a:r>
          </a:p>
        </p:txBody>
      </p:sp>
      <p:sp>
        <p:nvSpPr>
          <p:cNvPr id="3" name="Content Placeholder 2"/>
          <p:cNvSpPr>
            <a:spLocks noGrp="1"/>
          </p:cNvSpPr>
          <p:nvPr>
            <p:ph idx="1"/>
          </p:nvPr>
        </p:nvSpPr>
        <p:spPr>
          <a:xfrm>
            <a:off x="2589212" y="1777138"/>
            <a:ext cx="8915400" cy="4922919"/>
          </a:xfrm>
        </p:spPr>
        <p:txBody>
          <a:bodyPr>
            <a:normAutofit lnSpcReduction="10000"/>
          </a:bodyPr>
          <a:lstStyle/>
          <a:p>
            <a:r>
              <a:rPr lang="en-US" b="1" dirty="0"/>
              <a:t>Scientific Anti-Realism </a:t>
            </a:r>
            <a:r>
              <a:rPr lang="en-US" dirty="0"/>
              <a:t>is the thesis that what science dictates is not (approximately) true. </a:t>
            </a:r>
          </a:p>
          <a:p>
            <a:pPr lvl="1"/>
            <a:r>
              <a:rPr lang="en-US" b="1" dirty="0"/>
              <a:t>Constructive Empiricism:</a:t>
            </a:r>
            <a:r>
              <a:rPr lang="en-US" dirty="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t>Fallibilism</a:t>
            </a:r>
            <a:r>
              <a:rPr lang="en-US" b="1" dirty="0"/>
              <a:t>:</a:t>
            </a:r>
            <a:r>
              <a:rPr lang="en-US" dirty="0"/>
              <a:t> human fallibility should make us doubt our scientific theories. </a:t>
            </a:r>
            <a:br>
              <a:rPr lang="en-US" dirty="0"/>
            </a:br>
            <a:r>
              <a:rPr lang="en-US" b="1" dirty="0"/>
              <a:t>Weak </a:t>
            </a:r>
            <a:r>
              <a:rPr lang="en-US" b="1" dirty="0" err="1"/>
              <a:t>Fallibilism</a:t>
            </a:r>
            <a:r>
              <a:rPr lang="en-US" b="1" dirty="0"/>
              <a:t>:</a:t>
            </a:r>
            <a:r>
              <a:rPr lang="en-US" dirty="0"/>
              <a:t> Some of our theories may be true, but we can never know which ones are.</a:t>
            </a:r>
            <a:br>
              <a:rPr lang="en-US" dirty="0"/>
            </a:br>
            <a:r>
              <a:rPr lang="en-US" b="1" dirty="0"/>
              <a:t>Strong </a:t>
            </a:r>
            <a:r>
              <a:rPr lang="en-US" b="1" dirty="0" err="1"/>
              <a:t>Fallibilism</a:t>
            </a:r>
            <a:r>
              <a:rPr lang="en-US" b="1" dirty="0"/>
              <a:t>:</a:t>
            </a:r>
            <a:r>
              <a:rPr lang="en-US" dirty="0"/>
              <a:t> All of our theories are probably false.</a:t>
            </a:r>
          </a:p>
          <a:p>
            <a:pPr lvl="1"/>
            <a:r>
              <a:rPr lang="en-US" b="1" dirty="0"/>
              <a:t>Instrumentalism:</a:t>
            </a:r>
            <a:r>
              <a:rPr lang="en-US" dirty="0"/>
              <a:t> Scientific theories are tools or instruments that are reliably usable in our experience, but do not reveal realities beyond experience.</a:t>
            </a:r>
          </a:p>
          <a:p>
            <a:pPr lvl="1"/>
            <a:r>
              <a:rPr lang="en-US" b="1" dirty="0"/>
              <a:t>Constructivism:</a:t>
            </a:r>
            <a:r>
              <a:rPr lang="en-US" dirty="0"/>
              <a:t> Scientific knowledge is constructed by the scientific community. Scientists generate ideas &amp; theories (perhaps facts) to explain the world within some local norms of explanation.</a:t>
            </a:r>
          </a:p>
          <a:p>
            <a:pPr lvl="1"/>
            <a:r>
              <a:rPr lang="en-US" b="1" dirty="0"/>
              <a:t>Idealism:</a:t>
            </a:r>
            <a:r>
              <a:rPr lang="en-US" dirty="0"/>
              <a:t> the 'world’ depends on a subjective mind/worldview.</a:t>
            </a:r>
          </a:p>
          <a:p>
            <a:pPr lvl="1"/>
            <a:r>
              <a:rPr lang="en-US" b="1" dirty="0"/>
              <a:t>Solipsism:</a:t>
            </a:r>
            <a:r>
              <a:rPr lang="en-US" dirty="0"/>
              <a:t> some version of your mind is all that there is.</a:t>
            </a:r>
          </a:p>
        </p:txBody>
      </p:sp>
    </p:spTree>
    <p:extLst>
      <p:ext uri="{BB962C8B-B14F-4D97-AF65-F5344CB8AC3E}">
        <p14:creationId xmlns:p14="http://schemas.microsoft.com/office/powerpoint/2010/main" val="21387253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02" t="1" r="-4855" b="-2846"/>
          <a:stretch/>
        </p:blipFill>
        <p:spPr>
          <a:xfrm>
            <a:off x="-132095" y="0"/>
            <a:ext cx="6160177" cy="7044007"/>
          </a:xfrm>
          <a:prstGeom prst="rect">
            <a:avLst/>
          </a:prstGeom>
        </p:spPr>
      </p:pic>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11558" y="645106"/>
            <a:ext cx="2146227" cy="1259894"/>
          </a:xfrm>
        </p:spPr>
        <p:txBody>
          <a:bodyPr>
            <a:normAutofit fontScale="90000"/>
          </a:bodyPr>
          <a:lstStyle/>
          <a:p>
            <a:pPr>
              <a:lnSpc>
                <a:spcPct val="90000"/>
              </a:lnSpc>
            </a:pPr>
            <a:r>
              <a:rPr lang="en-US" sz="3100" dirty="0"/>
              <a:t>The “No Miracles” Argument</a:t>
            </a:r>
          </a:p>
        </p:txBody>
      </p:sp>
      <p:sp>
        <p:nvSpPr>
          <p:cNvPr id="3" name="Content Placeholder 2"/>
          <p:cNvSpPr>
            <a:spLocks noGrp="1"/>
          </p:cNvSpPr>
          <p:nvPr>
            <p:ph idx="1"/>
          </p:nvPr>
        </p:nvSpPr>
        <p:spPr>
          <a:xfrm>
            <a:off x="8824129" y="579025"/>
            <a:ext cx="2808980" cy="1325975"/>
          </a:xfrm>
        </p:spPr>
        <p:txBody>
          <a:bodyPr>
            <a:normAutofit lnSpcReduction="10000"/>
          </a:bodyPr>
          <a:lstStyle/>
          <a:p>
            <a:pPr marL="0" indent="0">
              <a:buNone/>
            </a:pPr>
            <a:r>
              <a:rPr lang="en-US" dirty="0">
                <a:latin typeface="Century Schoolbook" charset="0"/>
                <a:ea typeface="Century Schoolbook" charset="0"/>
                <a:cs typeface="Century Schoolbook" charset="0"/>
              </a:rPr>
              <a:t>“Realism is the only philosophy that does not make the success of science a miracle</a:t>
            </a:r>
            <a:r>
              <a:rPr lang="en-US">
                <a:latin typeface="Century Schoolbook" charset="0"/>
                <a:ea typeface="Century Schoolbook" charset="0"/>
                <a:cs typeface="Century Schoolbook" charset="0"/>
              </a:rPr>
              <a:t>.”  </a:t>
            </a:r>
            <a:br>
              <a:rPr lang="en-US">
                <a:latin typeface="Century Schoolbook" charset="0"/>
                <a:ea typeface="Century Schoolbook" charset="0"/>
                <a:cs typeface="Century Schoolbook" charset="0"/>
              </a:rPr>
            </a:br>
            <a:r>
              <a:rPr lang="en-US">
                <a:latin typeface="Century Schoolbook" charset="0"/>
                <a:ea typeface="Century Schoolbook" charset="0"/>
                <a:cs typeface="Century Schoolbook" charset="0"/>
              </a:rPr>
              <a:t>– </a:t>
            </a:r>
            <a:r>
              <a:rPr lang="en-US" dirty="0">
                <a:latin typeface="Century Schoolbook" charset="0"/>
                <a:ea typeface="Century Schoolbook" charset="0"/>
                <a:cs typeface="Century Schoolbook" charset="0"/>
              </a:rPr>
              <a:t>Hilary Putnam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 t="-1" r="-92" b="-1"/>
          <a:stretch/>
        </p:blipFill>
        <p:spPr>
          <a:xfrm>
            <a:off x="4988175" y="2550892"/>
            <a:ext cx="7359209" cy="4307107"/>
          </a:xfrm>
          <a:prstGeom prst="rect">
            <a:avLst/>
          </a:prstGeom>
        </p:spPr>
      </p:pic>
    </p:spTree>
    <p:extLst>
      <p:ext uri="{BB962C8B-B14F-4D97-AF65-F5344CB8AC3E}">
        <p14:creationId xmlns:p14="http://schemas.microsoft.com/office/powerpoint/2010/main" val="38701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Definitions</a:t>
            </a:r>
          </a:p>
        </p:txBody>
      </p:sp>
      <p:sp>
        <p:nvSpPr>
          <p:cNvPr id="3" name="Content Placeholder 2"/>
          <p:cNvSpPr>
            <a:spLocks noGrp="1"/>
          </p:cNvSpPr>
          <p:nvPr>
            <p:ph idx="1"/>
          </p:nvPr>
        </p:nvSpPr>
        <p:spPr/>
        <p:txBody>
          <a:bodyPr/>
          <a:lstStyle/>
          <a:p>
            <a:r>
              <a:rPr lang="en-US" b="1" dirty="0"/>
              <a:t>Logic</a:t>
            </a:r>
            <a:r>
              <a:rPr lang="en-US" dirty="0"/>
              <a:t>: the study of reasoning about the truth or falsity of statements.</a:t>
            </a:r>
          </a:p>
          <a:p>
            <a:r>
              <a:rPr lang="en-US" b="1" dirty="0"/>
              <a:t>Reason</a:t>
            </a:r>
            <a:r>
              <a:rPr lang="en-US" dirty="0"/>
              <a:t>: The drawing of inferences or conclusions from known or assumed facts.</a:t>
            </a:r>
          </a:p>
          <a:p>
            <a:r>
              <a:rPr lang="en-US" b="1" dirty="0"/>
              <a:t>Argument</a:t>
            </a:r>
            <a:r>
              <a:rPr lang="en-US" dirty="0"/>
              <a:t>: A set of sentences in which the final sentence (</a:t>
            </a:r>
            <a:r>
              <a:rPr lang="en-US" b="1" dirty="0"/>
              <a:t>conclusion</a:t>
            </a:r>
            <a:r>
              <a:rPr lang="en-US" dirty="0"/>
              <a:t>) follows from the truth of the prior sentences (</a:t>
            </a:r>
            <a:r>
              <a:rPr lang="en-US" b="1" dirty="0"/>
              <a:t>premises</a:t>
            </a:r>
            <a:r>
              <a:rPr lang="en-US" dirty="0"/>
              <a:t>).</a:t>
            </a:r>
          </a:p>
          <a:p>
            <a:r>
              <a:rPr lang="en-US" b="1" dirty="0"/>
              <a:t>Premise:</a:t>
            </a:r>
            <a:r>
              <a:rPr lang="en-US" dirty="0"/>
              <a:t> A sentence that either makes a claim or establishes a relationship between two or more other claims.</a:t>
            </a:r>
          </a:p>
          <a:p>
            <a:r>
              <a:rPr lang="en-US" b="1" dirty="0"/>
              <a:t>Conclusion:</a:t>
            </a:r>
            <a:r>
              <a:rPr lang="en-US" dirty="0"/>
              <a:t> The final sentence in an argument.</a:t>
            </a:r>
          </a:p>
        </p:txBody>
      </p:sp>
    </p:spTree>
    <p:extLst>
      <p:ext uri="{BB962C8B-B14F-4D97-AF65-F5344CB8AC3E}">
        <p14:creationId xmlns:p14="http://schemas.microsoft.com/office/powerpoint/2010/main" val="43043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209800" y="381000"/>
            <a:ext cx="7772400" cy="1143000"/>
          </a:xfrm>
        </p:spPr>
        <p:txBody>
          <a:bodyPr/>
          <a:lstStyle/>
          <a:p>
            <a:r>
              <a:rPr lang="en-US" altLang="x-none" dirty="0"/>
              <a:t>Remember Induction?</a:t>
            </a:r>
          </a:p>
        </p:txBody>
      </p:sp>
      <p:sp>
        <p:nvSpPr>
          <p:cNvPr id="292867" name="Rectangle 3"/>
          <p:cNvSpPr>
            <a:spLocks noGrp="1" noChangeArrowheads="1"/>
          </p:cNvSpPr>
          <p:nvPr>
            <p:ph type="body" idx="1"/>
          </p:nvPr>
        </p:nvSpPr>
        <p:spPr>
          <a:xfrm>
            <a:off x="2874688" y="1524000"/>
            <a:ext cx="4680857" cy="1687286"/>
          </a:xfrm>
        </p:spPr>
        <p:txBody>
          <a:bodyPr>
            <a:normAutofit/>
          </a:bodyPr>
          <a:lstStyle/>
          <a:p>
            <a:pPr marL="609600" indent="-609600">
              <a:buFont typeface="+mj-lt"/>
              <a:buAutoNum type="arabicPeriod"/>
            </a:pPr>
            <a:r>
              <a:rPr lang="en-US" altLang="x-none" sz="2000" dirty="0"/>
              <a:t>Every time I have eaten bread in the past it has nourished me.</a:t>
            </a:r>
            <a:br>
              <a:rPr lang="en-US" altLang="x-none" sz="2000" dirty="0"/>
            </a:br>
            <a:r>
              <a:rPr lang="en-US" altLang="x-none" sz="2000" dirty="0"/>
              <a:t>———————</a:t>
            </a:r>
          </a:p>
          <a:p>
            <a:pPr marL="609600" indent="-609600">
              <a:spcBef>
                <a:spcPct val="0"/>
              </a:spcBef>
              <a:buFont typeface="+mj-lt"/>
              <a:buAutoNum type="arabicPeriod"/>
            </a:pPr>
            <a:r>
              <a:rPr lang="en-US" altLang="x-none" sz="2000" b="1" dirty="0"/>
              <a:t>Therefore</a:t>
            </a:r>
            <a:r>
              <a:rPr lang="en-US" altLang="x-none" sz="2000" dirty="0"/>
              <a:t>, the next time I eat bread it will nourish me.</a:t>
            </a:r>
          </a:p>
        </p:txBody>
      </p:sp>
      <p:sp>
        <p:nvSpPr>
          <p:cNvPr id="2" name="TextBox 1"/>
          <p:cNvSpPr txBox="1"/>
          <p:nvPr/>
        </p:nvSpPr>
        <p:spPr>
          <a:xfrm>
            <a:off x="2209800" y="3513222"/>
            <a:ext cx="9154886" cy="3016210"/>
          </a:xfrm>
          <a:prstGeom prst="rect">
            <a:avLst/>
          </a:prstGeom>
          <a:noFill/>
        </p:spPr>
        <p:txBody>
          <a:bodyPr wrap="square" rtlCol="0">
            <a:spAutoFit/>
          </a:bodyPr>
          <a:lstStyle/>
          <a:p>
            <a:r>
              <a:rPr lang="en-US" altLang="x-none" sz="2000" dirty="0"/>
              <a:t>The “Problem of Induction” is an argument (a deductive argument) for the following conclusion:</a:t>
            </a:r>
          </a:p>
          <a:p>
            <a:pPr lvl="1">
              <a:spcBef>
                <a:spcPct val="50000"/>
              </a:spcBef>
            </a:pPr>
            <a:r>
              <a:rPr lang="en-US" altLang="x-none" sz="2000" i="1" dirty="0"/>
              <a:t>The premises of an inductive argument never provide any reason to think that the conclusion is true.</a:t>
            </a:r>
          </a:p>
          <a:p>
            <a:pPr marL="342900" indent="-342900">
              <a:spcBef>
                <a:spcPct val="50000"/>
              </a:spcBef>
              <a:buFont typeface="Arial" charset="0"/>
              <a:buChar char="•"/>
            </a:pPr>
            <a:r>
              <a:rPr lang="en-US" altLang="x-none" sz="2000" dirty="0"/>
              <a:t>Hume aims to show induction is</a:t>
            </a:r>
            <a:r>
              <a:rPr lang="en-US" altLang="x-none" sz="2000" b="1" i="1" dirty="0"/>
              <a:t> </a:t>
            </a:r>
            <a:r>
              <a:rPr lang="en-US" altLang="x-none" sz="2000" i="1" dirty="0"/>
              <a:t>unjustified; </a:t>
            </a:r>
            <a:r>
              <a:rPr lang="en-US" altLang="x-none" sz="2000" dirty="0"/>
              <a:t>the premises of such arguments provide </a:t>
            </a:r>
            <a:r>
              <a:rPr lang="en-US" altLang="x-none" sz="2000" i="1" dirty="0"/>
              <a:t>no reason at all</a:t>
            </a:r>
            <a:r>
              <a:rPr lang="en-US" altLang="x-none" sz="2000" dirty="0"/>
              <a:t> to think their conclusion is true.</a:t>
            </a:r>
          </a:p>
          <a:p>
            <a:pPr marL="342900" indent="-342900">
              <a:spcBef>
                <a:spcPct val="50000"/>
              </a:spcBef>
              <a:buFont typeface="Arial" charset="0"/>
              <a:buChar char="•"/>
            </a:pPr>
            <a:r>
              <a:rPr lang="en-US" altLang="x-none" sz="2000" dirty="0"/>
              <a:t>So if Hume is right, then the next time you eat bread, it is not rational to assume it will nourish you!</a:t>
            </a:r>
          </a:p>
        </p:txBody>
      </p:sp>
    </p:spTree>
    <p:extLst>
      <p:ext uri="{BB962C8B-B14F-4D97-AF65-F5344CB8AC3E}">
        <p14:creationId xmlns:p14="http://schemas.microsoft.com/office/powerpoint/2010/main" val="168894905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Miracles” as an IBE</a:t>
            </a:r>
          </a:p>
        </p:txBody>
      </p:sp>
      <p:sp>
        <p:nvSpPr>
          <p:cNvPr id="3" name="Content Placeholder 2"/>
          <p:cNvSpPr>
            <a:spLocks noGrp="1"/>
          </p:cNvSpPr>
          <p:nvPr>
            <p:ph idx="1"/>
          </p:nvPr>
        </p:nvSpPr>
        <p:spPr/>
        <p:txBody>
          <a:bodyPr>
            <a:normAutofit/>
          </a:bodyPr>
          <a:lstStyle/>
          <a:p>
            <a:pPr>
              <a:buFont typeface="+mj-lt"/>
              <a:buAutoNum type="arabicPeriod"/>
            </a:pPr>
            <a:r>
              <a:rPr lang="en-US" sz="2000" dirty="0"/>
              <a:t>There are two possibilities: science typically describes reality or it does not.</a:t>
            </a:r>
          </a:p>
          <a:p>
            <a:pPr>
              <a:buFont typeface="+mj-lt"/>
              <a:buAutoNum type="arabicPeriod"/>
            </a:pPr>
            <a:r>
              <a:rPr lang="en-US" sz="2000" dirty="0"/>
              <a:t>Science is extremely successful and it is difficult to see how it could continue to be so successful if it did not describe reality.</a:t>
            </a:r>
          </a:p>
          <a:p>
            <a:pPr>
              <a:buFont typeface="+mj-lt"/>
              <a:buAutoNum type="arabicPeriod"/>
            </a:pPr>
            <a:r>
              <a:rPr lang="en-US" sz="2000" dirty="0"/>
              <a:t>So</a:t>
            </a:r>
            <a:r>
              <a:rPr lang="mr-IN" sz="2000" dirty="0"/>
              <a:t>…</a:t>
            </a:r>
            <a:r>
              <a:rPr lang="en-US" sz="2000" dirty="0"/>
              <a:t> Science describes the way the world really is because that’s the best explanation.</a:t>
            </a:r>
          </a:p>
        </p:txBody>
      </p:sp>
    </p:spTree>
    <p:extLst>
      <p:ext uri="{BB962C8B-B14F-4D97-AF65-F5344CB8AC3E}">
        <p14:creationId xmlns:p14="http://schemas.microsoft.com/office/powerpoint/2010/main" val="15197043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Inference to the Best Explanation?</a:t>
            </a:r>
          </a:p>
        </p:txBody>
      </p:sp>
      <p:sp>
        <p:nvSpPr>
          <p:cNvPr id="3" name="Content Placeholder 2"/>
          <p:cNvSpPr>
            <a:spLocks noGrp="1"/>
          </p:cNvSpPr>
          <p:nvPr>
            <p:ph idx="1"/>
          </p:nvPr>
        </p:nvSpPr>
        <p:spPr/>
        <p:txBody>
          <a:bodyPr>
            <a:normAutofit/>
          </a:bodyPr>
          <a:lstStyle/>
          <a:p>
            <a:pPr>
              <a:lnSpc>
                <a:spcPct val="120000"/>
              </a:lnSpc>
            </a:pPr>
            <a:r>
              <a:rPr lang="en-US" sz="2000" b="1" dirty="0"/>
              <a:t>Anti-Realists:</a:t>
            </a:r>
            <a:r>
              <a:rPr lang="en-US" sz="2000" dirty="0"/>
              <a:t> IBE does not need to be an inference to the </a:t>
            </a:r>
            <a:r>
              <a:rPr lang="en-US" sz="2000" b="1" i="1" dirty="0"/>
              <a:t>truth</a:t>
            </a:r>
            <a:r>
              <a:rPr lang="en-US" sz="2000" i="1" dirty="0"/>
              <a:t> of an explanation.</a:t>
            </a:r>
            <a:endParaRPr lang="en-US" sz="2000" dirty="0"/>
          </a:p>
          <a:p>
            <a:pPr>
              <a:lnSpc>
                <a:spcPct val="120000"/>
              </a:lnSpc>
            </a:pPr>
            <a:r>
              <a:rPr lang="en-US" sz="2000" dirty="0"/>
              <a:t>IBE is comparative and explanations need not be </a:t>
            </a:r>
            <a:r>
              <a:rPr lang="en-US" sz="2000" b="1" i="1" dirty="0"/>
              <a:t>true</a:t>
            </a:r>
            <a:r>
              <a:rPr lang="en-US" sz="2000" dirty="0"/>
              <a:t> to be better than the alternatives. IBE as a measure of truth is unjustified.</a:t>
            </a:r>
          </a:p>
          <a:p>
            <a:pPr lvl="1">
              <a:lnSpc>
                <a:spcPct val="120000"/>
              </a:lnSpc>
            </a:pPr>
            <a:r>
              <a:rPr lang="en-US" sz="1800" i="1" dirty="0"/>
              <a:t>Response:</a:t>
            </a:r>
            <a:r>
              <a:rPr lang="en-US" sz="1800" dirty="0"/>
              <a:t> IBE is as problematic as induction or deduction. We have to start somewhere and assuming the truth of a likely explanation is the best place.</a:t>
            </a:r>
          </a:p>
        </p:txBody>
      </p:sp>
    </p:spTree>
    <p:extLst>
      <p:ext uri="{BB962C8B-B14F-4D97-AF65-F5344CB8AC3E}">
        <p14:creationId xmlns:p14="http://schemas.microsoft.com/office/powerpoint/2010/main" val="107248405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121" r="14203"/>
          <a:stretch/>
        </p:blipFill>
        <p:spPr>
          <a:xfrm>
            <a:off x="8229598" y="10"/>
            <a:ext cx="3962401" cy="6857990"/>
          </a:xfrm>
          <a:prstGeom prst="rect">
            <a:avLst/>
          </a:prstGeom>
        </p:spPr>
      </p:pic>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010" name="Rectangle 2"/>
          <p:cNvSpPr>
            <a:spLocks noGrp="1" noChangeArrowheads="1"/>
          </p:cNvSpPr>
          <p:nvPr>
            <p:ph type="title"/>
          </p:nvPr>
        </p:nvSpPr>
        <p:spPr>
          <a:xfrm>
            <a:off x="541867" y="787400"/>
            <a:ext cx="7145866" cy="778933"/>
          </a:xfrm>
        </p:spPr>
        <p:txBody>
          <a:bodyPr anchor="ctr">
            <a:normAutofit/>
          </a:bodyPr>
          <a:lstStyle/>
          <a:p>
            <a:r>
              <a:rPr lang="en-GB" altLang="x-none" sz="3200">
                <a:solidFill>
                  <a:srgbClr val="FEFFFF"/>
                </a:solidFill>
              </a:rPr>
              <a:t>Larry Laudan</a:t>
            </a:r>
          </a:p>
        </p:txBody>
      </p:sp>
      <p:sp>
        <p:nvSpPr>
          <p:cNvPr id="43011" name="Rectangle 3"/>
          <p:cNvSpPr>
            <a:spLocks noGrp="1" noChangeArrowheads="1"/>
          </p:cNvSpPr>
          <p:nvPr>
            <p:ph type="body" idx="1"/>
          </p:nvPr>
        </p:nvSpPr>
        <p:spPr>
          <a:xfrm>
            <a:off x="541866" y="2032000"/>
            <a:ext cx="7527313" cy="3879222"/>
          </a:xfrm>
        </p:spPr>
        <p:txBody>
          <a:bodyPr>
            <a:noAutofit/>
          </a:bodyPr>
          <a:lstStyle/>
          <a:p>
            <a:r>
              <a:rPr lang="en-GB" altLang="x-none" sz="2400" b="1" dirty="0">
                <a:solidFill>
                  <a:srgbClr val="FEFFFF"/>
                </a:solidFill>
                <a:ea typeface="Times New Roman" charset="0"/>
                <a:cs typeface="Times New Roman" charset="0"/>
              </a:rPr>
              <a:t>Empirical</a:t>
            </a:r>
            <a:r>
              <a:rPr lang="en-GB" altLang="x-none" sz="2400" dirty="0">
                <a:solidFill>
                  <a:srgbClr val="FEFFFF"/>
                </a:solidFill>
                <a:ea typeface="Times New Roman" charset="0"/>
                <a:cs typeface="Times New Roman" charset="0"/>
              </a:rPr>
              <a:t> </a:t>
            </a:r>
            <a:r>
              <a:rPr lang="en-GB" altLang="x-none" sz="2400" b="1" dirty="0">
                <a:solidFill>
                  <a:srgbClr val="FEFFFF"/>
                </a:solidFill>
                <a:ea typeface="Times New Roman" charset="0"/>
                <a:cs typeface="Times New Roman" charset="0"/>
              </a:rPr>
              <a:t>problems</a:t>
            </a:r>
            <a:r>
              <a:rPr lang="en-GB" altLang="x-none" sz="2400" dirty="0">
                <a:solidFill>
                  <a:srgbClr val="FEFFFF"/>
                </a:solidFill>
                <a:ea typeface="Times New Roman" charset="0"/>
                <a:cs typeface="Times New Roman" charset="0"/>
              </a:rPr>
              <a:t> are problems about the world and demand to be solved. They are theory-laden</a:t>
            </a:r>
          </a:p>
          <a:p>
            <a:r>
              <a:rPr lang="en-GB" altLang="x-none" sz="2400" b="1" dirty="0">
                <a:solidFill>
                  <a:srgbClr val="FEFFFF"/>
                </a:solidFill>
                <a:ea typeface="Times New Roman" charset="0"/>
                <a:cs typeface="Times New Roman" charset="0"/>
              </a:rPr>
              <a:t>Conceptual Problems</a:t>
            </a:r>
            <a:r>
              <a:rPr lang="en-GB" altLang="x-none" sz="2400" dirty="0">
                <a:solidFill>
                  <a:srgbClr val="FEFFFF"/>
                </a:solidFill>
                <a:ea typeface="Times New Roman" charset="0"/>
                <a:cs typeface="Times New Roman" charset="0"/>
              </a:rPr>
              <a:t> can be</a:t>
            </a:r>
          </a:p>
          <a:p>
            <a:pPr lvl="1"/>
            <a:r>
              <a:rPr lang="en-GB" altLang="x-none" sz="2000" b="1" dirty="0">
                <a:solidFill>
                  <a:srgbClr val="FEFFFF"/>
                </a:solidFill>
                <a:ea typeface="Times New Roman" charset="0"/>
                <a:cs typeface="Times New Roman" charset="0"/>
              </a:rPr>
              <a:t>Internal: </a:t>
            </a:r>
            <a:r>
              <a:rPr lang="en-GB" altLang="x-none" sz="2000" dirty="0">
                <a:solidFill>
                  <a:srgbClr val="FEFFFF"/>
                </a:solidFill>
                <a:ea typeface="Times New Roman" charset="0"/>
                <a:cs typeface="Times New Roman" charset="0"/>
              </a:rPr>
              <a:t> when a theory exhibits internal inconsistencies, is vague, or unclear</a:t>
            </a:r>
          </a:p>
          <a:p>
            <a:pPr lvl="1"/>
            <a:r>
              <a:rPr lang="en-GB" altLang="x-none" sz="2000" b="1" dirty="0">
                <a:solidFill>
                  <a:srgbClr val="FEFFFF"/>
                </a:solidFill>
                <a:ea typeface="Times New Roman" charset="0"/>
                <a:cs typeface="Times New Roman" charset="0"/>
              </a:rPr>
              <a:t>External: </a:t>
            </a:r>
            <a:r>
              <a:rPr lang="en-GB" altLang="x-none" sz="2000" dirty="0">
                <a:solidFill>
                  <a:srgbClr val="FEFFFF"/>
                </a:solidFill>
                <a:ea typeface="Times New Roman" charset="0"/>
                <a:cs typeface="Times New Roman" charset="0"/>
              </a:rPr>
              <a:t>when a theory is in conflict with another theory, which practitioners of the theory believe to be well founded</a:t>
            </a:r>
          </a:p>
        </p:txBody>
      </p:sp>
    </p:spTree>
    <p:extLst>
      <p:ext uri="{BB962C8B-B14F-4D97-AF65-F5344CB8AC3E}">
        <p14:creationId xmlns:p14="http://schemas.microsoft.com/office/powerpoint/2010/main" val="373225022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GB" altLang="x-none" dirty="0"/>
              <a:t>Larry </a:t>
            </a:r>
            <a:r>
              <a:rPr lang="en-GB" altLang="x-none" dirty="0" err="1"/>
              <a:t>Laudan</a:t>
            </a:r>
            <a:endParaRPr lang="en-GB" altLang="x-none" dirty="0"/>
          </a:p>
        </p:txBody>
      </p:sp>
      <p:sp>
        <p:nvSpPr>
          <p:cNvPr id="43011" name="Rectangle 3"/>
          <p:cNvSpPr>
            <a:spLocks noGrp="1" noChangeArrowheads="1"/>
          </p:cNvSpPr>
          <p:nvPr>
            <p:ph type="body" idx="1"/>
          </p:nvPr>
        </p:nvSpPr>
        <p:spPr>
          <a:xfrm>
            <a:off x="2592925" y="2066629"/>
            <a:ext cx="8479628" cy="4640262"/>
          </a:xfrm>
        </p:spPr>
        <p:txBody>
          <a:bodyPr>
            <a:noAutofit/>
          </a:bodyPr>
          <a:lstStyle/>
          <a:p>
            <a:pPr algn="just"/>
            <a:r>
              <a:rPr lang="en-GB" altLang="x-none" sz="2400" dirty="0"/>
              <a:t>The aim of science is to </a:t>
            </a:r>
            <a:r>
              <a:rPr lang="en-GB" altLang="x-none" sz="2400" i="1" dirty="0"/>
              <a:t>solve and generalize solutions</a:t>
            </a:r>
            <a:r>
              <a:rPr lang="en-GB" altLang="x-none" sz="2400" dirty="0"/>
              <a:t> to </a:t>
            </a:r>
            <a:r>
              <a:rPr lang="en-GB" altLang="x-none" sz="2400" b="1" dirty="0"/>
              <a:t>empirical problems</a:t>
            </a:r>
            <a:r>
              <a:rPr lang="en-GB" altLang="x-none" sz="2400" dirty="0"/>
              <a:t>, while </a:t>
            </a:r>
            <a:r>
              <a:rPr lang="en-GB" altLang="x-none" sz="2400" i="1" dirty="0"/>
              <a:t>minimizing the scope of anomalous</a:t>
            </a:r>
            <a:r>
              <a:rPr lang="en-GB" altLang="x-none" sz="2400" dirty="0"/>
              <a:t> </a:t>
            </a:r>
            <a:r>
              <a:rPr lang="en-GB" altLang="x-none" sz="2400" b="1" dirty="0"/>
              <a:t>empirical problems</a:t>
            </a:r>
            <a:r>
              <a:rPr lang="en-GB" altLang="x-none" sz="2400" dirty="0"/>
              <a:t> as well as any </a:t>
            </a:r>
            <a:r>
              <a:rPr lang="en-GB" altLang="x-none" sz="2400" b="1" dirty="0"/>
              <a:t>conceptual problems.</a:t>
            </a:r>
          </a:p>
          <a:p>
            <a:pPr algn="just"/>
            <a:r>
              <a:rPr lang="en-GB" altLang="x-none" sz="2400" dirty="0">
                <a:ea typeface="Times New Roman" charset="0"/>
                <a:cs typeface="Times New Roman" charset="0"/>
              </a:rPr>
              <a:t>A theory is assessed on </a:t>
            </a:r>
            <a:r>
              <a:rPr lang="en-GB" altLang="x-none" sz="2400" i="1" dirty="0">
                <a:ea typeface="Times New Roman" charset="0"/>
                <a:cs typeface="Times New Roman" charset="0"/>
              </a:rPr>
              <a:t>whether it provides acceptable answers to interesting questions/problems</a:t>
            </a:r>
            <a:r>
              <a:rPr lang="en-GB" altLang="x-none" sz="2400" dirty="0">
                <a:ea typeface="Times New Roman" charset="0"/>
                <a:cs typeface="Times New Roman" charset="0"/>
              </a:rPr>
              <a:t>, not whether it is “true”</a:t>
            </a:r>
          </a:p>
        </p:txBody>
      </p:sp>
    </p:spTree>
    <p:extLst>
      <p:ext uri="{BB962C8B-B14F-4D97-AF65-F5344CB8AC3E}">
        <p14:creationId xmlns:p14="http://schemas.microsoft.com/office/powerpoint/2010/main" val="14950178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Larry </a:t>
            </a:r>
            <a:r>
              <a:rPr lang="en-US" dirty="0" err="1"/>
              <a:t>Laudan</a:t>
            </a:r>
            <a:r>
              <a:rPr lang="en-US" dirty="0"/>
              <a:t> and Theory Change</a:t>
            </a:r>
          </a:p>
        </p:txBody>
      </p:sp>
      <p:sp>
        <p:nvSpPr>
          <p:cNvPr id="3" name="Content Placeholder 2"/>
          <p:cNvSpPr>
            <a:spLocks noGrp="1"/>
          </p:cNvSpPr>
          <p:nvPr>
            <p:ph idx="1"/>
          </p:nvPr>
        </p:nvSpPr>
        <p:spPr/>
        <p:txBody>
          <a:bodyPr>
            <a:normAutofit/>
          </a:bodyPr>
          <a:lstStyle/>
          <a:p>
            <a:pPr algn="just"/>
            <a:r>
              <a:rPr lang="en-US" sz="2000" dirty="0"/>
              <a:t>Realists assume that theoretical terms typically refer to real entities, but history shows this to not always be true:</a:t>
            </a:r>
          </a:p>
          <a:p>
            <a:pPr lvl="1" algn="just"/>
            <a:r>
              <a:rPr lang="en-US" sz="1800" dirty="0"/>
              <a:t>Tectonic plates/Copernican astronomy, we believe, are true, even though the theories were unsuccessful at predictions</a:t>
            </a:r>
          </a:p>
          <a:p>
            <a:pPr lvl="1" algn="just"/>
            <a:r>
              <a:rPr lang="en-US" sz="1800" dirty="0"/>
              <a:t>Successful theories, historically, have rarely been judged to be true by future science. That current successful theories are true is a baseless claim</a:t>
            </a:r>
          </a:p>
          <a:p>
            <a:pPr algn="just"/>
            <a:r>
              <a:rPr lang="en-US" sz="2000" dirty="0"/>
              <a:t>History of science tells us not to be so confident in the truth of theories</a:t>
            </a:r>
          </a:p>
        </p:txBody>
      </p:sp>
    </p:spTree>
    <p:extLst>
      <p:ext uri="{BB962C8B-B14F-4D97-AF65-F5344CB8AC3E}">
        <p14:creationId xmlns:p14="http://schemas.microsoft.com/office/powerpoint/2010/main" val="18784424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874" y="718174"/>
            <a:ext cx="5621811" cy="5664294"/>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Pessimistic Meta-Induction</a:t>
            </a:r>
          </a:p>
        </p:txBody>
      </p:sp>
      <p:sp>
        <p:nvSpPr>
          <p:cNvPr id="3" name="Content Placeholder 2"/>
          <p:cNvSpPr>
            <a:spLocks noGrp="1"/>
          </p:cNvSpPr>
          <p:nvPr>
            <p:ph idx="1"/>
          </p:nvPr>
        </p:nvSpPr>
        <p:spPr>
          <a:xfrm>
            <a:off x="649225" y="2133600"/>
            <a:ext cx="5122652" cy="4184073"/>
          </a:xfrm>
        </p:spPr>
        <p:txBody>
          <a:bodyPr>
            <a:noAutofit/>
          </a:bodyPr>
          <a:lstStyle/>
          <a:p>
            <a:pPr algn="just"/>
            <a:r>
              <a:rPr lang="en-US" sz="2200" b="1" dirty="0"/>
              <a:t>Putnam:</a:t>
            </a:r>
            <a:r>
              <a:rPr lang="en-US" sz="2200" dirty="0"/>
              <a:t> All past scientific theories have been shown to be false by future research, so induction says we should assume that is true for all theories.</a:t>
            </a:r>
          </a:p>
          <a:p>
            <a:pPr algn="just"/>
            <a:r>
              <a:rPr lang="en-US" sz="2200" b="1" dirty="0" err="1"/>
              <a:t>Lauden</a:t>
            </a:r>
            <a:r>
              <a:rPr lang="en-US" sz="2200" b="1" dirty="0"/>
              <a:t>:</a:t>
            </a:r>
            <a:r>
              <a:rPr lang="en-US" sz="2200" dirty="0"/>
              <a:t> past theories were all false, but still successful, so we have reason to doubt that success is correlated with truth. The Inference to the Best Explanation motivation for Scientific Realism fails.</a:t>
            </a:r>
          </a:p>
        </p:txBody>
      </p:sp>
    </p:spTree>
    <p:extLst>
      <p:ext uri="{BB962C8B-B14F-4D97-AF65-F5344CB8AC3E}">
        <p14:creationId xmlns:p14="http://schemas.microsoft.com/office/powerpoint/2010/main" val="227900832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949" t="-69" r="8947" b="2"/>
          <a:stretch/>
        </p:blipFill>
        <p:spPr>
          <a:xfrm>
            <a:off x="7164075" y="0"/>
            <a:ext cx="5027925" cy="6858000"/>
          </a:xfrm>
          <a:prstGeom prst="rect">
            <a:avLst/>
          </a:prstGeom>
        </p:spPr>
      </p:pic>
      <p:sp>
        <p:nvSpPr>
          <p:cNvPr id="2" name="Title 1"/>
          <p:cNvSpPr>
            <a:spLocks noGrp="1"/>
          </p:cNvSpPr>
          <p:nvPr>
            <p:ph type="title"/>
          </p:nvPr>
        </p:nvSpPr>
        <p:spPr>
          <a:xfrm>
            <a:off x="798022" y="645106"/>
            <a:ext cx="4973854" cy="1259894"/>
          </a:xfrm>
        </p:spPr>
        <p:txBody>
          <a:bodyPr>
            <a:normAutofit/>
          </a:bodyPr>
          <a:lstStyle/>
          <a:p>
            <a:r>
              <a:rPr lang="en-US" dirty="0"/>
              <a:t>A Debate</a:t>
            </a:r>
          </a:p>
        </p:txBody>
      </p:sp>
      <p:sp>
        <p:nvSpPr>
          <p:cNvPr id="3" name="Content Placeholder 2"/>
          <p:cNvSpPr>
            <a:spLocks noGrp="1"/>
          </p:cNvSpPr>
          <p:nvPr>
            <p:ph idx="1"/>
          </p:nvPr>
        </p:nvSpPr>
        <p:spPr>
          <a:xfrm>
            <a:off x="798022" y="1426670"/>
            <a:ext cx="5835533" cy="5140830"/>
          </a:xfrm>
        </p:spPr>
        <p:txBody>
          <a:bodyPr>
            <a:noAutofit/>
          </a:bodyPr>
          <a:lstStyle/>
          <a:p>
            <a:pPr algn="just"/>
            <a:r>
              <a:rPr lang="en-US" b="1" dirty="0"/>
              <a:t>Kyle Stanford:</a:t>
            </a:r>
            <a:r>
              <a:rPr lang="en-US" dirty="0"/>
              <a:t> Maybe the world is too wacky for us to understand (c.f. GR).</a:t>
            </a:r>
          </a:p>
          <a:p>
            <a:pPr algn="just"/>
            <a:r>
              <a:rPr lang="en-US" b="1" dirty="0"/>
              <a:t>Scientific Realist:</a:t>
            </a:r>
            <a:r>
              <a:rPr lang="en-US" dirty="0"/>
              <a:t> Most of the historical examples don’t stand up to scrutiny (most scientists did not believe them, they were unsuccessful, they made few novel predictions, etc.). Science’s history is actually good for the realist</a:t>
            </a:r>
          </a:p>
          <a:p>
            <a:pPr lvl="1" algn="just"/>
            <a:r>
              <a:rPr lang="en-US" sz="1800" b="1" dirty="0" err="1"/>
              <a:t>Laudan</a:t>
            </a:r>
            <a:r>
              <a:rPr lang="en-US" sz="1800" b="1" dirty="0"/>
              <a:t>: </a:t>
            </a:r>
            <a:r>
              <a:rPr lang="en-US" sz="1800" dirty="0"/>
              <a:t>Nevertheless, there are some difficult examples.</a:t>
            </a:r>
          </a:p>
          <a:p>
            <a:pPr algn="just"/>
            <a:r>
              <a:rPr lang="en-US" b="1" dirty="0"/>
              <a:t>Peter </a:t>
            </a:r>
            <a:r>
              <a:rPr lang="en-US" b="1" dirty="0" err="1"/>
              <a:t>Achinstein</a:t>
            </a:r>
            <a:r>
              <a:rPr lang="en-US" b="1" dirty="0"/>
              <a:t>:</a:t>
            </a:r>
            <a:r>
              <a:rPr lang="en-US" dirty="0"/>
              <a:t> Many different sources of evidence sometimes point to a single solution that undermines </a:t>
            </a:r>
            <a:r>
              <a:rPr lang="en-US" dirty="0" err="1"/>
              <a:t>underdetermination</a:t>
            </a:r>
            <a:r>
              <a:rPr lang="en-US" dirty="0"/>
              <a:t> worries (Avogadro, Bell, etc.).</a:t>
            </a:r>
          </a:p>
          <a:p>
            <a:pPr lvl="1" algn="just"/>
            <a:r>
              <a:rPr lang="en-US" sz="1800" b="1" dirty="0" err="1"/>
              <a:t>Laudan</a:t>
            </a:r>
            <a:r>
              <a:rPr lang="en-US" sz="1800" b="1" dirty="0"/>
              <a:t>:</a:t>
            </a:r>
            <a:r>
              <a:rPr lang="en-US" sz="1800" dirty="0"/>
              <a:t> Unless the data is biased, you’d never know</a:t>
            </a:r>
            <a:r>
              <a:rPr lang="mr-IN" sz="1800" dirty="0"/>
              <a:t>…</a:t>
            </a:r>
            <a:endParaRPr lang="en-US" sz="1800" dirty="0"/>
          </a:p>
          <a:p>
            <a:pPr lvl="2" algn="just"/>
            <a:r>
              <a:rPr lang="en-US" sz="1800" b="1" dirty="0" err="1"/>
              <a:t>Achinstein</a:t>
            </a:r>
            <a:r>
              <a:rPr lang="en-US" sz="1800" b="1" dirty="0"/>
              <a:t>:</a:t>
            </a:r>
            <a:r>
              <a:rPr lang="en-US" sz="1800" dirty="0"/>
              <a:t> that’s either false or arbitrary.</a:t>
            </a:r>
          </a:p>
        </p:txBody>
      </p:sp>
    </p:spTree>
    <p:extLst>
      <p:ext uri="{BB962C8B-B14F-4D97-AF65-F5344CB8AC3E}">
        <p14:creationId xmlns:p14="http://schemas.microsoft.com/office/powerpoint/2010/main" val="27247417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Anti-Realism</a:t>
            </a:r>
          </a:p>
        </p:txBody>
      </p:sp>
      <p:sp>
        <p:nvSpPr>
          <p:cNvPr id="3" name="Content Placeholder 2"/>
          <p:cNvSpPr>
            <a:spLocks noGrp="1"/>
          </p:cNvSpPr>
          <p:nvPr>
            <p:ph idx="1"/>
          </p:nvPr>
        </p:nvSpPr>
        <p:spPr>
          <a:xfrm>
            <a:off x="2589212" y="1777139"/>
            <a:ext cx="8915400" cy="4724400"/>
          </a:xfrm>
        </p:spPr>
        <p:txBody>
          <a:bodyPr>
            <a:normAutofit lnSpcReduction="10000"/>
          </a:bodyPr>
          <a:lstStyle/>
          <a:p>
            <a:r>
              <a:rPr lang="en-US" b="1" dirty="0"/>
              <a:t>Scientific Anti-Realism </a:t>
            </a:r>
            <a:r>
              <a:rPr lang="en-US" dirty="0"/>
              <a:t>is the thesis that what science dictates is not (approximately) true. </a:t>
            </a:r>
          </a:p>
          <a:p>
            <a:pPr lvl="1"/>
            <a:r>
              <a:rPr lang="en-US" b="1" dirty="0"/>
              <a:t>Constructive Empiricism:</a:t>
            </a:r>
            <a:r>
              <a:rPr lang="en-US" dirty="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t>Fallibilism</a:t>
            </a:r>
            <a:r>
              <a:rPr lang="en-US" b="1" dirty="0"/>
              <a:t>:</a:t>
            </a:r>
            <a:r>
              <a:rPr lang="en-US" dirty="0"/>
              <a:t> human fallibility should make us doubt our scientific theories. </a:t>
            </a:r>
            <a:br>
              <a:rPr lang="en-US" dirty="0"/>
            </a:br>
            <a:r>
              <a:rPr lang="en-US" b="1" dirty="0"/>
              <a:t>Weak </a:t>
            </a:r>
            <a:r>
              <a:rPr lang="en-US" b="1" dirty="0" err="1"/>
              <a:t>Fallibilism</a:t>
            </a:r>
            <a:r>
              <a:rPr lang="en-US" b="1" dirty="0"/>
              <a:t>:</a:t>
            </a:r>
            <a:r>
              <a:rPr lang="en-US" dirty="0"/>
              <a:t> Some of our theories may be true, but we can never know which ones are.</a:t>
            </a:r>
            <a:br>
              <a:rPr lang="en-US" dirty="0"/>
            </a:br>
            <a:r>
              <a:rPr lang="en-US" b="1" dirty="0"/>
              <a:t>Strong </a:t>
            </a:r>
            <a:r>
              <a:rPr lang="en-US" b="1" dirty="0" err="1"/>
              <a:t>Fallibilism</a:t>
            </a:r>
            <a:r>
              <a:rPr lang="en-US" b="1" dirty="0"/>
              <a:t>:</a:t>
            </a:r>
            <a:r>
              <a:rPr lang="en-US" dirty="0"/>
              <a:t> All of our theories are probably false.</a:t>
            </a:r>
          </a:p>
          <a:p>
            <a:pPr lvl="1"/>
            <a:r>
              <a:rPr lang="en-US" b="1" dirty="0"/>
              <a:t>Instrumentalism:</a:t>
            </a:r>
            <a:r>
              <a:rPr lang="en-US" dirty="0"/>
              <a:t> Scientific theories are tools or instruments that are reliably usable in our experience, but do not reveal realities beyond experience.</a:t>
            </a:r>
          </a:p>
          <a:p>
            <a:pPr lvl="1"/>
            <a:r>
              <a:rPr lang="en-US" b="1" dirty="0"/>
              <a:t>Constructivism:</a:t>
            </a:r>
            <a:r>
              <a:rPr lang="en-US" dirty="0"/>
              <a:t> Scientific knowledge is constructed by the scientific community. Scientists generate ideas &amp; theories (perhaps facts) to explain the world within some local norms of explanation.</a:t>
            </a:r>
          </a:p>
          <a:p>
            <a:pPr lvl="1"/>
            <a:r>
              <a:rPr lang="en-US" b="1" dirty="0"/>
              <a:t>Idealism:</a:t>
            </a:r>
            <a:r>
              <a:rPr lang="en-US" dirty="0"/>
              <a:t> the 'world’ depends on a subjective mind/worldview.</a:t>
            </a:r>
          </a:p>
          <a:p>
            <a:pPr lvl="1"/>
            <a:r>
              <a:rPr lang="en-US" b="1" dirty="0"/>
              <a:t>Solipsism:</a:t>
            </a:r>
            <a:r>
              <a:rPr lang="en-US" dirty="0"/>
              <a:t> some version of your mind is all that there is.</a:t>
            </a:r>
          </a:p>
        </p:txBody>
      </p:sp>
    </p:spTree>
    <p:extLst>
      <p:ext uri="{BB962C8B-B14F-4D97-AF65-F5344CB8AC3E}">
        <p14:creationId xmlns:p14="http://schemas.microsoft.com/office/powerpoint/2010/main" val="6085524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Anti-Realism</a:t>
            </a:r>
          </a:p>
        </p:txBody>
      </p:sp>
      <p:sp>
        <p:nvSpPr>
          <p:cNvPr id="3" name="Content Placeholder 2"/>
          <p:cNvSpPr>
            <a:spLocks noGrp="1"/>
          </p:cNvSpPr>
          <p:nvPr>
            <p:ph idx="1"/>
          </p:nvPr>
        </p:nvSpPr>
        <p:spPr>
          <a:xfrm>
            <a:off x="2589212" y="1777139"/>
            <a:ext cx="8915400" cy="4724400"/>
          </a:xfrm>
        </p:spPr>
        <p:txBody>
          <a:bodyPr>
            <a:normAutofit lnSpcReduction="10000"/>
          </a:bodyPr>
          <a:lstStyle/>
          <a:p>
            <a:r>
              <a:rPr lang="en-US" b="1" dirty="0"/>
              <a:t>Scientific Anti-Realism </a:t>
            </a:r>
            <a:r>
              <a:rPr lang="en-US" dirty="0"/>
              <a:t>is the thesis that what science dictates is not (approximately) true. </a:t>
            </a:r>
          </a:p>
          <a:p>
            <a:pPr lvl="1"/>
            <a:r>
              <a:rPr lang="en-US" b="1" dirty="0"/>
              <a:t>Constructive Empiricism:</a:t>
            </a:r>
            <a:r>
              <a:rPr lang="en-US" dirty="0"/>
              <a:t> Scientific theories provide (what they take to be) literal descriptions of the world, they aim to describe the way the world appears to us, but accepting scientific theories means only that we accept the accuracy of their description of observable entities. </a:t>
            </a:r>
          </a:p>
          <a:p>
            <a:pPr lvl="1"/>
            <a:r>
              <a:rPr lang="en-US" b="1" dirty="0" err="1">
                <a:solidFill>
                  <a:schemeClr val="tx1"/>
                </a:solidFill>
              </a:rPr>
              <a:t>Fallibilism</a:t>
            </a:r>
            <a:r>
              <a:rPr lang="en-US" b="1" dirty="0">
                <a:solidFill>
                  <a:schemeClr val="tx1"/>
                </a:solidFill>
              </a:rPr>
              <a:t>:</a:t>
            </a:r>
            <a:r>
              <a:rPr lang="en-US" dirty="0">
                <a:solidFill>
                  <a:schemeClr val="tx1"/>
                </a:solidFill>
              </a:rPr>
              <a:t> human fallibility should make us doubt our scientific theories. </a:t>
            </a:r>
            <a:br>
              <a:rPr lang="en-US" dirty="0">
                <a:solidFill>
                  <a:schemeClr val="tx1"/>
                </a:solidFill>
              </a:rPr>
            </a:br>
            <a:r>
              <a:rPr lang="en-US" b="1" dirty="0">
                <a:solidFill>
                  <a:schemeClr val="tx1"/>
                </a:solidFill>
              </a:rPr>
              <a:t>Weak </a:t>
            </a:r>
            <a:r>
              <a:rPr lang="en-US" b="1" dirty="0" err="1">
                <a:solidFill>
                  <a:schemeClr val="tx1"/>
                </a:solidFill>
              </a:rPr>
              <a:t>Fallibilism</a:t>
            </a:r>
            <a:r>
              <a:rPr lang="en-US" b="1" dirty="0">
                <a:solidFill>
                  <a:schemeClr val="tx1"/>
                </a:solidFill>
              </a:rPr>
              <a:t>:</a:t>
            </a:r>
            <a:r>
              <a:rPr lang="en-US" dirty="0">
                <a:solidFill>
                  <a:schemeClr val="tx1"/>
                </a:solidFill>
              </a:rPr>
              <a:t> Some of our theories may be true, but we can never know which ones are.</a:t>
            </a:r>
            <a:br>
              <a:rPr lang="en-US" dirty="0">
                <a:solidFill>
                  <a:schemeClr val="tx1"/>
                </a:solidFill>
              </a:rPr>
            </a:br>
            <a:r>
              <a:rPr lang="en-US" b="1" dirty="0">
                <a:solidFill>
                  <a:schemeClr val="bg1">
                    <a:lumMod val="75000"/>
                  </a:schemeClr>
                </a:solidFill>
              </a:rPr>
              <a:t>Strong </a:t>
            </a:r>
            <a:r>
              <a:rPr lang="en-US" b="1" dirty="0" err="1">
                <a:solidFill>
                  <a:schemeClr val="bg1">
                    <a:lumMod val="75000"/>
                  </a:schemeClr>
                </a:solidFill>
              </a:rPr>
              <a:t>Fallibilism</a:t>
            </a:r>
            <a:r>
              <a:rPr lang="en-US" b="1" dirty="0">
                <a:solidFill>
                  <a:schemeClr val="bg1">
                    <a:lumMod val="75000"/>
                  </a:schemeClr>
                </a:solidFill>
              </a:rPr>
              <a:t>:</a:t>
            </a:r>
            <a:r>
              <a:rPr lang="en-US" dirty="0">
                <a:solidFill>
                  <a:schemeClr val="bg1">
                    <a:lumMod val="75000"/>
                  </a:schemeClr>
                </a:solidFill>
              </a:rPr>
              <a:t> All of our theories are probably false.</a:t>
            </a:r>
          </a:p>
          <a:p>
            <a:pPr lvl="1"/>
            <a:r>
              <a:rPr lang="en-US" b="1" dirty="0"/>
              <a:t>Instrumentalism:</a:t>
            </a:r>
            <a:r>
              <a:rPr lang="en-US" dirty="0"/>
              <a:t> Scientific theories are tools or instruments that are reliably usable in our experience, but do not reveal realities beyond experience.</a:t>
            </a:r>
          </a:p>
          <a:p>
            <a:pPr lvl="1"/>
            <a:r>
              <a:rPr lang="en-US" b="1" dirty="0"/>
              <a:t>Constructivism:</a:t>
            </a:r>
            <a:r>
              <a:rPr lang="en-US" dirty="0"/>
              <a:t> Scientific knowledge is constructed by the scientific community. Scientists generate ideas &amp; theories (perhaps facts) to explain the world within some local norms of explanation.</a:t>
            </a:r>
          </a:p>
          <a:p>
            <a:pPr lvl="1"/>
            <a:r>
              <a:rPr lang="en-US" b="1" dirty="0">
                <a:solidFill>
                  <a:schemeClr val="bg1">
                    <a:lumMod val="65000"/>
                  </a:schemeClr>
                </a:solidFill>
              </a:rPr>
              <a:t>Idealism:</a:t>
            </a:r>
            <a:r>
              <a:rPr lang="en-US" dirty="0">
                <a:solidFill>
                  <a:schemeClr val="bg1">
                    <a:lumMod val="65000"/>
                  </a:schemeClr>
                </a:solidFill>
              </a:rPr>
              <a:t> the 'world’ depends on a subjective mind/worldview.</a:t>
            </a:r>
          </a:p>
          <a:p>
            <a:pPr lvl="1"/>
            <a:r>
              <a:rPr lang="en-US" b="1" dirty="0">
                <a:solidFill>
                  <a:schemeClr val="bg1">
                    <a:lumMod val="65000"/>
                  </a:schemeClr>
                </a:solidFill>
              </a:rPr>
              <a:t>Solipsism:</a:t>
            </a:r>
            <a:r>
              <a:rPr lang="en-US" dirty="0">
                <a:solidFill>
                  <a:schemeClr val="bg1">
                    <a:lumMod val="65000"/>
                  </a:schemeClr>
                </a:solidFill>
              </a:rPr>
              <a:t> some version of your mind is all that there is.</a:t>
            </a:r>
          </a:p>
        </p:txBody>
      </p:sp>
    </p:spTree>
    <p:extLst>
      <p:ext uri="{BB962C8B-B14F-4D97-AF65-F5344CB8AC3E}">
        <p14:creationId xmlns:p14="http://schemas.microsoft.com/office/powerpoint/2010/main" val="1537926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2001"/>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Entity Realism</a:t>
            </a:r>
          </a:p>
        </p:txBody>
      </p:sp>
      <p:sp>
        <p:nvSpPr>
          <p:cNvPr id="3" name="Content Placeholder 2"/>
          <p:cNvSpPr>
            <a:spLocks noGrp="1"/>
          </p:cNvSpPr>
          <p:nvPr>
            <p:ph idx="1"/>
          </p:nvPr>
        </p:nvSpPr>
        <p:spPr>
          <a:xfrm>
            <a:off x="6438191" y="2133600"/>
            <a:ext cx="5066419" cy="4466740"/>
          </a:xfrm>
        </p:spPr>
        <p:txBody>
          <a:bodyPr>
            <a:normAutofit/>
          </a:bodyPr>
          <a:lstStyle/>
          <a:p>
            <a:pPr algn="just"/>
            <a:r>
              <a:rPr lang="en-US" b="1" dirty="0"/>
              <a:t>Ian Hacking:</a:t>
            </a:r>
            <a:r>
              <a:rPr lang="en-US" dirty="0"/>
              <a:t> who cares if the </a:t>
            </a:r>
            <a:r>
              <a:rPr lang="en-US" i="1" dirty="0"/>
              <a:t>theory</a:t>
            </a:r>
            <a:r>
              <a:rPr lang="en-US" dirty="0"/>
              <a:t> is real? Ptolemy had all of the processes wrong, but we still believe there are stars.</a:t>
            </a:r>
          </a:p>
          <a:p>
            <a:pPr marL="400050" lvl="1" indent="0" algn="just">
              <a:lnSpc>
                <a:spcPct val="120000"/>
              </a:lnSpc>
              <a:buNone/>
            </a:pPr>
            <a:r>
              <a:rPr lang="en-US" sz="1800" dirty="0">
                <a:latin typeface="Century Schoolbook" charset="0"/>
                <a:ea typeface="Century Schoolbook" charset="0"/>
                <a:cs typeface="Century Schoolbook" charset="0"/>
              </a:rPr>
              <a:t>“If I can spray it, it’s real.”</a:t>
            </a:r>
          </a:p>
          <a:p>
            <a:pPr algn="just">
              <a:lnSpc>
                <a:spcPct val="120000"/>
              </a:lnSpc>
            </a:pPr>
            <a:r>
              <a:rPr lang="en-US" dirty="0"/>
              <a:t>Don’t worry about how it fits into the world, but merely that </a:t>
            </a:r>
            <a:r>
              <a:rPr lang="en-US" i="1" dirty="0"/>
              <a:t>there is </a:t>
            </a:r>
            <a:r>
              <a:rPr lang="en-US" dirty="0"/>
              <a:t>a thing there.</a:t>
            </a:r>
          </a:p>
          <a:p>
            <a:pPr algn="just">
              <a:lnSpc>
                <a:spcPct val="120000"/>
              </a:lnSpc>
            </a:pPr>
            <a:r>
              <a:rPr lang="en-US" dirty="0"/>
              <a:t>The LAWS of physics lie. But they tell you about the stuff that they are describing: the causal powers of matter.</a:t>
            </a:r>
          </a:p>
          <a:p>
            <a:pPr algn="just">
              <a:lnSpc>
                <a:spcPct val="120000"/>
              </a:lnSpc>
            </a:pPr>
            <a:r>
              <a:rPr lang="en-US" dirty="0"/>
              <a:t>The test is engineering, not theory.</a:t>
            </a:r>
          </a:p>
        </p:txBody>
      </p:sp>
    </p:spTree>
    <p:extLst>
      <p:ext uri="{BB962C8B-B14F-4D97-AF65-F5344CB8AC3E}">
        <p14:creationId xmlns:p14="http://schemas.microsoft.com/office/powerpoint/2010/main" val="3147471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2209799" y="657726"/>
            <a:ext cx="9148011" cy="790074"/>
          </a:xfrm>
        </p:spPr>
        <p:txBody>
          <a:bodyPr>
            <a:normAutofit fontScale="90000"/>
          </a:bodyPr>
          <a:lstStyle/>
          <a:p>
            <a:r>
              <a:rPr lang="en-US" altLang="x-none" sz="4000" dirty="0"/>
              <a:t>The </a:t>
            </a:r>
            <a:r>
              <a:rPr lang="en-US" altLang="x-none" sz="4000"/>
              <a:t>Principle of the </a:t>
            </a:r>
            <a:r>
              <a:rPr lang="en-US" altLang="x-none" sz="4000" dirty="0"/>
              <a:t>Uniformity of Nature</a:t>
            </a:r>
            <a:endParaRPr lang="en-US" altLang="x-none" dirty="0"/>
          </a:p>
        </p:txBody>
      </p:sp>
      <p:sp>
        <p:nvSpPr>
          <p:cNvPr id="389123" name="Rectangle 3"/>
          <p:cNvSpPr>
            <a:spLocks noGrp="1" noChangeArrowheads="1"/>
          </p:cNvSpPr>
          <p:nvPr>
            <p:ph type="body" idx="1"/>
          </p:nvPr>
        </p:nvSpPr>
        <p:spPr>
          <a:xfrm>
            <a:off x="2967789" y="1676400"/>
            <a:ext cx="8001000" cy="5181600"/>
          </a:xfrm>
        </p:spPr>
        <p:txBody>
          <a:bodyPr>
            <a:normAutofit/>
          </a:bodyPr>
          <a:lstStyle/>
          <a:p>
            <a:pPr marL="400050" lvl="1" indent="0" algn="just">
              <a:lnSpc>
                <a:spcPct val="90000"/>
              </a:lnSpc>
              <a:buNone/>
            </a:pPr>
            <a:r>
              <a:rPr lang="en-US" altLang="x-none" sz="2200" dirty="0">
                <a:latin typeface="Century Schoolbook" charset="0"/>
                <a:ea typeface="Century Schoolbook" charset="0"/>
                <a:cs typeface="Century Schoolbook" charset="0"/>
              </a:rPr>
              <a:t>“all inferences from experience [about what will happen in the future] suppose, as their foundation, that the future will resemble the past … .  If there be any suspicion, that the course of nature may change, and that the past may be no rule for the future, all experience becomes useless, and can give rise to no inference or conclusion.”</a:t>
            </a:r>
          </a:p>
          <a:p>
            <a:pPr marL="0" indent="0">
              <a:lnSpc>
                <a:spcPct val="90000"/>
              </a:lnSpc>
              <a:spcBef>
                <a:spcPct val="50000"/>
              </a:spcBef>
              <a:buNone/>
            </a:pPr>
            <a:r>
              <a:rPr lang="en-US" altLang="x-none" sz="2200" b="1" dirty="0">
                <a:latin typeface="Century Gothic" charset="0"/>
                <a:ea typeface="Century Gothic" charset="0"/>
                <a:cs typeface="Century Gothic" charset="0"/>
              </a:rPr>
              <a:t>PUN</a:t>
            </a:r>
            <a:r>
              <a:rPr lang="en-US" altLang="x-none" sz="2200" dirty="0">
                <a:latin typeface="Century Gothic" charset="0"/>
                <a:ea typeface="Century Gothic" charset="0"/>
                <a:cs typeface="Century Gothic" charset="0"/>
              </a:rPr>
              <a:t>: The future, by and large, will resemble the past.</a:t>
            </a:r>
          </a:p>
        </p:txBody>
      </p:sp>
    </p:spTree>
    <p:extLst>
      <p:ext uri="{BB962C8B-B14F-4D97-AF65-F5344CB8AC3E}">
        <p14:creationId xmlns:p14="http://schemas.microsoft.com/office/powerpoint/2010/main" val="80703336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Cracking Hacking</a:t>
            </a:r>
          </a:p>
        </p:txBody>
      </p:sp>
      <p:sp>
        <p:nvSpPr>
          <p:cNvPr id="3" name="Content Placeholder 2"/>
          <p:cNvSpPr>
            <a:spLocks noGrp="1"/>
          </p:cNvSpPr>
          <p:nvPr>
            <p:ph idx="1"/>
          </p:nvPr>
        </p:nvSpPr>
        <p:spPr/>
        <p:txBody>
          <a:bodyPr>
            <a:normAutofit/>
          </a:bodyPr>
          <a:lstStyle/>
          <a:p>
            <a:pPr algn="just"/>
            <a:r>
              <a:rPr lang="en-US" sz="2200" dirty="0"/>
              <a:t>Entity Realism is </a:t>
            </a:r>
            <a:r>
              <a:rPr lang="en-US" sz="2200" b="1" dirty="0"/>
              <a:t>too restrictive</a:t>
            </a:r>
            <a:r>
              <a:rPr lang="en-US" sz="2200" dirty="0"/>
              <a:t>: some entities are observable, but cannot be manipulated (e.g. exoplanets)</a:t>
            </a:r>
          </a:p>
          <a:p>
            <a:pPr algn="just"/>
            <a:r>
              <a:rPr lang="en-US" sz="2200" dirty="0"/>
              <a:t>Entity Realism is </a:t>
            </a:r>
            <a:r>
              <a:rPr lang="en-US" sz="2200" b="1" dirty="0"/>
              <a:t>too permissive</a:t>
            </a:r>
            <a:r>
              <a:rPr lang="en-US" sz="2200" dirty="0"/>
              <a:t>: the manipulation of some entities sometimes turns out to be spurious (e.g. phlogiston)</a:t>
            </a:r>
          </a:p>
        </p:txBody>
      </p:sp>
    </p:spTree>
    <p:extLst>
      <p:ext uri="{BB962C8B-B14F-4D97-AF65-F5344CB8AC3E}">
        <p14:creationId xmlns:p14="http://schemas.microsoft.com/office/powerpoint/2010/main" val="5982164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Realism</a:t>
            </a:r>
          </a:p>
        </p:txBody>
      </p:sp>
      <p:sp>
        <p:nvSpPr>
          <p:cNvPr id="3" name="Content Placeholder 2"/>
          <p:cNvSpPr>
            <a:spLocks noGrp="1"/>
          </p:cNvSpPr>
          <p:nvPr>
            <p:ph idx="1"/>
          </p:nvPr>
        </p:nvSpPr>
        <p:spPr/>
        <p:txBody>
          <a:bodyPr>
            <a:normAutofit/>
          </a:bodyPr>
          <a:lstStyle/>
          <a:p>
            <a:pPr>
              <a:lnSpc>
                <a:spcPct val="120000"/>
              </a:lnSpc>
            </a:pPr>
            <a:r>
              <a:rPr lang="en-US" sz="2000" dirty="0"/>
              <a:t>Scientists often posit entities that turn out to be unreal, theories that turn out to be false, but many of the observations and relationships measured seem to survive theory change.</a:t>
            </a:r>
          </a:p>
          <a:p>
            <a:pPr>
              <a:lnSpc>
                <a:spcPct val="120000"/>
              </a:lnSpc>
            </a:pPr>
            <a:r>
              <a:rPr lang="en-US" sz="2000" b="1" dirty="0"/>
              <a:t>Structural realism:</a:t>
            </a:r>
            <a:r>
              <a:rPr lang="en-US" sz="2000" dirty="0"/>
              <a:t> it’s not the entities or the theories, but the math and relation between variables that is real. We change our understanding of the theories and items, but the structure (math) always is the same.</a:t>
            </a:r>
          </a:p>
          <a:p>
            <a:pPr>
              <a:lnSpc>
                <a:spcPct val="120000"/>
              </a:lnSpc>
            </a:pPr>
            <a:r>
              <a:rPr lang="en-US" sz="2000" b="1" i="1" dirty="0"/>
              <a:t>ACTUALLY</a:t>
            </a:r>
            <a:r>
              <a:rPr lang="mr-IN" sz="2000" b="1" i="1" dirty="0"/>
              <a:t>…</a:t>
            </a:r>
            <a:r>
              <a:rPr lang="en-US" sz="2000" b="1" i="1" dirty="0"/>
              <a:t>.</a:t>
            </a:r>
            <a:r>
              <a:rPr lang="en-US" sz="2000" dirty="0"/>
              <a:t> There are also many cases where the math has not withstood the test of time (e.g. Dirac)</a:t>
            </a:r>
          </a:p>
        </p:txBody>
      </p:sp>
    </p:spTree>
    <p:extLst>
      <p:ext uri="{BB962C8B-B14F-4D97-AF65-F5344CB8AC3E}">
        <p14:creationId xmlns:p14="http://schemas.microsoft.com/office/powerpoint/2010/main" val="5903271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 b="8550"/>
          <a:stretch/>
        </p:blipFill>
        <p:spPr>
          <a:xfrm>
            <a:off x="6091916" y="645106"/>
            <a:ext cx="5451627" cy="5247747"/>
          </a:xfrm>
          <a:prstGeom prst="rect">
            <a:avLst/>
          </a:prstGeom>
          <a:ln w="38100">
            <a:solidFill>
              <a:schemeClr val="tx2"/>
            </a:solidFill>
          </a:ln>
        </p:spPr>
      </p:pic>
      <p:sp>
        <p:nvSpPr>
          <p:cNvPr id="2" name="Title 1"/>
          <p:cNvSpPr>
            <a:spLocks noGrp="1"/>
          </p:cNvSpPr>
          <p:nvPr>
            <p:ph type="title"/>
          </p:nvPr>
        </p:nvSpPr>
        <p:spPr>
          <a:xfrm>
            <a:off x="1687669" y="624110"/>
            <a:ext cx="4137059" cy="1280890"/>
          </a:xfrm>
        </p:spPr>
        <p:txBody>
          <a:bodyPr>
            <a:normAutofit/>
          </a:bodyPr>
          <a:lstStyle/>
          <a:p>
            <a:r>
              <a:rPr lang="en-US" sz="3200"/>
              <a:t>Constructive Empiricism</a:t>
            </a:r>
          </a:p>
        </p:txBody>
      </p:sp>
      <p:sp>
        <p:nvSpPr>
          <p:cNvPr id="3" name="Content Placeholder 2"/>
          <p:cNvSpPr>
            <a:spLocks noGrp="1"/>
          </p:cNvSpPr>
          <p:nvPr>
            <p:ph idx="1"/>
          </p:nvPr>
        </p:nvSpPr>
        <p:spPr>
          <a:xfrm>
            <a:off x="1683956" y="2133600"/>
            <a:ext cx="4140772" cy="3777622"/>
          </a:xfrm>
        </p:spPr>
        <p:txBody>
          <a:bodyPr>
            <a:normAutofit/>
          </a:bodyPr>
          <a:lstStyle/>
          <a:p>
            <a:r>
              <a:rPr lang="en-US" b="1" dirty="0">
                <a:solidFill>
                  <a:srgbClr val="000000"/>
                </a:solidFill>
              </a:rPr>
              <a:t>Constructive empiricism</a:t>
            </a:r>
            <a:r>
              <a:rPr lang="en-US" dirty="0">
                <a:solidFill>
                  <a:srgbClr val="000000"/>
                </a:solidFill>
              </a:rPr>
              <a:t> – science gives us empirically adequate theories, but we should not assume the truth of anything we could never observe.</a:t>
            </a:r>
          </a:p>
          <a:p>
            <a:r>
              <a:rPr lang="en-US" dirty="0">
                <a:solidFill>
                  <a:srgbClr val="000000"/>
                </a:solidFill>
              </a:rPr>
              <a:t>The point is, we cannot observe the unobservable, but we can correct for some stuff size weight etc.</a:t>
            </a:r>
          </a:p>
          <a:p>
            <a:r>
              <a:rPr lang="en-US" dirty="0">
                <a:solidFill>
                  <a:srgbClr val="000000"/>
                </a:solidFill>
              </a:rPr>
              <a:t>Empirical adequacy (not truth) is the goal of science</a:t>
            </a:r>
          </a:p>
        </p:txBody>
      </p:sp>
    </p:spTree>
    <p:extLst>
      <p:ext uri="{BB962C8B-B14F-4D97-AF65-F5344CB8AC3E}">
        <p14:creationId xmlns:p14="http://schemas.microsoft.com/office/powerpoint/2010/main" val="262518222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088" r="6210" b="-1"/>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20" r="-4" b="13199"/>
          <a:stretch/>
        </p:blipFill>
        <p:spPr>
          <a:xfrm>
            <a:off x="8229598" y="3426232"/>
            <a:ext cx="3962402" cy="3431768"/>
          </a:xfrm>
          <a:prstGeom prst="rect">
            <a:avLst/>
          </a:prstGeom>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dirty="0">
                <a:solidFill>
                  <a:srgbClr val="FEFFFF"/>
                </a:solidFill>
              </a:rPr>
              <a:t>The Observable/Detectable Distinction</a:t>
            </a:r>
          </a:p>
        </p:txBody>
      </p:sp>
      <p:sp>
        <p:nvSpPr>
          <p:cNvPr id="3" name="Content Placeholder 2"/>
          <p:cNvSpPr>
            <a:spLocks noGrp="1"/>
          </p:cNvSpPr>
          <p:nvPr>
            <p:ph idx="1"/>
          </p:nvPr>
        </p:nvSpPr>
        <p:spPr>
          <a:xfrm>
            <a:off x="541866" y="2031999"/>
            <a:ext cx="7145867" cy="4385425"/>
          </a:xfrm>
        </p:spPr>
        <p:txBody>
          <a:bodyPr>
            <a:noAutofit/>
          </a:bodyPr>
          <a:lstStyle/>
          <a:p>
            <a:pPr>
              <a:lnSpc>
                <a:spcPct val="90000"/>
              </a:lnSpc>
            </a:pPr>
            <a:r>
              <a:rPr lang="en-US" b="1" dirty="0">
                <a:solidFill>
                  <a:srgbClr val="FEFFFF"/>
                </a:solidFill>
              </a:rPr>
              <a:t>Observable:</a:t>
            </a:r>
            <a:r>
              <a:rPr lang="en-US" dirty="0">
                <a:solidFill>
                  <a:srgbClr val="FEFFFF"/>
                </a:solidFill>
              </a:rPr>
              <a:t> what can be experience with the senses</a:t>
            </a:r>
          </a:p>
          <a:p>
            <a:pPr>
              <a:lnSpc>
                <a:spcPct val="90000"/>
              </a:lnSpc>
            </a:pPr>
            <a:r>
              <a:rPr lang="en-US" b="1" dirty="0">
                <a:solidFill>
                  <a:srgbClr val="FEFFFF"/>
                </a:solidFill>
              </a:rPr>
              <a:t>Unobservable:</a:t>
            </a:r>
            <a:r>
              <a:rPr lang="en-US" dirty="0">
                <a:solidFill>
                  <a:srgbClr val="FEFFFF"/>
                </a:solidFill>
              </a:rPr>
              <a:t> what cannot be experienced with unaided senses.</a:t>
            </a:r>
          </a:p>
          <a:p>
            <a:pPr>
              <a:lnSpc>
                <a:spcPct val="90000"/>
              </a:lnSpc>
            </a:pPr>
            <a:r>
              <a:rPr lang="en-US" b="1" dirty="0">
                <a:solidFill>
                  <a:srgbClr val="FEFFFF"/>
                </a:solidFill>
              </a:rPr>
              <a:t>Detectable:</a:t>
            </a:r>
            <a:r>
              <a:rPr lang="en-US" dirty="0">
                <a:solidFill>
                  <a:srgbClr val="FEFFFF"/>
                </a:solidFill>
              </a:rPr>
              <a:t> what science can reveal. </a:t>
            </a:r>
          </a:p>
          <a:p>
            <a:pPr>
              <a:lnSpc>
                <a:spcPct val="90000"/>
              </a:lnSpc>
            </a:pPr>
            <a:r>
              <a:rPr lang="en-US" b="1" dirty="0">
                <a:solidFill>
                  <a:srgbClr val="FEFFFF"/>
                </a:solidFill>
              </a:rPr>
              <a:t>Interpretation:</a:t>
            </a:r>
            <a:r>
              <a:rPr lang="en-US" dirty="0">
                <a:solidFill>
                  <a:srgbClr val="FEFFFF"/>
                </a:solidFill>
              </a:rPr>
              <a:t> giving a </a:t>
            </a:r>
            <a:r>
              <a:rPr lang="en-US" dirty="0" err="1">
                <a:solidFill>
                  <a:srgbClr val="FEFFFF"/>
                </a:solidFill>
              </a:rPr>
              <a:t>sensical</a:t>
            </a:r>
            <a:r>
              <a:rPr lang="en-US" dirty="0">
                <a:solidFill>
                  <a:srgbClr val="FEFFFF"/>
                </a:solidFill>
              </a:rPr>
              <a:t> account of a detection.</a:t>
            </a:r>
          </a:p>
          <a:p>
            <a:pPr>
              <a:lnSpc>
                <a:spcPct val="90000"/>
              </a:lnSpc>
            </a:pPr>
            <a:r>
              <a:rPr lang="en-US" dirty="0">
                <a:solidFill>
                  <a:srgbClr val="FEFFFF"/>
                </a:solidFill>
              </a:rPr>
              <a:t>Both detection and observation rely highly on theory (theory-laden)</a:t>
            </a:r>
          </a:p>
        </p:txBody>
      </p:sp>
    </p:spTree>
    <p:extLst>
      <p:ext uri="{BB962C8B-B14F-4D97-AF65-F5344CB8AC3E}">
        <p14:creationId xmlns:p14="http://schemas.microsoft.com/office/powerpoint/2010/main" val="33572387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597" y="3426232"/>
            <a:ext cx="4088431" cy="3431768"/>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088" r="6210" b="-1"/>
          <a:stretch/>
        </p:blipFill>
        <p:spPr bwMode="auto">
          <a:xfrm>
            <a:off x="8229598" y="-5534"/>
            <a:ext cx="3962402" cy="34317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pPr>
              <a:lnSpc>
                <a:spcPct val="90000"/>
              </a:lnSpc>
            </a:pPr>
            <a:r>
              <a:rPr lang="en-US" sz="2700" dirty="0">
                <a:solidFill>
                  <a:srgbClr val="FEFFFF"/>
                </a:solidFill>
              </a:rPr>
              <a:t>The </a:t>
            </a:r>
            <a:r>
              <a:rPr lang="en-US" sz="2700" dirty="0" err="1">
                <a:solidFill>
                  <a:srgbClr val="FEFFFF"/>
                </a:solidFill>
              </a:rPr>
              <a:t>Observabe</a:t>
            </a:r>
            <a:r>
              <a:rPr lang="en-US" sz="2700" dirty="0">
                <a:solidFill>
                  <a:srgbClr val="FEFFFF"/>
                </a:solidFill>
              </a:rPr>
              <a:t>/Detectable Distinction</a:t>
            </a:r>
          </a:p>
        </p:txBody>
      </p:sp>
      <p:sp>
        <p:nvSpPr>
          <p:cNvPr id="3" name="Content Placeholder 2"/>
          <p:cNvSpPr>
            <a:spLocks noGrp="1"/>
          </p:cNvSpPr>
          <p:nvPr>
            <p:ph idx="1"/>
          </p:nvPr>
        </p:nvSpPr>
        <p:spPr>
          <a:xfrm>
            <a:off x="541866" y="2031999"/>
            <a:ext cx="7145867" cy="4385425"/>
          </a:xfrm>
        </p:spPr>
        <p:txBody>
          <a:bodyPr>
            <a:noAutofit/>
          </a:bodyPr>
          <a:lstStyle/>
          <a:p>
            <a:pPr>
              <a:lnSpc>
                <a:spcPct val="90000"/>
              </a:lnSpc>
            </a:pPr>
            <a:r>
              <a:rPr lang="en-US" dirty="0">
                <a:solidFill>
                  <a:srgbClr val="FEFFFF"/>
                </a:solidFill>
              </a:rPr>
              <a:t>Objections:</a:t>
            </a:r>
          </a:p>
          <a:p>
            <a:pPr lvl="1">
              <a:lnSpc>
                <a:spcPct val="90000"/>
              </a:lnSpc>
            </a:pPr>
            <a:r>
              <a:rPr lang="en-US" sz="1800" dirty="0">
                <a:solidFill>
                  <a:srgbClr val="FEFFFF"/>
                </a:solidFill>
              </a:rPr>
              <a:t>Observation is a silly criterion. I wear glasses. I cannot see Jupiter without a telescope. Some people are blind. Is science different for us?</a:t>
            </a:r>
          </a:p>
          <a:p>
            <a:pPr lvl="2">
              <a:lnSpc>
                <a:spcPct val="90000"/>
              </a:lnSpc>
            </a:pPr>
            <a:r>
              <a:rPr lang="en-US" sz="1800" dirty="0">
                <a:solidFill>
                  <a:srgbClr val="FEFFFF"/>
                </a:solidFill>
              </a:rPr>
              <a:t>We’re talking about technology, not magic, possibility not actuality.</a:t>
            </a:r>
          </a:p>
          <a:p>
            <a:pPr lvl="1">
              <a:lnSpc>
                <a:spcPct val="90000"/>
              </a:lnSpc>
            </a:pPr>
            <a:r>
              <a:rPr lang="en-US" sz="1800" dirty="0">
                <a:solidFill>
                  <a:srgbClr val="FEFFFF"/>
                </a:solidFill>
              </a:rPr>
              <a:t>But seriously, there’s not really a good distinction between the observable and unobservable, observable and detectable. There is a continuum. </a:t>
            </a:r>
          </a:p>
          <a:p>
            <a:pPr lvl="2">
              <a:lnSpc>
                <a:spcPct val="90000"/>
              </a:lnSpc>
            </a:pPr>
            <a:r>
              <a:rPr lang="en-US" sz="1800" dirty="0">
                <a:solidFill>
                  <a:srgbClr val="FEFFFF"/>
                </a:solidFill>
              </a:rPr>
              <a:t>It’s okay, we’re flexible.</a:t>
            </a:r>
          </a:p>
          <a:p>
            <a:pPr lvl="1">
              <a:lnSpc>
                <a:spcPct val="90000"/>
              </a:lnSpc>
            </a:pPr>
            <a:r>
              <a:rPr lang="en-US" sz="1800" dirty="0">
                <a:solidFill>
                  <a:srgbClr val="FEFFFF"/>
                </a:solidFill>
              </a:rPr>
              <a:t>Can we divide our language into a theoretical and non-theoretical part?</a:t>
            </a:r>
          </a:p>
          <a:p>
            <a:pPr lvl="2">
              <a:lnSpc>
                <a:spcPct val="90000"/>
              </a:lnSpc>
            </a:pPr>
            <a:r>
              <a:rPr lang="en-US" sz="1800" dirty="0">
                <a:solidFill>
                  <a:srgbClr val="FEFFFF"/>
                </a:solidFill>
              </a:rPr>
              <a:t>We’re very flexible.</a:t>
            </a:r>
          </a:p>
        </p:txBody>
      </p:sp>
    </p:spTree>
    <p:extLst>
      <p:ext uri="{BB962C8B-B14F-4D97-AF65-F5344CB8AC3E}">
        <p14:creationId xmlns:p14="http://schemas.microsoft.com/office/powerpoint/2010/main" val="6538459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47"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61"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18258" r="10046"/>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Instrumentalism</a:t>
            </a:r>
          </a:p>
        </p:txBody>
      </p:sp>
      <p:sp>
        <p:nvSpPr>
          <p:cNvPr id="3" name="Content Placeholder 2"/>
          <p:cNvSpPr>
            <a:spLocks noGrp="1"/>
          </p:cNvSpPr>
          <p:nvPr>
            <p:ph idx="1"/>
          </p:nvPr>
        </p:nvSpPr>
        <p:spPr>
          <a:xfrm>
            <a:off x="6438191" y="2133600"/>
            <a:ext cx="5066419" cy="4396292"/>
          </a:xfrm>
        </p:spPr>
        <p:txBody>
          <a:bodyPr>
            <a:normAutofit/>
          </a:bodyPr>
          <a:lstStyle/>
          <a:p>
            <a:pPr>
              <a:lnSpc>
                <a:spcPct val="80000"/>
              </a:lnSpc>
            </a:pPr>
            <a:r>
              <a:rPr lang="en-US" sz="1900" b="1" dirty="0"/>
              <a:t>Instrumentalism:</a:t>
            </a:r>
            <a:r>
              <a:rPr lang="en-US" sz="1900" dirty="0"/>
              <a:t> Scientific theories are tools or instruments that are reliably usable in our experience, but do not reveal realities beyond experience.</a:t>
            </a:r>
          </a:p>
          <a:p>
            <a:pPr>
              <a:lnSpc>
                <a:spcPct val="80000"/>
              </a:lnSpc>
            </a:pPr>
            <a:r>
              <a:rPr lang="en-US" sz="1900" dirty="0"/>
              <a:t>Science seeks merely more successful models and explanations.</a:t>
            </a:r>
          </a:p>
          <a:p>
            <a:pPr>
              <a:lnSpc>
                <a:spcPct val="80000"/>
              </a:lnSpc>
            </a:pPr>
            <a:r>
              <a:rPr lang="en-US" sz="1900" b="1" dirty="0"/>
              <a:t>BUT:</a:t>
            </a:r>
            <a:r>
              <a:rPr lang="en-US" sz="1900" dirty="0"/>
              <a:t> Some models are successful in new, wildly distinct situations. Some theories fit together very, very well</a:t>
            </a:r>
          </a:p>
          <a:p>
            <a:pPr lvl="1">
              <a:lnSpc>
                <a:spcPct val="80000"/>
              </a:lnSpc>
            </a:pPr>
            <a:r>
              <a:rPr lang="en-US" sz="1900" dirty="0"/>
              <a:t>Continued adequacy just shows a theory’s continued utility.</a:t>
            </a:r>
          </a:p>
        </p:txBody>
      </p:sp>
    </p:spTree>
    <p:extLst>
      <p:ext uri="{BB962C8B-B14F-4D97-AF65-F5344CB8AC3E}">
        <p14:creationId xmlns:p14="http://schemas.microsoft.com/office/powerpoint/2010/main" val="10634969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Scientific Anti-Realism</a:t>
            </a: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2993733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954" r="20750" b="2"/>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Constructivism</a:t>
            </a:r>
          </a:p>
        </p:txBody>
      </p:sp>
      <p:sp>
        <p:nvSpPr>
          <p:cNvPr id="3" name="Content Placeholder 2"/>
          <p:cNvSpPr>
            <a:spLocks noGrp="1"/>
          </p:cNvSpPr>
          <p:nvPr>
            <p:ph idx="1"/>
          </p:nvPr>
        </p:nvSpPr>
        <p:spPr>
          <a:xfrm>
            <a:off x="6438191" y="1905001"/>
            <a:ext cx="5066419" cy="4666600"/>
          </a:xfrm>
        </p:spPr>
        <p:txBody>
          <a:bodyPr>
            <a:noAutofit/>
          </a:bodyPr>
          <a:lstStyle/>
          <a:p>
            <a:pPr>
              <a:lnSpc>
                <a:spcPct val="90000"/>
              </a:lnSpc>
            </a:pPr>
            <a:r>
              <a:rPr lang="en-US" sz="2000" b="1" dirty="0"/>
              <a:t>Constructivism:</a:t>
            </a:r>
            <a:r>
              <a:rPr lang="en-US" sz="2000" dirty="0"/>
              <a:t> Scientific knowledge is constructed by the scientific community. </a:t>
            </a:r>
          </a:p>
          <a:p>
            <a:pPr>
              <a:lnSpc>
                <a:spcPct val="90000"/>
              </a:lnSpc>
            </a:pPr>
            <a:r>
              <a:rPr lang="en-US" sz="2000" dirty="0"/>
              <a:t>Scientists generate ideas &amp; theories (perhaps facts) to explain the world within some local norms of explanation.</a:t>
            </a:r>
          </a:p>
          <a:p>
            <a:pPr>
              <a:lnSpc>
                <a:spcPct val="90000"/>
              </a:lnSpc>
            </a:pPr>
            <a:r>
              <a:rPr lang="en-US" sz="2000" dirty="0"/>
              <a:t>Constructivists take the lessons of </a:t>
            </a:r>
            <a:r>
              <a:rPr lang="en-US" sz="2000" dirty="0" err="1"/>
              <a:t>Underdetermination</a:t>
            </a:r>
            <a:r>
              <a:rPr lang="en-US" sz="2000" dirty="0"/>
              <a:t>, Theory-</a:t>
            </a:r>
            <a:r>
              <a:rPr lang="en-US" sz="2000" dirty="0" err="1"/>
              <a:t>ladenness</a:t>
            </a:r>
            <a:r>
              <a:rPr lang="en-US" sz="2000" dirty="0"/>
              <a:t> of Observation, and Scientific Revolutions </a:t>
            </a:r>
            <a:r>
              <a:rPr lang="en-US" sz="2000" b="1" i="1" u="sng" dirty="0"/>
              <a:t>seriously</a:t>
            </a:r>
            <a:r>
              <a:rPr lang="en-US" sz="2000" dirty="0"/>
              <a:t>.</a:t>
            </a:r>
          </a:p>
          <a:p>
            <a:pPr>
              <a:lnSpc>
                <a:spcPct val="90000"/>
              </a:lnSpc>
            </a:pPr>
            <a:endParaRPr lang="en-US" sz="20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30562002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00288" y="-1921811"/>
            <a:ext cx="8691712" cy="8898399"/>
          </a:xfrm>
        </p:spPr>
      </p:pic>
      <p:sp>
        <p:nvSpPr>
          <p:cNvPr id="5" name="Title 4"/>
          <p:cNvSpPr>
            <a:spLocks noGrp="1"/>
          </p:cNvSpPr>
          <p:nvPr>
            <p:ph type="title"/>
          </p:nvPr>
        </p:nvSpPr>
        <p:spPr>
          <a:xfrm>
            <a:off x="-4156364" y="1688139"/>
            <a:ext cx="2393862" cy="1280890"/>
          </a:xfrm>
        </p:spPr>
        <p:txBody>
          <a:bodyPr>
            <a:normAutofit/>
          </a:bodyPr>
          <a:lstStyle/>
          <a:p>
            <a:r>
              <a:rPr lang="en-US" sz="2400" dirty="0"/>
              <a:t>Constructivism</a:t>
            </a:r>
          </a:p>
        </p:txBody>
      </p:sp>
      <p:sp>
        <p:nvSpPr>
          <p:cNvPr id="6" name="Content Placeholder 5"/>
          <p:cNvSpPr>
            <a:spLocks noGrp="1"/>
          </p:cNvSpPr>
          <p:nvPr>
            <p:ph sz="half" idx="2"/>
          </p:nvPr>
        </p:nvSpPr>
        <p:spPr>
          <a:xfrm>
            <a:off x="682128" y="4405745"/>
            <a:ext cx="2593570" cy="2179742"/>
          </a:xfrm>
        </p:spPr>
        <p:txBody>
          <a:bodyPr/>
          <a:lstStyle/>
          <a:p>
            <a:pPr marL="457200" lvl="1" indent="0" algn="r">
              <a:lnSpc>
                <a:spcPct val="90000"/>
              </a:lnSpc>
              <a:buNone/>
            </a:pPr>
            <a:r>
              <a:rPr lang="en-US" sz="2000" dirty="0">
                <a:latin typeface="Century Schoolbook" charset="0"/>
                <a:ea typeface="Century Schoolbook" charset="0"/>
                <a:cs typeface="Century Schoolbook" charset="0"/>
              </a:rPr>
              <a:t>“We are free to choose between alternative theories, but there are no isolated conventions.”</a:t>
            </a:r>
            <a:endParaRPr lang="en-US" dirty="0"/>
          </a:p>
        </p:txBody>
      </p:sp>
    </p:spTree>
    <p:extLst>
      <p:ext uri="{BB962C8B-B14F-4D97-AF65-F5344CB8AC3E}">
        <p14:creationId xmlns:p14="http://schemas.microsoft.com/office/powerpoint/2010/main" val="17724425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Scientific Values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90265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09800" y="228600"/>
            <a:ext cx="7772400" cy="838200"/>
          </a:xfrm>
        </p:spPr>
        <p:txBody>
          <a:bodyPr/>
          <a:lstStyle/>
          <a:p>
            <a:r>
              <a:rPr lang="en-US" altLang="x-none" b="1" dirty="0"/>
              <a:t>The Problem of Induction</a:t>
            </a:r>
          </a:p>
        </p:txBody>
      </p:sp>
      <p:sp>
        <p:nvSpPr>
          <p:cNvPr id="390147" name="Rectangle 3"/>
          <p:cNvSpPr>
            <a:spLocks noGrp="1" noChangeArrowheads="1"/>
          </p:cNvSpPr>
          <p:nvPr>
            <p:ph type="body" idx="1"/>
          </p:nvPr>
        </p:nvSpPr>
        <p:spPr>
          <a:xfrm>
            <a:off x="1752599" y="1295400"/>
            <a:ext cx="7792453" cy="5334000"/>
          </a:xfrm>
        </p:spPr>
        <p:txBody>
          <a:bodyPr>
            <a:normAutofit lnSpcReduction="10000"/>
          </a:bodyPr>
          <a:lstStyle/>
          <a:p>
            <a:pPr marL="668338" indent="-609600">
              <a:lnSpc>
                <a:spcPct val="90000"/>
              </a:lnSpc>
              <a:buNone/>
            </a:pPr>
            <a:r>
              <a:rPr lang="en-US" altLang="x-none" sz="3000" dirty="0"/>
              <a:t>FIRST PART:</a:t>
            </a:r>
          </a:p>
          <a:p>
            <a:pPr marL="668338" indent="-609600">
              <a:lnSpc>
                <a:spcPct val="90000"/>
              </a:lnSpc>
              <a:spcBef>
                <a:spcPct val="60000"/>
              </a:spcBef>
              <a:buFont typeface="Arial" charset="0"/>
              <a:buAutoNum type="arabicPeriod"/>
            </a:pPr>
            <a:r>
              <a:rPr lang="en-US" altLang="x-none" sz="3000" dirty="0"/>
              <a:t>If there is any reason to believe PUN, then our justification for PUN is either </a:t>
            </a:r>
            <a:r>
              <a:rPr lang="en-US" altLang="x-none" sz="3000" i="1" dirty="0"/>
              <a:t>a relation of ideas</a:t>
            </a:r>
            <a:r>
              <a:rPr lang="en-US" altLang="x-none" sz="3000" dirty="0"/>
              <a:t> or </a:t>
            </a:r>
            <a:r>
              <a:rPr lang="en-US" altLang="x-none" sz="3000" i="1" dirty="0"/>
              <a:t>a matter of fact</a:t>
            </a:r>
            <a:r>
              <a:rPr lang="en-US" altLang="x-none" sz="3000" dirty="0"/>
              <a:t>.</a:t>
            </a:r>
          </a:p>
          <a:p>
            <a:pPr marL="668338" indent="-609600">
              <a:lnSpc>
                <a:spcPct val="90000"/>
              </a:lnSpc>
              <a:buFont typeface="Arial" charset="0"/>
              <a:buAutoNum type="arabicPeriod"/>
            </a:pPr>
            <a:r>
              <a:rPr lang="en-US" altLang="x-none" sz="3000" dirty="0"/>
              <a:t>Our justification for PUN is not </a:t>
            </a:r>
            <a:r>
              <a:rPr lang="en-US" altLang="x-none" sz="3000" i="1" dirty="0"/>
              <a:t>a relation of ideas</a:t>
            </a:r>
            <a:r>
              <a:rPr lang="en-US" altLang="x-none" sz="3000" dirty="0"/>
              <a:t>.</a:t>
            </a:r>
          </a:p>
          <a:p>
            <a:pPr marL="668338" indent="-609600">
              <a:lnSpc>
                <a:spcPct val="90000"/>
              </a:lnSpc>
              <a:buFont typeface="Arial" charset="0"/>
              <a:buAutoNum type="arabicPeriod"/>
            </a:pPr>
            <a:r>
              <a:rPr lang="en-US" altLang="x-none" sz="3000" dirty="0"/>
              <a:t>Our justification is not </a:t>
            </a:r>
            <a:r>
              <a:rPr lang="en-US" altLang="x-none" sz="3000" i="1" dirty="0"/>
              <a:t>a matter of fact</a:t>
            </a:r>
            <a:r>
              <a:rPr lang="en-US" altLang="x-none" sz="3000" dirty="0"/>
              <a:t>.</a:t>
            </a:r>
          </a:p>
          <a:p>
            <a:pPr marL="668338" indent="-609600">
              <a:lnSpc>
                <a:spcPct val="90000"/>
              </a:lnSpc>
              <a:buNone/>
            </a:pPr>
            <a:r>
              <a:rPr lang="en-US" altLang="x-none" sz="3000" dirty="0"/>
              <a:t>———————</a:t>
            </a:r>
          </a:p>
          <a:p>
            <a:pPr marL="668338" indent="-609600">
              <a:lnSpc>
                <a:spcPct val="90000"/>
              </a:lnSpc>
              <a:buFont typeface="Arial" charset="0"/>
              <a:buAutoNum type="arabicPeriod" startAt="4"/>
            </a:pPr>
            <a:r>
              <a:rPr lang="en-US" altLang="x-none" sz="3000" dirty="0"/>
              <a:t>Therefore, there is no reason to believe PUN.</a:t>
            </a:r>
          </a:p>
        </p:txBody>
      </p:sp>
      <p:sp>
        <p:nvSpPr>
          <p:cNvPr id="4" name="TextBox 3"/>
          <p:cNvSpPr txBox="1"/>
          <p:nvPr/>
        </p:nvSpPr>
        <p:spPr>
          <a:xfrm>
            <a:off x="9749892" y="1906989"/>
            <a:ext cx="2047355" cy="3724096"/>
          </a:xfrm>
          <a:prstGeom prst="rect">
            <a:avLst/>
          </a:prstGeom>
          <a:noFill/>
        </p:spPr>
        <p:txBody>
          <a:bodyPr wrap="none" rtlCol="0">
            <a:spAutoFit/>
          </a:bodyPr>
          <a:lstStyle/>
          <a:p>
            <a:r>
              <a:rPr lang="en-US" sz="2800" b="1" dirty="0"/>
              <a:t>A </a:t>
            </a:r>
            <a:r>
              <a:rPr lang="is-IS" sz="2800" b="1" dirty="0"/>
              <a:t>→ B or C</a:t>
            </a:r>
          </a:p>
          <a:p>
            <a:endParaRPr lang="is-IS" sz="4800" b="1" dirty="0"/>
          </a:p>
          <a:p>
            <a:r>
              <a:rPr lang="is-IS" sz="2800" b="1" dirty="0"/>
              <a:t>Not B</a:t>
            </a:r>
          </a:p>
          <a:p>
            <a:endParaRPr lang="is-IS" sz="3200" b="1" dirty="0"/>
          </a:p>
          <a:p>
            <a:r>
              <a:rPr lang="is-IS" sz="2800" b="1" dirty="0"/>
              <a:t>Not C</a:t>
            </a:r>
          </a:p>
          <a:p>
            <a:endParaRPr lang="is-IS" sz="2200" b="1" dirty="0"/>
          </a:p>
          <a:p>
            <a:r>
              <a:rPr lang="is-IS" sz="2200" b="1" dirty="0"/>
              <a:t>———</a:t>
            </a:r>
          </a:p>
          <a:p>
            <a:r>
              <a:rPr lang="is-IS" sz="2800" b="1" dirty="0"/>
              <a:t>Not A</a:t>
            </a:r>
            <a:endParaRPr lang="en-US" sz="2800" b="1" dirty="0"/>
          </a:p>
        </p:txBody>
      </p:sp>
    </p:spTree>
    <p:extLst>
      <p:ext uri="{BB962C8B-B14F-4D97-AF65-F5344CB8AC3E}">
        <p14:creationId xmlns:p14="http://schemas.microsoft.com/office/powerpoint/2010/main" val="56626008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of Scientific Value</a:t>
            </a:r>
          </a:p>
        </p:txBody>
      </p:sp>
      <p:sp>
        <p:nvSpPr>
          <p:cNvPr id="3" name="Content Placeholder 2"/>
          <p:cNvSpPr>
            <a:spLocks noGrp="1"/>
          </p:cNvSpPr>
          <p:nvPr>
            <p:ph idx="1"/>
          </p:nvPr>
        </p:nvSpPr>
        <p:spPr>
          <a:xfrm>
            <a:off x="2589212" y="1905000"/>
            <a:ext cx="8915400" cy="4604288"/>
          </a:xfrm>
        </p:spPr>
        <p:txBody>
          <a:bodyPr>
            <a:normAutofit/>
          </a:bodyPr>
          <a:lstStyle/>
          <a:p>
            <a:pPr algn="just"/>
            <a:r>
              <a:rPr lang="en-US" sz="2200" dirty="0"/>
              <a:t>How much do internal or external factors matter to scientific theories/experiments/conclusions? </a:t>
            </a:r>
          </a:p>
          <a:p>
            <a:pPr lvl="1" algn="just"/>
            <a:r>
              <a:rPr lang="en-US" sz="2000" dirty="0"/>
              <a:t>S</a:t>
            </a:r>
            <a:r>
              <a:rPr lang="en-US" sz="2000" i="1" dirty="0"/>
              <a:t>hould they</a:t>
            </a:r>
            <a:r>
              <a:rPr lang="en-US" sz="2000" dirty="0"/>
              <a:t> matter</a:t>
            </a:r>
            <a:r>
              <a:rPr lang="en-US" sz="2000" i="1" dirty="0"/>
              <a:t>?</a:t>
            </a:r>
          </a:p>
          <a:p>
            <a:r>
              <a:rPr lang="en-US" sz="2200" dirty="0"/>
              <a:t>Who decides what scientists </a:t>
            </a:r>
            <a:r>
              <a:rPr lang="en-US" sz="2200" i="1" dirty="0"/>
              <a:t>should</a:t>
            </a:r>
            <a:r>
              <a:rPr lang="en-US" sz="2200" dirty="0"/>
              <a:t> study and why? </a:t>
            </a:r>
          </a:p>
          <a:p>
            <a:pPr lvl="1"/>
            <a:r>
              <a:rPr lang="en-US" sz="2000" dirty="0"/>
              <a:t>Who </a:t>
            </a:r>
            <a:r>
              <a:rPr lang="en-US" sz="2000" i="1" dirty="0"/>
              <a:t>should</a:t>
            </a:r>
            <a:r>
              <a:rPr lang="en-US" sz="2000" dirty="0"/>
              <a:t> decide this?</a:t>
            </a:r>
          </a:p>
          <a:p>
            <a:pPr lvl="1"/>
            <a:r>
              <a:rPr lang="en-US" sz="2000" dirty="0"/>
              <a:t>How </a:t>
            </a:r>
            <a:r>
              <a:rPr lang="en-US" sz="2000" i="1" dirty="0"/>
              <a:t>should</a:t>
            </a:r>
            <a:r>
              <a:rPr lang="en-US" sz="2000" dirty="0"/>
              <a:t> we ensure science is ethical?</a:t>
            </a:r>
          </a:p>
          <a:p>
            <a:pPr lvl="1"/>
            <a:r>
              <a:rPr lang="en-US" sz="2000" dirty="0"/>
              <a:t>Who </a:t>
            </a:r>
            <a:r>
              <a:rPr lang="en-US" sz="2000" i="1" dirty="0"/>
              <a:t>should</a:t>
            </a:r>
            <a:r>
              <a:rPr lang="en-US" sz="2000" dirty="0"/>
              <a:t> pay for which sciences and how much? </a:t>
            </a:r>
          </a:p>
          <a:p>
            <a:r>
              <a:rPr lang="en-US" sz="2200" dirty="0"/>
              <a:t>Who </a:t>
            </a:r>
            <a:r>
              <a:rPr lang="en-US" sz="2200" i="1" dirty="0"/>
              <a:t>should</a:t>
            </a:r>
            <a:r>
              <a:rPr lang="en-US" sz="2200" dirty="0"/>
              <a:t> have access to the results?</a:t>
            </a:r>
          </a:p>
          <a:p>
            <a:r>
              <a:rPr lang="en-US" sz="2200" dirty="0"/>
              <a:t>What role </a:t>
            </a:r>
            <a:r>
              <a:rPr lang="en-US" sz="2200" i="1" dirty="0"/>
              <a:t>should</a:t>
            </a:r>
            <a:r>
              <a:rPr lang="en-US" sz="2200" dirty="0"/>
              <a:t> it play in public policy/media?</a:t>
            </a:r>
          </a:p>
        </p:txBody>
      </p:sp>
    </p:spTree>
    <p:extLst>
      <p:ext uri="{BB962C8B-B14F-4D97-AF65-F5344CB8AC3E}">
        <p14:creationId xmlns:p14="http://schemas.microsoft.com/office/powerpoint/2010/main" val="15047675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The Ethos of Science</a:t>
            </a:r>
          </a:p>
        </p:txBody>
      </p:sp>
      <p:sp>
        <p:nvSpPr>
          <p:cNvPr id="3" name="Content Placeholder 2"/>
          <p:cNvSpPr>
            <a:spLocks noGrp="1"/>
          </p:cNvSpPr>
          <p:nvPr>
            <p:ph idx="1"/>
          </p:nvPr>
        </p:nvSpPr>
        <p:spPr>
          <a:xfrm>
            <a:off x="2589212" y="1905000"/>
            <a:ext cx="8915400" cy="4604288"/>
          </a:xfrm>
        </p:spPr>
        <p:txBody>
          <a:bodyPr>
            <a:normAutofit/>
          </a:bodyPr>
          <a:lstStyle/>
          <a:p>
            <a:pPr marL="0" indent="0" algn="just">
              <a:buNone/>
            </a:pPr>
            <a:r>
              <a:rPr lang="en-US" sz="2000" dirty="0" err="1"/>
              <a:t>Robjert</a:t>
            </a:r>
            <a:r>
              <a:rPr lang="en-US" sz="2000" dirty="0"/>
              <a:t> K. Merton’s CUDOS conditions:</a:t>
            </a:r>
          </a:p>
          <a:p>
            <a:pPr algn="just"/>
            <a:r>
              <a:rPr lang="en-US" sz="2000" b="1" dirty="0"/>
              <a:t>Communism:</a:t>
            </a:r>
            <a:r>
              <a:rPr lang="en-US" sz="2000" dirty="0"/>
              <a:t> the results of scientific investigation are a product of social collaboration and are assigned to the community. ’Private science’ is bad science, ‘open access’ is good science.</a:t>
            </a:r>
          </a:p>
          <a:p>
            <a:pPr algn="just"/>
            <a:r>
              <a:rPr lang="en-US" sz="2000" b="1" dirty="0"/>
              <a:t>Universalism:</a:t>
            </a:r>
            <a:r>
              <a:rPr lang="en-US" sz="2000" dirty="0"/>
              <a:t> Scientific claims should be evaluated according to pre-established impersonal criteria rather than by consideration of personal or social attributes of their protagonists. Jerks can do good science, too.</a:t>
            </a:r>
          </a:p>
          <a:p>
            <a:pPr algn="just"/>
            <a:r>
              <a:rPr lang="en-US" sz="2000" b="1" dirty="0"/>
              <a:t>Disinterestedness:</a:t>
            </a:r>
            <a:r>
              <a:rPr lang="en-US" sz="2000" dirty="0"/>
              <a:t> Institutions of science ought not be invested in particular pet hypotheses. </a:t>
            </a:r>
          </a:p>
          <a:p>
            <a:pPr algn="just"/>
            <a:r>
              <a:rPr lang="en-US" sz="2000" b="1" dirty="0"/>
              <a:t>Organized Skepticism: </a:t>
            </a:r>
            <a:r>
              <a:rPr lang="en-US" sz="2000" dirty="0"/>
              <a:t>Scientific explanations ought to be subjected to the most rigorous community standards. Do science even the jerks have to accept.</a:t>
            </a:r>
          </a:p>
        </p:txBody>
      </p:sp>
    </p:spTree>
    <p:extLst>
      <p:ext uri="{BB962C8B-B14F-4D97-AF65-F5344CB8AC3E}">
        <p14:creationId xmlns:p14="http://schemas.microsoft.com/office/powerpoint/2010/main" val="137579417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of some basic distinctions</a:t>
            </a:r>
          </a:p>
        </p:txBody>
      </p:sp>
      <p:sp>
        <p:nvSpPr>
          <p:cNvPr id="3" name="Content Placeholder 2"/>
          <p:cNvSpPr>
            <a:spLocks noGrp="1"/>
          </p:cNvSpPr>
          <p:nvPr>
            <p:ph idx="1"/>
          </p:nvPr>
        </p:nvSpPr>
        <p:spPr>
          <a:xfrm>
            <a:off x="2589212" y="2133600"/>
            <a:ext cx="8915400" cy="4251702"/>
          </a:xfrm>
        </p:spPr>
        <p:txBody>
          <a:bodyPr>
            <a:noAutofit/>
          </a:bodyPr>
          <a:lstStyle/>
          <a:p>
            <a:r>
              <a:rPr lang="en-US" sz="2000" b="1" dirty="0"/>
              <a:t>Matters of Fact/Synthetic Claims:</a:t>
            </a:r>
            <a:r>
              <a:rPr lang="en-US" sz="2000" dirty="0"/>
              <a:t> Facts that are </a:t>
            </a:r>
            <a:r>
              <a:rPr lang="en-US" sz="2000" i="1" dirty="0"/>
              <a:t>about the world</a:t>
            </a:r>
            <a:r>
              <a:rPr lang="en-US" sz="2000" dirty="0"/>
              <a:t> in some way. These must be investigated in order to assess their truth value.</a:t>
            </a:r>
          </a:p>
          <a:p>
            <a:pPr lvl="1"/>
            <a:r>
              <a:rPr lang="en-US" sz="1800" i="1" dirty="0"/>
              <a:t>Example</a:t>
            </a:r>
            <a:r>
              <a:rPr lang="en-US" sz="1800" dirty="0"/>
              <a:t>: My brother, John Cusack, loves chinchillas.</a:t>
            </a:r>
          </a:p>
          <a:p>
            <a:r>
              <a:rPr lang="en-US" sz="2000" b="1" dirty="0"/>
              <a:t>Relations of Ideas/Analytic Claims:</a:t>
            </a:r>
            <a:r>
              <a:rPr lang="en-US" sz="2000" dirty="0"/>
              <a:t> Facts that can be discovered through simple reasoning about concepts and their meanings.</a:t>
            </a:r>
          </a:p>
          <a:p>
            <a:pPr lvl="1"/>
            <a:r>
              <a:rPr lang="en-US" sz="1800" i="1" dirty="0"/>
              <a:t>Example:</a:t>
            </a:r>
            <a:r>
              <a:rPr lang="en-US" sz="1800" dirty="0"/>
              <a:t> My brother is my relative.</a:t>
            </a:r>
          </a:p>
          <a:p>
            <a:r>
              <a:rPr lang="en-US" sz="2000" b="1" dirty="0"/>
              <a:t>Ought/Value/Normative Claims:</a:t>
            </a:r>
            <a:r>
              <a:rPr lang="en-US" sz="2000" dirty="0"/>
              <a:t> Facts that depend on some ordering of preferences/duties/morals/obligations/ethics</a:t>
            </a:r>
          </a:p>
          <a:p>
            <a:pPr lvl="1"/>
            <a:r>
              <a:rPr lang="en-US" sz="1800" i="1" dirty="0"/>
              <a:t>Example</a:t>
            </a:r>
            <a:r>
              <a:rPr lang="en-US" sz="1800" dirty="0"/>
              <a:t>: My brother, by loving chinchillas, shows he is a </a:t>
            </a:r>
            <a:r>
              <a:rPr lang="en-US" sz="1800" i="1" dirty="0"/>
              <a:t>ne’er-do-well </a:t>
            </a:r>
            <a:r>
              <a:rPr lang="en-US" sz="1800" dirty="0"/>
              <a:t>scoundrel.</a:t>
            </a:r>
          </a:p>
        </p:txBody>
      </p:sp>
    </p:spTree>
    <p:extLst>
      <p:ext uri="{BB962C8B-B14F-4D97-AF65-F5344CB8AC3E}">
        <p14:creationId xmlns:p14="http://schemas.microsoft.com/office/powerpoint/2010/main" val="8705523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a:alphaModFix amt="50000"/>
            <a:extLst>
              <a:ext uri="{28A0092B-C50C-407E-A947-70E740481C1C}">
                <a14:useLocalDpi xmlns:a14="http://schemas.microsoft.com/office/drawing/2010/main" val="0"/>
              </a:ext>
            </a:extLst>
          </a:blip>
          <a:srcRect l="21688" r="8855"/>
          <a:stretch/>
        </p:blipFill>
        <p:spPr>
          <a:xfrm>
            <a:off x="8352599" y="2712200"/>
            <a:ext cx="3839401" cy="4145799"/>
          </a:xfrm>
          <a:prstGeom prst="rect">
            <a:avLst/>
          </a:prstGeom>
        </p:spPr>
      </p:pic>
      <p:sp>
        <p:nvSpPr>
          <p:cNvPr id="2" name="Title 1"/>
          <p:cNvSpPr>
            <a:spLocks noGrp="1"/>
          </p:cNvSpPr>
          <p:nvPr>
            <p:ph type="title"/>
          </p:nvPr>
        </p:nvSpPr>
        <p:spPr/>
        <p:txBody>
          <a:bodyPr/>
          <a:lstStyle/>
          <a:p>
            <a:r>
              <a:rPr lang="en-US" dirty="0"/>
              <a:t>Questioning basic distinctions</a:t>
            </a:r>
          </a:p>
        </p:txBody>
      </p:sp>
      <p:sp>
        <p:nvSpPr>
          <p:cNvPr id="3" name="Content Placeholder 2"/>
          <p:cNvSpPr>
            <a:spLocks noGrp="1"/>
          </p:cNvSpPr>
          <p:nvPr>
            <p:ph idx="1"/>
          </p:nvPr>
        </p:nvSpPr>
        <p:spPr>
          <a:xfrm>
            <a:off x="2589212" y="2133600"/>
            <a:ext cx="8915400" cy="578603"/>
          </a:xfrm>
        </p:spPr>
        <p:txBody>
          <a:bodyPr numCol="3">
            <a:normAutofit/>
          </a:bodyPr>
          <a:lstStyle/>
          <a:p>
            <a:pPr marL="0" indent="0">
              <a:buNone/>
            </a:pPr>
            <a:r>
              <a:rPr lang="en-US" sz="2400" b="1" dirty="0"/>
              <a:t>Synthetic Facts</a:t>
            </a:r>
          </a:p>
          <a:p>
            <a:pPr marL="0" indent="0">
              <a:buNone/>
            </a:pPr>
            <a:r>
              <a:rPr lang="en-US" sz="2400" b="1" dirty="0"/>
              <a:t>Analytic Facts</a:t>
            </a:r>
          </a:p>
          <a:p>
            <a:pPr marL="0" indent="0">
              <a:buNone/>
            </a:pPr>
            <a:r>
              <a:rPr lang="en-US" sz="2400" b="1" dirty="0"/>
              <a:t>Normative Facts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045" y="2940803"/>
            <a:ext cx="2995049" cy="2995049"/>
          </a:xfrm>
          <a:prstGeom prst="rect">
            <a:avLst/>
          </a:prstGeom>
        </p:spPr>
      </p:pic>
      <p:pic>
        <p:nvPicPr>
          <p:cNvPr id="32"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559516" y="3406615"/>
            <a:ext cx="4379998" cy="2991174"/>
          </a:xfrm>
          <a:prstGeom prst="rect">
            <a:avLst/>
          </a:prstGeom>
        </p:spPr>
      </p:pic>
      <p:pic>
        <p:nvPicPr>
          <p:cNvPr id="60" name="Picture 59"/>
          <p:cNvPicPr>
            <a:picLocks noChangeAspect="1"/>
          </p:cNvPicPr>
          <p:nvPr/>
        </p:nvPicPr>
        <p:blipFill rotWithShape="1">
          <a:blip r:embed="rId5">
            <a:alphaModFix amt="85000"/>
            <a:extLst>
              <a:ext uri="{28A0092B-C50C-407E-A947-70E740481C1C}">
                <a14:useLocalDpi xmlns:a14="http://schemas.microsoft.com/office/drawing/2010/main" val="0"/>
              </a:ext>
            </a:extLst>
          </a:blip>
          <a:srcRect t="16601" b="3429"/>
          <a:stretch/>
        </p:blipFill>
        <p:spPr>
          <a:xfrm>
            <a:off x="8352599" y="2712202"/>
            <a:ext cx="3667143" cy="4145797"/>
          </a:xfrm>
          <a:prstGeom prst="rect">
            <a:avLst/>
          </a:prstGeom>
        </p:spPr>
      </p:pic>
    </p:spTree>
    <p:extLst>
      <p:ext uri="{BB962C8B-B14F-4D97-AF65-F5344CB8AC3E}">
        <p14:creationId xmlns:p14="http://schemas.microsoft.com/office/powerpoint/2010/main" val="111235390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Underdetermination</a:t>
            </a:r>
            <a:r>
              <a:rPr lang="mr-IN" dirty="0"/>
              <a:t>…</a:t>
            </a:r>
            <a:r>
              <a:rPr lang="en-US" dirty="0"/>
              <a:t> yet again</a:t>
            </a:r>
          </a:p>
        </p:txBody>
      </p:sp>
      <p:sp>
        <p:nvSpPr>
          <p:cNvPr id="3" name="Content Placeholder 2"/>
          <p:cNvSpPr>
            <a:spLocks noGrp="1"/>
          </p:cNvSpPr>
          <p:nvPr>
            <p:ph idx="1"/>
          </p:nvPr>
        </p:nvSpPr>
        <p:spPr/>
        <p:txBody>
          <a:bodyPr>
            <a:normAutofit/>
          </a:bodyPr>
          <a:lstStyle/>
          <a:p>
            <a:pPr algn="just"/>
            <a:r>
              <a:rPr lang="en-US" sz="2400" dirty="0"/>
              <a:t>Synthetic facts do not guarantee an interpretation. Evidence does not determine theory.</a:t>
            </a:r>
          </a:p>
          <a:p>
            <a:pPr algn="just"/>
            <a:r>
              <a:rPr lang="en-US" sz="2400" dirty="0"/>
              <a:t>Decisions between the many </a:t>
            </a:r>
            <a:r>
              <a:rPr lang="en-US" sz="2400" i="1" dirty="0"/>
              <a:t>possible</a:t>
            </a:r>
            <a:r>
              <a:rPr lang="en-US" sz="2400" dirty="0"/>
              <a:t> and plausible interpretations for facts depends on some ordering of which interpretations are preferable.</a:t>
            </a:r>
          </a:p>
          <a:p>
            <a:pPr algn="just"/>
            <a:r>
              <a:rPr lang="en-US" sz="2400" dirty="0"/>
              <a:t>So </a:t>
            </a:r>
            <a:r>
              <a:rPr lang="en-US" sz="2400" i="1" dirty="0"/>
              <a:t>values &amp; normative claims</a:t>
            </a:r>
            <a:r>
              <a:rPr lang="en-US" sz="2400" dirty="0"/>
              <a:t> are relevant to deciding on which theories to accept.</a:t>
            </a:r>
          </a:p>
          <a:p>
            <a:pPr algn="just"/>
            <a:r>
              <a:rPr lang="en-US" sz="2400" dirty="0"/>
              <a:t>Same goes for choices of which science to perform: values </a:t>
            </a:r>
            <a:r>
              <a:rPr lang="en-US" sz="2400" i="1" dirty="0"/>
              <a:t>must play a role.</a:t>
            </a:r>
            <a:endParaRPr lang="en-US" sz="2400" dirty="0"/>
          </a:p>
        </p:txBody>
      </p:sp>
    </p:spTree>
    <p:extLst>
      <p:ext uri="{BB962C8B-B14F-4D97-AF65-F5344CB8AC3E}">
        <p14:creationId xmlns:p14="http://schemas.microsoft.com/office/powerpoint/2010/main" val="19127825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302" y="624110"/>
            <a:ext cx="8954309" cy="1710528"/>
          </a:xfrm>
        </p:spPr>
        <p:txBody>
          <a:bodyPr>
            <a:normAutofit/>
          </a:bodyPr>
          <a:lstStyle/>
          <a:p>
            <a:r>
              <a:rPr lang="en-US" sz="2700" b="1" dirty="0"/>
              <a:t>Epistemic Values | Moral Values |  Aesthetic Values</a:t>
            </a:r>
          </a:p>
        </p:txBody>
      </p:sp>
      <p:sp>
        <p:nvSpPr>
          <p:cNvPr id="3" name="Content Placeholder 2"/>
          <p:cNvSpPr>
            <a:spLocks noGrp="1"/>
          </p:cNvSpPr>
          <p:nvPr>
            <p:ph idx="1"/>
          </p:nvPr>
        </p:nvSpPr>
        <p:spPr>
          <a:xfrm>
            <a:off x="2081718" y="1712067"/>
            <a:ext cx="9572017" cy="4941651"/>
          </a:xfrm>
        </p:spPr>
        <p:txBody>
          <a:bodyPr numCol="3">
            <a:noAutofit/>
          </a:bodyPr>
          <a:lstStyle/>
          <a:p>
            <a:pPr lvl="1"/>
            <a:r>
              <a:rPr lang="en-US" sz="2200" dirty="0"/>
              <a:t>Simplicity</a:t>
            </a:r>
          </a:p>
          <a:p>
            <a:pPr lvl="1"/>
            <a:r>
              <a:rPr lang="en-US" sz="2200" dirty="0"/>
              <a:t>Precision</a:t>
            </a:r>
          </a:p>
          <a:p>
            <a:pPr lvl="1"/>
            <a:r>
              <a:rPr lang="en-US" sz="2200" dirty="0"/>
              <a:t>Falsifiability</a:t>
            </a:r>
          </a:p>
          <a:p>
            <a:pPr lvl="1"/>
            <a:r>
              <a:rPr lang="en-US" sz="2200" dirty="0"/>
              <a:t>Conservativeness</a:t>
            </a:r>
          </a:p>
          <a:p>
            <a:pPr lvl="1"/>
            <a:r>
              <a:rPr lang="en-US" sz="2200" dirty="0"/>
              <a:t>Fruitfulness</a:t>
            </a:r>
          </a:p>
          <a:p>
            <a:pPr lvl="1"/>
            <a:r>
              <a:rPr lang="en-US" sz="2200" dirty="0"/>
              <a:t>Reproducibility</a:t>
            </a:r>
          </a:p>
          <a:p>
            <a:pPr lvl="1"/>
            <a:r>
              <a:rPr lang="en-US" sz="2200" dirty="0"/>
              <a:t>Scope</a:t>
            </a:r>
          </a:p>
          <a:p>
            <a:pPr lvl="1"/>
            <a:r>
              <a:rPr lang="en-US" sz="2200" dirty="0"/>
              <a:t>Consistency</a:t>
            </a:r>
          </a:p>
          <a:p>
            <a:pPr lvl="1"/>
            <a:r>
              <a:rPr lang="en-US" sz="2200" dirty="0"/>
              <a:t>Disinterestedness</a:t>
            </a:r>
          </a:p>
          <a:p>
            <a:pPr lvl="1"/>
            <a:endParaRPr lang="en-US" sz="2200" dirty="0"/>
          </a:p>
          <a:p>
            <a:pPr lvl="1"/>
            <a:r>
              <a:rPr lang="en-US" sz="2200" dirty="0"/>
              <a:t>Justice</a:t>
            </a:r>
          </a:p>
          <a:p>
            <a:pPr lvl="1"/>
            <a:r>
              <a:rPr lang="en-US" sz="2200" dirty="0"/>
              <a:t>Fairness</a:t>
            </a:r>
          </a:p>
          <a:p>
            <a:pPr lvl="1"/>
            <a:r>
              <a:rPr lang="en-US" sz="2200" dirty="0"/>
              <a:t>Pain/Pleasure</a:t>
            </a:r>
          </a:p>
          <a:p>
            <a:pPr lvl="1"/>
            <a:r>
              <a:rPr lang="en-US" sz="2200" dirty="0"/>
              <a:t>Courage</a:t>
            </a:r>
          </a:p>
          <a:p>
            <a:pPr lvl="1"/>
            <a:r>
              <a:rPr lang="en-US" sz="2200" dirty="0"/>
              <a:t>Temperance</a:t>
            </a:r>
          </a:p>
          <a:p>
            <a:pPr lvl="1"/>
            <a:r>
              <a:rPr lang="en-US" sz="2200" dirty="0"/>
              <a:t>Virtuousness</a:t>
            </a:r>
          </a:p>
          <a:p>
            <a:pPr lvl="1"/>
            <a:r>
              <a:rPr lang="en-US" sz="2200" dirty="0"/>
              <a:t>Obedience</a:t>
            </a:r>
          </a:p>
          <a:p>
            <a:pPr lvl="1"/>
            <a:r>
              <a:rPr lang="en-US" sz="2200" dirty="0"/>
              <a:t>Respect for Autonomy</a:t>
            </a:r>
          </a:p>
          <a:p>
            <a:pPr lvl="1"/>
            <a:r>
              <a:rPr lang="en-US" sz="2200" dirty="0"/>
              <a:t>Beneficence</a:t>
            </a:r>
          </a:p>
          <a:p>
            <a:pPr lvl="1"/>
            <a:endParaRPr lang="en-US" sz="2200" dirty="0"/>
          </a:p>
          <a:p>
            <a:r>
              <a:rPr lang="en-US" sz="2200" dirty="0"/>
              <a:t>Beauty</a:t>
            </a:r>
          </a:p>
          <a:p>
            <a:r>
              <a:rPr lang="en-US" sz="2200" dirty="0"/>
              <a:t>Symmetry</a:t>
            </a:r>
          </a:p>
          <a:p>
            <a:r>
              <a:rPr lang="en-US" sz="2200" dirty="0"/>
              <a:t>Organized</a:t>
            </a:r>
          </a:p>
          <a:p>
            <a:r>
              <a:rPr lang="en-US" sz="2200" dirty="0"/>
              <a:t>Expensive</a:t>
            </a:r>
          </a:p>
          <a:p>
            <a:r>
              <a:rPr lang="en-US" sz="2200" dirty="0"/>
              <a:t>Well-known</a:t>
            </a:r>
          </a:p>
          <a:p>
            <a:r>
              <a:rPr lang="en-US" sz="2200" dirty="0"/>
              <a:t>History</a:t>
            </a:r>
          </a:p>
          <a:p>
            <a:r>
              <a:rPr lang="en-US" sz="2200" dirty="0"/>
              <a:t>Spartan/Byzantine</a:t>
            </a:r>
          </a:p>
          <a:p>
            <a:r>
              <a:rPr lang="en-US" sz="2200" dirty="0"/>
              <a:t>Tasty</a:t>
            </a:r>
          </a:p>
          <a:p>
            <a:r>
              <a:rPr lang="en-US" sz="2200" dirty="0"/>
              <a:t>Pleasing</a:t>
            </a:r>
          </a:p>
          <a:p>
            <a:r>
              <a:rPr lang="en-US" sz="2200" dirty="0"/>
              <a:t>Important</a:t>
            </a:r>
          </a:p>
        </p:txBody>
      </p:sp>
    </p:spTree>
    <p:extLst>
      <p:ext uri="{BB962C8B-B14F-4D97-AF65-F5344CB8AC3E}">
        <p14:creationId xmlns:p14="http://schemas.microsoft.com/office/powerpoint/2010/main" val="5282275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Epistemic values in science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1671743"/>
            <a:ext cx="9210138" cy="4605069"/>
          </a:xfrm>
        </p:spPr>
      </p:pic>
      <p:sp>
        <p:nvSpPr>
          <p:cNvPr id="5" name="TextBox 4"/>
          <p:cNvSpPr txBox="1"/>
          <p:nvPr/>
        </p:nvSpPr>
        <p:spPr>
          <a:xfrm>
            <a:off x="3735347" y="6276812"/>
            <a:ext cx="6694461" cy="461665"/>
          </a:xfrm>
          <a:prstGeom prst="rect">
            <a:avLst/>
          </a:prstGeom>
          <a:noFill/>
        </p:spPr>
        <p:txBody>
          <a:bodyPr wrap="none" rtlCol="0">
            <a:spAutoFit/>
          </a:bodyPr>
          <a:lstStyle/>
          <a:p>
            <a:r>
              <a:rPr lang="en-US" sz="2400" b="1" dirty="0"/>
              <a:t>Copernicus				        Ptolemy</a:t>
            </a:r>
          </a:p>
        </p:txBody>
      </p:sp>
    </p:spTree>
    <p:extLst>
      <p:ext uri="{BB962C8B-B14F-4D97-AF65-F5344CB8AC3E}">
        <p14:creationId xmlns:p14="http://schemas.microsoft.com/office/powerpoint/2010/main" val="1614197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Epistemic values in science</a:t>
            </a:r>
          </a:p>
        </p:txBody>
      </p:sp>
      <p:sp>
        <p:nvSpPr>
          <p:cNvPr id="5" name="TextBox 4"/>
          <p:cNvSpPr txBox="1"/>
          <p:nvPr/>
        </p:nvSpPr>
        <p:spPr>
          <a:xfrm>
            <a:off x="4166486" y="1723595"/>
            <a:ext cx="6694461" cy="4878259"/>
          </a:xfrm>
          <a:prstGeom prst="rect">
            <a:avLst/>
          </a:prstGeom>
          <a:noFill/>
        </p:spPr>
        <p:txBody>
          <a:bodyPr wrap="none" rtlCol="0">
            <a:spAutoFit/>
          </a:bodyPr>
          <a:lstStyle/>
          <a:p>
            <a:r>
              <a:rPr lang="en-US" sz="2400" b="1" dirty="0"/>
              <a:t>Copernicus				        Ptolemy</a:t>
            </a:r>
          </a:p>
          <a:p>
            <a:pPr>
              <a:spcAft>
                <a:spcPts val="1200"/>
              </a:spcAft>
            </a:pPr>
            <a:r>
              <a:rPr lang="en-US" sz="2300" dirty="0"/>
              <a:t>        </a:t>
            </a:r>
            <a:r>
              <a:rPr lang="en-US" sz="2300" dirty="0">
                <a:solidFill>
                  <a:schemeClr val="accent5"/>
                </a:solidFill>
              </a:rPr>
              <a:t>✔</a:t>
            </a:r>
            <a:r>
              <a:rPr lang="en-US" sz="2300" dirty="0"/>
              <a:t>					  </a:t>
            </a:r>
            <a:r>
              <a:rPr lang="en-US" sz="2300" dirty="0">
                <a:solidFill>
                  <a:srgbClr val="FF0000"/>
                </a:solidFill>
              </a:rPr>
              <a:t>✘</a:t>
            </a:r>
          </a:p>
          <a:p>
            <a:pPr>
              <a:spcAft>
                <a:spcPts val="1200"/>
              </a:spcAft>
            </a:pPr>
            <a:r>
              <a:rPr lang="en-US" sz="2300" dirty="0"/>
              <a:t>         </a:t>
            </a:r>
            <a:r>
              <a:rPr lang="en-US" sz="2300" b="1" dirty="0">
                <a:solidFill>
                  <a:schemeClr val="accent2"/>
                </a:solidFill>
                <a:latin typeface="Chalkboard" charset="0"/>
                <a:ea typeface="Chalkboard" charset="0"/>
                <a:cs typeface="Chalkboard" charset="0"/>
              </a:rPr>
              <a:t>? </a:t>
            </a:r>
            <a:r>
              <a:rPr lang="en-US" sz="2300" dirty="0"/>
              <a:t>					   </a:t>
            </a:r>
            <a:r>
              <a:rPr lang="en-US" sz="2300" b="1" dirty="0">
                <a:solidFill>
                  <a:schemeClr val="accent2"/>
                </a:solidFill>
                <a:latin typeface="Chalkboard" charset="0"/>
                <a:ea typeface="Chalkboard" charset="0"/>
                <a:cs typeface="Chalkboard" charset="0"/>
              </a:rPr>
              <a:t>?</a:t>
            </a:r>
            <a:endParaRPr lang="en-US" sz="2300" dirty="0"/>
          </a:p>
          <a:p>
            <a:pPr>
              <a:spcAft>
                <a:spcPts val="1200"/>
              </a:spcAft>
            </a:pPr>
            <a:r>
              <a:rPr lang="en-US" sz="2300" dirty="0"/>
              <a:t>        </a:t>
            </a:r>
            <a:r>
              <a:rPr lang="en-US" sz="2300" dirty="0">
                <a:solidFill>
                  <a:srgbClr val="FF0000"/>
                </a:solidFill>
              </a:rPr>
              <a:t>✘ </a:t>
            </a:r>
            <a:r>
              <a:rPr lang="en-US" sz="2300" dirty="0"/>
              <a:t>					  </a:t>
            </a:r>
            <a:r>
              <a:rPr lang="en-US" sz="2300" dirty="0">
                <a:solidFill>
                  <a:schemeClr val="accent5"/>
                </a:solidFill>
              </a:rPr>
              <a:t>✔</a:t>
            </a:r>
          </a:p>
          <a:p>
            <a:pPr>
              <a:spcAft>
                <a:spcPts val="1200"/>
              </a:spcAft>
            </a:pPr>
            <a:r>
              <a:rPr lang="en-US" sz="2300" dirty="0"/>
              <a:t>         </a:t>
            </a:r>
            <a:r>
              <a:rPr lang="en-US" sz="2300" b="1" dirty="0">
                <a:solidFill>
                  <a:schemeClr val="accent2"/>
                </a:solidFill>
                <a:latin typeface="Chalkboard" charset="0"/>
                <a:ea typeface="Chalkboard" charset="0"/>
                <a:cs typeface="Chalkboard" charset="0"/>
              </a:rPr>
              <a:t>?</a:t>
            </a:r>
            <a:r>
              <a:rPr lang="en-US" sz="2300" b="1" dirty="0"/>
              <a:t>	</a:t>
            </a:r>
            <a:r>
              <a:rPr lang="en-US" sz="2300" dirty="0"/>
              <a:t>					  </a:t>
            </a:r>
            <a:r>
              <a:rPr lang="en-US" sz="2300" dirty="0">
                <a:solidFill>
                  <a:srgbClr val="FF0000"/>
                </a:solidFill>
              </a:rPr>
              <a:t>✘</a:t>
            </a:r>
            <a:endParaRPr lang="en-US" sz="2300" dirty="0"/>
          </a:p>
          <a:p>
            <a:pPr>
              <a:spcAft>
                <a:spcPts val="1200"/>
              </a:spcAft>
            </a:pPr>
            <a:r>
              <a:rPr lang="en-US" sz="2300" dirty="0"/>
              <a:t>        </a:t>
            </a:r>
            <a:r>
              <a:rPr lang="en-US" sz="2300" dirty="0">
                <a:solidFill>
                  <a:srgbClr val="FF0000"/>
                </a:solidFill>
              </a:rPr>
              <a:t>✘ </a:t>
            </a:r>
            <a:r>
              <a:rPr lang="en-US" sz="2300" dirty="0"/>
              <a:t>					  </a:t>
            </a:r>
            <a:r>
              <a:rPr lang="en-US" sz="2300" dirty="0">
                <a:solidFill>
                  <a:schemeClr val="accent5"/>
                </a:solidFill>
              </a:rPr>
              <a:t>✔</a:t>
            </a:r>
          </a:p>
          <a:p>
            <a:pPr>
              <a:spcAft>
                <a:spcPts val="1200"/>
              </a:spcAft>
            </a:pPr>
            <a:r>
              <a:rPr lang="en-US" sz="2300" dirty="0"/>
              <a:t>        </a:t>
            </a:r>
            <a:r>
              <a:rPr lang="en-US" sz="2300" dirty="0">
                <a:solidFill>
                  <a:schemeClr val="accent5"/>
                </a:solidFill>
              </a:rPr>
              <a:t>✔</a:t>
            </a:r>
            <a:r>
              <a:rPr lang="en-US" sz="2300" dirty="0"/>
              <a:t>					  </a:t>
            </a:r>
            <a:r>
              <a:rPr lang="en-US" sz="2300" dirty="0">
                <a:solidFill>
                  <a:srgbClr val="FF0000"/>
                </a:solidFill>
              </a:rPr>
              <a:t>✘</a:t>
            </a:r>
            <a:endParaRPr lang="en-US" sz="2300" dirty="0"/>
          </a:p>
          <a:p>
            <a:pPr>
              <a:spcAft>
                <a:spcPts val="1200"/>
              </a:spcAft>
            </a:pPr>
            <a:r>
              <a:rPr lang="en-US" sz="2300" dirty="0"/>
              <a:t>         </a:t>
            </a:r>
            <a:r>
              <a:rPr lang="en-US" sz="2300" b="1" dirty="0">
                <a:solidFill>
                  <a:schemeClr val="accent2"/>
                </a:solidFill>
                <a:latin typeface="Chalkboard" charset="0"/>
                <a:ea typeface="Chalkboard" charset="0"/>
                <a:cs typeface="Chalkboard" charset="0"/>
              </a:rPr>
              <a:t>? </a:t>
            </a:r>
            <a:r>
              <a:rPr lang="en-US" sz="2300" dirty="0"/>
              <a:t>					   </a:t>
            </a:r>
            <a:r>
              <a:rPr lang="en-US" sz="2300" b="1" dirty="0">
                <a:solidFill>
                  <a:schemeClr val="accent2"/>
                </a:solidFill>
                <a:latin typeface="Chalkboard" charset="0"/>
                <a:ea typeface="Chalkboard" charset="0"/>
                <a:cs typeface="Chalkboard" charset="0"/>
              </a:rPr>
              <a:t>?</a:t>
            </a:r>
            <a:endParaRPr lang="en-US" sz="2300" dirty="0"/>
          </a:p>
          <a:p>
            <a:pPr>
              <a:spcAft>
                <a:spcPts val="1200"/>
              </a:spcAft>
            </a:pPr>
            <a:r>
              <a:rPr lang="en-US" sz="2300" dirty="0">
                <a:solidFill>
                  <a:schemeClr val="accent5"/>
                </a:solidFill>
              </a:rPr>
              <a:t>        ✔					  ✔</a:t>
            </a:r>
          </a:p>
          <a:p>
            <a:pPr>
              <a:spcAft>
                <a:spcPts val="1200"/>
              </a:spcAft>
            </a:pPr>
            <a:r>
              <a:rPr lang="en-US" sz="2300" dirty="0">
                <a:solidFill>
                  <a:schemeClr val="accent5"/>
                </a:solidFill>
              </a:rPr>
              <a:t>        ✔</a:t>
            </a:r>
            <a:r>
              <a:rPr lang="en-US" sz="2300" dirty="0"/>
              <a:t>					   </a:t>
            </a:r>
            <a:r>
              <a:rPr lang="en-US" sz="2300" b="1" dirty="0">
                <a:solidFill>
                  <a:schemeClr val="accent2"/>
                </a:solidFill>
                <a:latin typeface="Chalkboard" charset="0"/>
                <a:ea typeface="Chalkboard" charset="0"/>
                <a:cs typeface="Chalkboard" charset="0"/>
              </a:rPr>
              <a:t>?</a:t>
            </a:r>
            <a:endParaRPr lang="en-US" sz="2300" dirty="0"/>
          </a:p>
        </p:txBody>
      </p:sp>
      <p:sp>
        <p:nvSpPr>
          <p:cNvPr id="3" name="TextBox 2"/>
          <p:cNvSpPr txBox="1"/>
          <p:nvPr/>
        </p:nvSpPr>
        <p:spPr>
          <a:xfrm>
            <a:off x="5920023" y="2185260"/>
            <a:ext cx="2929648" cy="4370427"/>
          </a:xfrm>
          <a:prstGeom prst="rect">
            <a:avLst/>
          </a:prstGeom>
          <a:noFill/>
        </p:spPr>
        <p:txBody>
          <a:bodyPr wrap="none" rtlCol="0">
            <a:spAutoFit/>
          </a:bodyPr>
          <a:lstStyle/>
          <a:p>
            <a:pPr marL="365760" lvl="1" algn="ctr">
              <a:spcAft>
                <a:spcPts val="1200"/>
              </a:spcAft>
            </a:pPr>
            <a:r>
              <a:rPr lang="en-US" sz="2200" dirty="0"/>
              <a:t>Simplicity</a:t>
            </a:r>
          </a:p>
          <a:p>
            <a:pPr marL="365760" lvl="1" algn="ctr">
              <a:spcAft>
                <a:spcPts val="1200"/>
              </a:spcAft>
            </a:pPr>
            <a:r>
              <a:rPr lang="en-US" sz="2200" dirty="0"/>
              <a:t>Scope</a:t>
            </a:r>
          </a:p>
          <a:p>
            <a:pPr marL="365760" lvl="1" algn="ctr">
              <a:spcAft>
                <a:spcPts val="1200"/>
              </a:spcAft>
            </a:pPr>
            <a:r>
              <a:rPr lang="en-US" sz="2200" dirty="0"/>
              <a:t>Precision</a:t>
            </a:r>
          </a:p>
          <a:p>
            <a:pPr marL="365760" lvl="1" algn="ctr">
              <a:spcAft>
                <a:spcPts val="1200"/>
              </a:spcAft>
            </a:pPr>
            <a:r>
              <a:rPr lang="en-US" sz="2200" dirty="0"/>
              <a:t>Falsifiability</a:t>
            </a:r>
          </a:p>
          <a:p>
            <a:pPr marL="365760" lvl="1" algn="ctr">
              <a:spcAft>
                <a:spcPts val="1200"/>
              </a:spcAft>
            </a:pPr>
            <a:r>
              <a:rPr lang="en-US" sz="2200" dirty="0"/>
              <a:t>Conservativeness</a:t>
            </a:r>
          </a:p>
          <a:p>
            <a:pPr marL="365760" lvl="1" algn="ctr">
              <a:spcAft>
                <a:spcPts val="1200"/>
              </a:spcAft>
            </a:pPr>
            <a:r>
              <a:rPr lang="en-US" sz="2200" dirty="0"/>
              <a:t>Fruitfulness</a:t>
            </a:r>
          </a:p>
          <a:p>
            <a:pPr marL="365760" lvl="1" algn="ctr">
              <a:spcAft>
                <a:spcPts val="1200"/>
              </a:spcAft>
            </a:pPr>
            <a:r>
              <a:rPr lang="en-US" sz="2200" dirty="0"/>
              <a:t>Reproducibility</a:t>
            </a:r>
          </a:p>
          <a:p>
            <a:pPr marL="365760" lvl="1" algn="ctr">
              <a:spcAft>
                <a:spcPts val="1200"/>
              </a:spcAft>
            </a:pPr>
            <a:r>
              <a:rPr lang="en-US" sz="2200" dirty="0"/>
              <a:t>Consistency</a:t>
            </a:r>
          </a:p>
          <a:p>
            <a:pPr marL="365760" lvl="1" algn="ctr">
              <a:spcAft>
                <a:spcPts val="1200"/>
              </a:spcAft>
            </a:pPr>
            <a:r>
              <a:rPr lang="en-US" sz="2200" dirty="0"/>
              <a:t>Disinterestedness</a:t>
            </a:r>
            <a:endParaRPr lang="en-US" dirty="0"/>
          </a:p>
        </p:txBody>
      </p:sp>
    </p:spTree>
    <p:extLst>
      <p:ext uri="{BB962C8B-B14F-4D97-AF65-F5344CB8AC3E}">
        <p14:creationId xmlns:p14="http://schemas.microsoft.com/office/powerpoint/2010/main" val="12077279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Do non-epistemic values have a role in science?</a:t>
            </a:r>
          </a:p>
        </p:txBody>
      </p:sp>
      <p:sp>
        <p:nvSpPr>
          <p:cNvPr id="5" name="Content Placeholder 4"/>
          <p:cNvSpPr>
            <a:spLocks noGrp="1"/>
          </p:cNvSpPr>
          <p:nvPr>
            <p:ph idx="1"/>
          </p:nvPr>
        </p:nvSpPr>
        <p:spPr>
          <a:xfrm>
            <a:off x="2589212" y="2433234"/>
            <a:ext cx="8915400" cy="3477988"/>
          </a:xfrm>
        </p:spPr>
        <p:txBody>
          <a:bodyPr>
            <a:normAutofit fontScale="92500" lnSpcReduction="10000"/>
          </a:bodyPr>
          <a:lstStyle/>
          <a:p>
            <a:pPr>
              <a:lnSpc>
                <a:spcPct val="150000"/>
              </a:lnSpc>
              <a:spcAft>
                <a:spcPts val="1200"/>
              </a:spcAft>
              <a:buFont typeface="Wingdings" charset="2"/>
              <a:buChar char="q"/>
            </a:pPr>
            <a:r>
              <a:rPr lang="en-US" sz="2800" dirty="0"/>
              <a:t> </a:t>
            </a:r>
            <a:r>
              <a:rPr lang="en-US" sz="2800" b="1" dirty="0"/>
              <a:t>Yes</a:t>
            </a:r>
            <a:r>
              <a:rPr lang="en-US" sz="2800" dirty="0"/>
              <a:t> – Science is (or should be) informed by personal and societal values</a:t>
            </a:r>
          </a:p>
          <a:p>
            <a:pPr>
              <a:lnSpc>
                <a:spcPct val="150000"/>
              </a:lnSpc>
              <a:spcAft>
                <a:spcPts val="1200"/>
              </a:spcAft>
              <a:buFont typeface="Wingdings" charset="2"/>
              <a:buChar char="q"/>
            </a:pPr>
            <a:r>
              <a:rPr lang="en-US" sz="2800" dirty="0"/>
              <a:t> </a:t>
            </a:r>
            <a:r>
              <a:rPr lang="en-US" sz="2800" b="1" dirty="0"/>
              <a:t>No</a:t>
            </a:r>
            <a:r>
              <a:rPr lang="en-US" sz="2800" dirty="0"/>
              <a:t> – Science is (or should be) value-free</a:t>
            </a:r>
          </a:p>
          <a:p>
            <a:pPr>
              <a:lnSpc>
                <a:spcPct val="150000"/>
              </a:lnSpc>
              <a:spcAft>
                <a:spcPts val="1200"/>
              </a:spcAft>
              <a:buFont typeface="Wingdings" charset="2"/>
              <a:buChar char="q"/>
            </a:pPr>
            <a:r>
              <a:rPr lang="en-US" sz="2800" dirty="0"/>
              <a:t> </a:t>
            </a:r>
            <a:r>
              <a:rPr lang="en-US" sz="2800" b="1" dirty="0"/>
              <a:t>Maybe</a:t>
            </a:r>
            <a:r>
              <a:rPr lang="en-US" sz="2800" dirty="0"/>
              <a:t> – Some values are important, others are detrimental</a:t>
            </a:r>
          </a:p>
        </p:txBody>
      </p:sp>
    </p:spTree>
    <p:extLst>
      <p:ext uri="{BB962C8B-B14F-4D97-AF65-F5344CB8AC3E}">
        <p14:creationId xmlns:p14="http://schemas.microsoft.com/office/powerpoint/2010/main" val="164340315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Vannevar</a:t>
            </a:r>
            <a:r>
              <a:rPr lang="en-US" dirty="0"/>
              <a:t> Bush’s “Linear Model”</a:t>
            </a:r>
          </a:p>
        </p:txBody>
      </p:sp>
      <p:sp>
        <p:nvSpPr>
          <p:cNvPr id="3" name="Content Placeholder 2"/>
          <p:cNvSpPr>
            <a:spLocks noGrp="1"/>
          </p:cNvSpPr>
          <p:nvPr>
            <p:ph idx="1"/>
          </p:nvPr>
        </p:nvSpPr>
        <p:spPr>
          <a:xfrm>
            <a:off x="2589212" y="1905000"/>
            <a:ext cx="8915400" cy="4511298"/>
          </a:xfrm>
        </p:spPr>
        <p:txBody>
          <a:bodyPr>
            <a:normAutofit fontScale="92500"/>
          </a:bodyPr>
          <a:lstStyle/>
          <a:p>
            <a:pPr>
              <a:lnSpc>
                <a:spcPct val="110000"/>
              </a:lnSpc>
            </a:pPr>
            <a:r>
              <a:rPr lang="en-US" sz="2200" dirty="0"/>
              <a:t>Logical positivist heritage: Science should be value-free &amp; emphasis on ”facts” and the objectivity of science. </a:t>
            </a:r>
          </a:p>
          <a:p>
            <a:pPr lvl="1">
              <a:lnSpc>
                <a:spcPct val="110000"/>
              </a:lnSpc>
            </a:pPr>
            <a:r>
              <a:rPr lang="en-US" sz="2200" dirty="0"/>
              <a:t>(Objectivity was conceived as methods to secure a mirror-like relation between theories and observations)</a:t>
            </a:r>
          </a:p>
          <a:p>
            <a:pPr>
              <a:lnSpc>
                <a:spcPct val="110000"/>
              </a:lnSpc>
            </a:pPr>
            <a:r>
              <a:rPr lang="en-US" sz="2200" b="1" dirty="0"/>
              <a:t>The Linear Model:</a:t>
            </a:r>
            <a:endParaRPr lang="en-US" sz="2200" dirty="0"/>
          </a:p>
          <a:p>
            <a:pPr lvl="1">
              <a:lnSpc>
                <a:spcPct val="110000"/>
              </a:lnSpc>
            </a:pPr>
            <a:r>
              <a:rPr lang="en-US" sz="2200" dirty="0"/>
              <a:t>Basic Research → Applied Research → Social Diffusion</a:t>
            </a:r>
          </a:p>
          <a:p>
            <a:pPr lvl="1">
              <a:lnSpc>
                <a:spcPct val="110000"/>
              </a:lnSpc>
            </a:pPr>
            <a:r>
              <a:rPr lang="en-US" sz="2200" dirty="0"/>
              <a:t>Scientific Knowledge → Free market of science → Social benefit</a:t>
            </a:r>
            <a:br>
              <a:rPr lang="en-US" sz="2200" dirty="0"/>
            </a:br>
            <a:br>
              <a:rPr lang="en-US" sz="2000" dirty="0"/>
            </a:br>
            <a:br>
              <a:rPr lang="en-US" sz="2000" dirty="0"/>
            </a:br>
            <a:r>
              <a:rPr lang="en-US" sz="1600" dirty="0"/>
              <a:t>Basic research: investigates what scientists find interesting, </a:t>
            </a:r>
            <a:br>
              <a:rPr lang="en-US" sz="1600" dirty="0"/>
            </a:br>
            <a:r>
              <a:rPr lang="en-US" sz="1600" dirty="0"/>
              <a:t>Applied research: investigates specific subjects/development of new technologies.</a:t>
            </a:r>
          </a:p>
        </p:txBody>
      </p:sp>
    </p:spTree>
    <p:extLst>
      <p:ext uri="{BB962C8B-B14F-4D97-AF65-F5344CB8AC3E}">
        <p14:creationId xmlns:p14="http://schemas.microsoft.com/office/powerpoint/2010/main" val="1107184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306052" y="368968"/>
            <a:ext cx="8410073" cy="1042736"/>
          </a:xfrm>
        </p:spPr>
        <p:txBody>
          <a:bodyPr/>
          <a:lstStyle/>
          <a:p>
            <a:r>
              <a:rPr lang="en-US" altLang="x-none" dirty="0"/>
              <a:t>Argument for premise 2</a:t>
            </a:r>
          </a:p>
        </p:txBody>
      </p:sp>
      <p:sp>
        <p:nvSpPr>
          <p:cNvPr id="390147" name="Rectangle 3"/>
          <p:cNvSpPr>
            <a:spLocks noGrp="1" noChangeArrowheads="1"/>
          </p:cNvSpPr>
          <p:nvPr>
            <p:ph type="body" idx="1"/>
          </p:nvPr>
        </p:nvSpPr>
        <p:spPr>
          <a:xfrm>
            <a:off x="2855494" y="1411704"/>
            <a:ext cx="7299159" cy="5217695"/>
          </a:xfrm>
        </p:spPr>
        <p:txBody>
          <a:bodyPr>
            <a:normAutofit/>
          </a:bodyPr>
          <a:lstStyle/>
          <a:p>
            <a:pPr marL="668338" indent="-609600" algn="just">
              <a:lnSpc>
                <a:spcPct val="90000"/>
              </a:lnSpc>
              <a:spcBef>
                <a:spcPct val="60000"/>
              </a:spcBef>
              <a:buFont typeface="Arial" charset="0"/>
              <a:buAutoNum type="arabicPeriod"/>
            </a:pPr>
            <a:r>
              <a:rPr lang="en-US" altLang="x-none" sz="2400" dirty="0"/>
              <a:t>If PUN is “a relation of ideas” (</a:t>
            </a:r>
            <a:r>
              <a:rPr lang="en-US" altLang="x-none" sz="2400" i="1" dirty="0"/>
              <a:t>a priori</a:t>
            </a:r>
            <a:r>
              <a:rPr lang="en-US" altLang="x-none" sz="2400" dirty="0"/>
              <a:t>), then the future would resemble the past as a matter of logic.</a:t>
            </a:r>
          </a:p>
          <a:p>
            <a:pPr marL="668338" indent="-609600" algn="just">
              <a:lnSpc>
                <a:spcPct val="90000"/>
              </a:lnSpc>
              <a:spcBef>
                <a:spcPct val="60000"/>
              </a:spcBef>
              <a:buFont typeface="Arial" charset="0"/>
              <a:buAutoNum type="arabicPeriod"/>
            </a:pPr>
            <a:r>
              <a:rPr lang="en-US" altLang="x-none" sz="2400" dirty="0"/>
              <a:t>If the future would resemble the past as a matter of logic, then it would be a logical contradiction to suppose the future not resembling the past.</a:t>
            </a:r>
          </a:p>
          <a:p>
            <a:pPr marL="668338" indent="-609600" algn="just">
              <a:lnSpc>
                <a:spcPct val="90000"/>
              </a:lnSpc>
              <a:spcBef>
                <a:spcPct val="60000"/>
              </a:spcBef>
              <a:buFont typeface="Arial" charset="0"/>
              <a:buAutoNum type="arabicPeriod"/>
            </a:pPr>
            <a:r>
              <a:rPr lang="en-US" altLang="x-none" sz="2400" dirty="0"/>
              <a:t>It is not a contradiction to suppose the future might not resemble the past.</a:t>
            </a:r>
          </a:p>
          <a:p>
            <a:pPr marL="668338" indent="-609600" algn="just">
              <a:lnSpc>
                <a:spcPct val="90000"/>
              </a:lnSpc>
              <a:buNone/>
            </a:pPr>
            <a:r>
              <a:rPr lang="en-US" altLang="x-none" sz="2400" dirty="0"/>
              <a:t>———————</a:t>
            </a:r>
          </a:p>
          <a:p>
            <a:pPr marL="668338" indent="-609600" algn="just">
              <a:lnSpc>
                <a:spcPct val="90000"/>
              </a:lnSpc>
              <a:buFont typeface="Arial" charset="0"/>
              <a:buAutoNum type="arabicPeriod" startAt="4"/>
            </a:pPr>
            <a:r>
              <a:rPr lang="en-US" altLang="x-none" sz="2400" dirty="0"/>
              <a:t>Therefore, PUN is not “a relation of ideas” (</a:t>
            </a:r>
            <a:r>
              <a:rPr lang="en-US" altLang="x-none" sz="2400" i="1" dirty="0"/>
              <a:t>a priori</a:t>
            </a:r>
            <a:r>
              <a:rPr lang="en-US" altLang="x-none" sz="2400" dirty="0"/>
              <a:t>).</a:t>
            </a:r>
          </a:p>
        </p:txBody>
      </p:sp>
      <p:sp>
        <p:nvSpPr>
          <p:cNvPr id="3" name="TextBox 2"/>
          <p:cNvSpPr txBox="1"/>
          <p:nvPr/>
        </p:nvSpPr>
        <p:spPr>
          <a:xfrm>
            <a:off x="10648250" y="1411704"/>
            <a:ext cx="1234633" cy="4585871"/>
          </a:xfrm>
          <a:prstGeom prst="rect">
            <a:avLst/>
          </a:prstGeom>
          <a:noFill/>
        </p:spPr>
        <p:txBody>
          <a:bodyPr wrap="none" rtlCol="0">
            <a:spAutoFit/>
          </a:bodyPr>
          <a:lstStyle/>
          <a:p>
            <a:r>
              <a:rPr lang="en-US" sz="2800" b="1" dirty="0"/>
              <a:t>A </a:t>
            </a:r>
            <a:r>
              <a:rPr lang="is-IS" sz="2800" b="1" dirty="0"/>
              <a:t>→ B</a:t>
            </a:r>
          </a:p>
          <a:p>
            <a:endParaRPr lang="is-IS" sz="5800" b="1" dirty="0"/>
          </a:p>
          <a:p>
            <a:r>
              <a:rPr lang="is-IS" sz="2800" b="1" dirty="0"/>
              <a:t>B → C</a:t>
            </a:r>
          </a:p>
          <a:p>
            <a:endParaRPr lang="is-IS" sz="2700" b="1" dirty="0"/>
          </a:p>
          <a:p>
            <a:endParaRPr lang="is-IS" sz="2700" b="1" dirty="0"/>
          </a:p>
          <a:p>
            <a:endParaRPr lang="is-IS" sz="1050" b="1" dirty="0"/>
          </a:p>
          <a:p>
            <a:r>
              <a:rPr lang="is-IS" sz="2800" b="1" dirty="0"/>
              <a:t>Not C</a:t>
            </a:r>
          </a:p>
          <a:p>
            <a:endParaRPr lang="is-IS" sz="2800" b="1" dirty="0"/>
          </a:p>
          <a:p>
            <a:r>
              <a:rPr lang="is-IS" sz="2800" b="1" dirty="0"/>
              <a:t>—</a:t>
            </a:r>
          </a:p>
          <a:p>
            <a:r>
              <a:rPr lang="is-IS" sz="2800" b="1" dirty="0"/>
              <a:t>Not A</a:t>
            </a:r>
            <a:endParaRPr lang="en-US" sz="2800" b="1" dirty="0"/>
          </a:p>
        </p:txBody>
      </p:sp>
    </p:spTree>
    <p:extLst>
      <p:ext uri="{BB962C8B-B14F-4D97-AF65-F5344CB8AC3E}">
        <p14:creationId xmlns:p14="http://schemas.microsoft.com/office/powerpoint/2010/main" val="105070935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Vannevar</a:t>
            </a:r>
            <a:r>
              <a:rPr lang="en-US" dirty="0"/>
              <a:t> Bush’s “Linear Model”</a:t>
            </a:r>
          </a:p>
        </p:txBody>
      </p:sp>
      <p:sp>
        <p:nvSpPr>
          <p:cNvPr id="3" name="Content Placeholder 2"/>
          <p:cNvSpPr>
            <a:spLocks noGrp="1"/>
          </p:cNvSpPr>
          <p:nvPr>
            <p:ph idx="1"/>
          </p:nvPr>
        </p:nvSpPr>
        <p:spPr>
          <a:xfrm>
            <a:off x="2589212" y="1905000"/>
            <a:ext cx="8915400" cy="4511298"/>
          </a:xfrm>
        </p:spPr>
        <p:txBody>
          <a:bodyPr>
            <a:normAutofit fontScale="85000" lnSpcReduction="20000"/>
          </a:bodyPr>
          <a:lstStyle/>
          <a:p>
            <a:pPr>
              <a:lnSpc>
                <a:spcPct val="110000"/>
              </a:lnSpc>
            </a:pPr>
            <a:r>
              <a:rPr lang="en-US" sz="2200" dirty="0"/>
              <a:t>Science should be</a:t>
            </a:r>
            <a:r>
              <a:rPr lang="mr-IN" sz="2200" dirty="0"/>
              <a:t>…</a:t>
            </a:r>
            <a:endParaRPr lang="en-US" sz="2200" dirty="0"/>
          </a:p>
          <a:p>
            <a:pPr lvl="1">
              <a:lnSpc>
                <a:spcPct val="110000"/>
              </a:lnSpc>
            </a:pPr>
            <a:r>
              <a:rPr lang="en-US" sz="2200" b="1" dirty="0"/>
              <a:t>Autonomous</a:t>
            </a:r>
            <a:r>
              <a:rPr lang="en-US" sz="2200" dirty="0"/>
              <a:t>: Science should not be subject to political and social forces.</a:t>
            </a:r>
          </a:p>
          <a:p>
            <a:pPr lvl="2">
              <a:lnSpc>
                <a:spcPct val="110000"/>
              </a:lnSpc>
            </a:pPr>
            <a:r>
              <a:rPr lang="en-US" sz="1900" dirty="0"/>
              <a:t>E.g. Governments should provide money for science but leave the dispersal of it to scientists. If they choose to fund basic science research into fruit flies instead of cancer research, that is up to scientists.</a:t>
            </a:r>
          </a:p>
          <a:p>
            <a:pPr lvl="1">
              <a:lnSpc>
                <a:spcPct val="110000"/>
              </a:lnSpc>
            </a:pPr>
            <a:r>
              <a:rPr lang="en-US" sz="2200" b="1" dirty="0"/>
              <a:t>Impartial</a:t>
            </a:r>
            <a:r>
              <a:rPr lang="en-US" sz="2200" dirty="0"/>
              <a:t>: only epistemic values should play in scientific research, theory creation, analysis, etc.</a:t>
            </a:r>
          </a:p>
          <a:p>
            <a:pPr lvl="2">
              <a:lnSpc>
                <a:spcPct val="110000"/>
              </a:lnSpc>
            </a:pPr>
            <a:r>
              <a:rPr lang="en-US" sz="1900" dirty="0"/>
              <a:t>E.g. racist theories of biology and psychology were as improper as ignoring racial features in medical practice due to impropriety.</a:t>
            </a:r>
          </a:p>
          <a:p>
            <a:pPr lvl="1">
              <a:lnSpc>
                <a:spcPct val="110000"/>
              </a:lnSpc>
            </a:pPr>
            <a:r>
              <a:rPr lang="en-US" sz="2200" b="1" dirty="0"/>
              <a:t>Neutral</a:t>
            </a:r>
            <a:r>
              <a:rPr lang="en-US" sz="2200" dirty="0"/>
              <a:t>: Facts do not </a:t>
            </a:r>
            <a:r>
              <a:rPr lang="en-US" sz="2200" i="1" dirty="0"/>
              <a:t>dictate a course of action.</a:t>
            </a:r>
            <a:r>
              <a:rPr lang="en-US" sz="2200" dirty="0"/>
              <a:t> </a:t>
            </a:r>
          </a:p>
          <a:p>
            <a:pPr lvl="2">
              <a:lnSpc>
                <a:spcPct val="110000"/>
              </a:lnSpc>
            </a:pPr>
            <a:r>
              <a:rPr lang="en-US" sz="1900" dirty="0"/>
              <a:t>E.g. Climate scientists may tell us the </a:t>
            </a:r>
            <a:r>
              <a:rPr lang="en-US" sz="1900" i="1" dirty="0"/>
              <a:t>costs</a:t>
            </a:r>
            <a:r>
              <a:rPr lang="en-US" sz="1900" dirty="0"/>
              <a:t> and </a:t>
            </a:r>
            <a:r>
              <a:rPr lang="en-US" sz="1900" i="1" dirty="0"/>
              <a:t>consequences</a:t>
            </a:r>
            <a:r>
              <a:rPr lang="en-US" sz="1900" dirty="0"/>
              <a:t> of mitigating/adapting/engineering in response to Climate Change, but these facts do not dictate the </a:t>
            </a:r>
            <a:r>
              <a:rPr lang="en-US" sz="1900" i="1" dirty="0"/>
              <a:t>right</a:t>
            </a:r>
            <a:r>
              <a:rPr lang="en-US" sz="1900" dirty="0"/>
              <a:t> course of action.</a:t>
            </a:r>
          </a:p>
        </p:txBody>
      </p:sp>
    </p:spTree>
    <p:extLst>
      <p:ext uri="{BB962C8B-B14F-4D97-AF65-F5344CB8AC3E}">
        <p14:creationId xmlns:p14="http://schemas.microsoft.com/office/powerpoint/2010/main" val="4967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Against the Autonomy of Science</a:t>
            </a:r>
          </a:p>
        </p:txBody>
      </p:sp>
      <p:sp>
        <p:nvSpPr>
          <p:cNvPr id="3" name="Content Placeholder 2"/>
          <p:cNvSpPr>
            <a:spLocks noGrp="1"/>
          </p:cNvSpPr>
          <p:nvPr>
            <p:ph idx="1"/>
          </p:nvPr>
        </p:nvSpPr>
        <p:spPr/>
        <p:txBody>
          <a:bodyPr>
            <a:noAutofit/>
          </a:bodyPr>
          <a:lstStyle/>
          <a:p>
            <a:r>
              <a:rPr lang="en-US" sz="2400" dirty="0"/>
              <a:t>Perhaps non-epistemic values </a:t>
            </a:r>
            <a:r>
              <a:rPr lang="en-US" sz="2400" b="1" i="1" u="sng" dirty="0"/>
              <a:t>ought not </a:t>
            </a:r>
            <a:r>
              <a:rPr lang="en-US" sz="2400" dirty="0"/>
              <a:t>play a role in science,</a:t>
            </a:r>
            <a:r>
              <a:rPr lang="en-US" sz="2400" b="1" i="1" dirty="0"/>
              <a:t> </a:t>
            </a:r>
            <a:r>
              <a:rPr lang="en-US" sz="2400" dirty="0"/>
              <a:t>nevertheless </a:t>
            </a:r>
            <a:r>
              <a:rPr lang="en-US" sz="2400" b="1" i="1" u="sng" dirty="0"/>
              <a:t>as a matter of fact</a:t>
            </a:r>
            <a:r>
              <a:rPr lang="en-US" sz="2400" i="1" dirty="0"/>
              <a:t>, </a:t>
            </a:r>
            <a:r>
              <a:rPr lang="en-US" sz="2400" dirty="0"/>
              <a:t>they do:</a:t>
            </a:r>
          </a:p>
          <a:p>
            <a:pPr lvl="1"/>
            <a:r>
              <a:rPr lang="en-US" sz="2000" dirty="0"/>
              <a:t>Government funding </a:t>
            </a:r>
            <a:r>
              <a:rPr lang="en-US" sz="2000" b="1" i="1" dirty="0"/>
              <a:t>as a matter of practicality and political fact</a:t>
            </a:r>
            <a:r>
              <a:rPr lang="en-US" sz="2000" dirty="0"/>
              <a:t> takes some non-epistemic values into account when funding science.</a:t>
            </a:r>
          </a:p>
          <a:p>
            <a:pPr lvl="1"/>
            <a:r>
              <a:rPr lang="en-US" sz="2000" dirty="0"/>
              <a:t>Some science is deemed </a:t>
            </a:r>
            <a:r>
              <a:rPr lang="en-US" sz="2000" b="1" i="1" dirty="0"/>
              <a:t>morally impermissible by public pressure</a:t>
            </a:r>
            <a:r>
              <a:rPr lang="en-US" sz="2000" dirty="0"/>
              <a:t>, even though it would probably bring about very important discoveries</a:t>
            </a:r>
            <a:r>
              <a:rPr lang="en-US" sz="2000" dirty="0">
                <a:sym typeface="Wingdings"/>
              </a:rPr>
              <a:t> (e.g. purposeful wild children, limitless ‘guinea pigging’)</a:t>
            </a:r>
          </a:p>
          <a:p>
            <a:r>
              <a:rPr lang="en-US" sz="2400" dirty="0">
                <a:sym typeface="Wingdings"/>
              </a:rPr>
              <a:t>The autonomy ideal that science should be left alone seems problematic both practically and morally.</a:t>
            </a:r>
            <a:endParaRPr lang="en-US" sz="2400" dirty="0"/>
          </a:p>
        </p:txBody>
      </p:sp>
    </p:spTree>
    <p:extLst>
      <p:ext uri="{BB962C8B-B14F-4D97-AF65-F5344CB8AC3E}">
        <p14:creationId xmlns:p14="http://schemas.microsoft.com/office/powerpoint/2010/main" val="153412801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Impartiality and Neutrality</a:t>
            </a:r>
          </a:p>
        </p:txBody>
      </p:sp>
      <p:sp>
        <p:nvSpPr>
          <p:cNvPr id="3" name="Content Placeholder 2"/>
          <p:cNvSpPr>
            <a:spLocks noGrp="1"/>
          </p:cNvSpPr>
          <p:nvPr>
            <p:ph idx="1"/>
          </p:nvPr>
        </p:nvSpPr>
        <p:spPr/>
        <p:txBody>
          <a:bodyPr>
            <a:normAutofit lnSpcReduction="10000"/>
          </a:bodyPr>
          <a:lstStyle/>
          <a:p>
            <a:pPr lvl="1">
              <a:lnSpc>
                <a:spcPct val="110000"/>
              </a:lnSpc>
            </a:pPr>
            <a:r>
              <a:rPr lang="en-US" sz="2200" b="1" dirty="0"/>
              <a:t>Impartial</a:t>
            </a:r>
            <a:r>
              <a:rPr lang="en-US" sz="2200" dirty="0"/>
              <a:t>: only epistemic values should play in scientific research, theory creation, analysis, etc.</a:t>
            </a:r>
          </a:p>
          <a:p>
            <a:pPr lvl="2">
              <a:lnSpc>
                <a:spcPct val="110000"/>
              </a:lnSpc>
            </a:pPr>
            <a:r>
              <a:rPr lang="en-US" sz="1900" dirty="0"/>
              <a:t>E.g. racist theories of biology and psychology were as improper as ignoring racial features in medical practice due to impropriety.</a:t>
            </a:r>
          </a:p>
          <a:p>
            <a:pPr lvl="1">
              <a:lnSpc>
                <a:spcPct val="110000"/>
              </a:lnSpc>
            </a:pPr>
            <a:r>
              <a:rPr lang="en-US" sz="2200" b="1" dirty="0"/>
              <a:t>Neutral</a:t>
            </a:r>
            <a:r>
              <a:rPr lang="en-US" sz="2200" dirty="0"/>
              <a:t>: Facts do not </a:t>
            </a:r>
            <a:r>
              <a:rPr lang="en-US" sz="2200" i="1" dirty="0"/>
              <a:t>dictate a course of action.</a:t>
            </a:r>
            <a:r>
              <a:rPr lang="en-US" sz="2200" dirty="0"/>
              <a:t> </a:t>
            </a:r>
          </a:p>
          <a:p>
            <a:pPr lvl="2">
              <a:lnSpc>
                <a:spcPct val="110000"/>
              </a:lnSpc>
            </a:pPr>
            <a:r>
              <a:rPr lang="en-US" sz="1900" dirty="0"/>
              <a:t>E.g. Climate scientists may tell us the </a:t>
            </a:r>
            <a:r>
              <a:rPr lang="en-US" sz="1900" i="1" dirty="0"/>
              <a:t>costs</a:t>
            </a:r>
            <a:r>
              <a:rPr lang="en-US" sz="1900" dirty="0"/>
              <a:t> and </a:t>
            </a:r>
            <a:r>
              <a:rPr lang="en-US" sz="1900" i="1" dirty="0"/>
              <a:t>consequences</a:t>
            </a:r>
            <a:r>
              <a:rPr lang="en-US" sz="1900" dirty="0"/>
              <a:t> of mitigating/adapting/engineering in response to Climate Change, but these facts do not dictate the </a:t>
            </a:r>
            <a:r>
              <a:rPr lang="en-US" sz="1900" i="1" dirty="0"/>
              <a:t>right</a:t>
            </a:r>
            <a:r>
              <a:rPr lang="en-US" sz="1900" dirty="0"/>
              <a:t> course of action.</a:t>
            </a:r>
          </a:p>
        </p:txBody>
      </p:sp>
    </p:spTree>
    <p:extLst>
      <p:ext uri="{BB962C8B-B14F-4D97-AF65-F5344CB8AC3E}">
        <p14:creationId xmlns:p14="http://schemas.microsoft.com/office/powerpoint/2010/main" val="14008486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Fact/Value Dichotomy</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84592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of some basic distinctions</a:t>
            </a:r>
          </a:p>
        </p:txBody>
      </p:sp>
      <p:sp>
        <p:nvSpPr>
          <p:cNvPr id="3" name="Content Placeholder 2"/>
          <p:cNvSpPr>
            <a:spLocks noGrp="1"/>
          </p:cNvSpPr>
          <p:nvPr>
            <p:ph idx="1"/>
          </p:nvPr>
        </p:nvSpPr>
        <p:spPr>
          <a:xfrm>
            <a:off x="2589212" y="2133600"/>
            <a:ext cx="8915400" cy="4251702"/>
          </a:xfrm>
        </p:spPr>
        <p:txBody>
          <a:bodyPr>
            <a:noAutofit/>
          </a:bodyPr>
          <a:lstStyle/>
          <a:p>
            <a:r>
              <a:rPr lang="en-US" sz="2000" b="1" dirty="0"/>
              <a:t>Matters of Fact/Synthetic Claims:</a:t>
            </a:r>
            <a:r>
              <a:rPr lang="en-US" sz="2000" dirty="0"/>
              <a:t> Facts that are </a:t>
            </a:r>
            <a:r>
              <a:rPr lang="en-US" sz="2000" i="1" dirty="0"/>
              <a:t>about the world</a:t>
            </a:r>
            <a:r>
              <a:rPr lang="en-US" sz="2000" dirty="0"/>
              <a:t> in some way. These must be investigated in order to assess their truth value.</a:t>
            </a:r>
          </a:p>
          <a:p>
            <a:pPr lvl="1"/>
            <a:r>
              <a:rPr lang="en-US" sz="1800" i="1" dirty="0"/>
              <a:t>Example</a:t>
            </a:r>
            <a:r>
              <a:rPr lang="en-US" sz="1800" dirty="0"/>
              <a:t>: My brother, John Cusack, loves chinchillas.</a:t>
            </a:r>
          </a:p>
          <a:p>
            <a:r>
              <a:rPr lang="en-US" sz="2000" b="1" dirty="0"/>
              <a:t>Relations of Ideas/Analytic Claims:</a:t>
            </a:r>
            <a:r>
              <a:rPr lang="en-US" sz="2000" dirty="0"/>
              <a:t> Facts that can be discovered through simple reasoning about concepts and their meanings.</a:t>
            </a:r>
          </a:p>
          <a:p>
            <a:pPr lvl="1"/>
            <a:r>
              <a:rPr lang="en-US" sz="1800" i="1" dirty="0"/>
              <a:t>Example:</a:t>
            </a:r>
            <a:r>
              <a:rPr lang="en-US" sz="1800" dirty="0"/>
              <a:t> My brother is my relative.</a:t>
            </a:r>
          </a:p>
          <a:p>
            <a:r>
              <a:rPr lang="en-US" sz="2000" b="1" dirty="0"/>
              <a:t>Ought/Value/Normative Claims:</a:t>
            </a:r>
            <a:r>
              <a:rPr lang="en-US" sz="2000" dirty="0"/>
              <a:t> Facts that depend on some ordering of preferences/duties/morals/obligations/ethics</a:t>
            </a:r>
          </a:p>
          <a:p>
            <a:pPr lvl="1"/>
            <a:r>
              <a:rPr lang="en-US" sz="1800" i="1" dirty="0"/>
              <a:t>Example</a:t>
            </a:r>
            <a:r>
              <a:rPr lang="en-US" sz="1800" dirty="0"/>
              <a:t>: My brother, by loving chinchillas, shows he is a </a:t>
            </a:r>
            <a:r>
              <a:rPr lang="en-US" sz="1800" i="1" dirty="0"/>
              <a:t>ne’er-do-well </a:t>
            </a:r>
            <a:r>
              <a:rPr lang="en-US" sz="1800" dirty="0"/>
              <a:t>scoundrel.</a:t>
            </a:r>
          </a:p>
        </p:txBody>
      </p:sp>
    </p:spTree>
    <p:extLst>
      <p:ext uri="{BB962C8B-B14F-4D97-AF65-F5344CB8AC3E}">
        <p14:creationId xmlns:p14="http://schemas.microsoft.com/office/powerpoint/2010/main" val="142614352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x-none" sz="4000" dirty="0"/>
              <a:t>Against the fact/value dichotomy</a:t>
            </a:r>
          </a:p>
        </p:txBody>
      </p:sp>
      <p:sp>
        <p:nvSpPr>
          <p:cNvPr id="13315" name="Rectangle 3"/>
          <p:cNvSpPr>
            <a:spLocks noGrp="1" noChangeArrowheads="1"/>
          </p:cNvSpPr>
          <p:nvPr>
            <p:ph type="body" idx="1"/>
          </p:nvPr>
        </p:nvSpPr>
        <p:spPr>
          <a:xfrm>
            <a:off x="2592925" y="2019300"/>
            <a:ext cx="8915400" cy="3343114"/>
          </a:xfrm>
        </p:spPr>
        <p:txBody>
          <a:bodyPr>
            <a:normAutofit/>
          </a:bodyPr>
          <a:lstStyle/>
          <a:p>
            <a:pPr>
              <a:lnSpc>
                <a:spcPct val="110000"/>
              </a:lnSpc>
            </a:pPr>
            <a:r>
              <a:rPr lang="en-US" altLang="x-none" sz="2400" b="1" dirty="0"/>
              <a:t>Putnam</a:t>
            </a:r>
            <a:r>
              <a:rPr lang="en-US" altLang="x-none" sz="2400" dirty="0"/>
              <a:t>: there is no sharp fact/value dichotomy, no neat descriptive/normative division. </a:t>
            </a:r>
          </a:p>
          <a:p>
            <a:pPr>
              <a:lnSpc>
                <a:spcPct val="110000"/>
              </a:lnSpc>
            </a:pPr>
            <a:r>
              <a:rPr lang="en-US" altLang="x-none" sz="2400" dirty="0"/>
              <a:t>Our conceptual schemes dictate what objects we take to exist, and deciding between conceptual schemes is value-laden.</a:t>
            </a:r>
          </a:p>
        </p:txBody>
      </p:sp>
    </p:spTree>
    <p:extLst>
      <p:ext uri="{BB962C8B-B14F-4D97-AF65-F5344CB8AC3E}">
        <p14:creationId xmlns:p14="http://schemas.microsoft.com/office/powerpoint/2010/main" val="119934940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x-none" sz="4000" dirty="0"/>
              <a:t>Against the fact/value dichotomy</a:t>
            </a:r>
          </a:p>
        </p:txBody>
      </p:sp>
      <p:sp>
        <p:nvSpPr>
          <p:cNvPr id="13315" name="Rectangle 3"/>
          <p:cNvSpPr>
            <a:spLocks noGrp="1" noChangeArrowheads="1"/>
          </p:cNvSpPr>
          <p:nvPr>
            <p:ph type="body" idx="1"/>
          </p:nvPr>
        </p:nvSpPr>
        <p:spPr>
          <a:xfrm>
            <a:off x="2592925" y="1905000"/>
            <a:ext cx="8915400" cy="858982"/>
          </a:xfrm>
        </p:spPr>
        <p:txBody>
          <a:bodyPr>
            <a:normAutofit fontScale="92500"/>
          </a:bodyPr>
          <a:lstStyle/>
          <a:p>
            <a:pPr>
              <a:lnSpc>
                <a:spcPct val="110000"/>
              </a:lnSpc>
            </a:pPr>
            <a:r>
              <a:rPr lang="en-US" altLang="x-none" sz="2400" dirty="0"/>
              <a:t>Every claim presupposes an entire system of value commitments, purposes, considerations of relevance, etc.</a:t>
            </a:r>
            <a:endParaRPr lang="en-US" altLang="x-none"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924" y="2985302"/>
            <a:ext cx="9119383" cy="3872698"/>
          </a:xfrm>
          <a:prstGeom prst="rect">
            <a:avLst/>
          </a:prstGeom>
        </p:spPr>
      </p:pic>
    </p:spTree>
    <p:extLst>
      <p:ext uri="{BB962C8B-B14F-4D97-AF65-F5344CB8AC3E}">
        <p14:creationId xmlns:p14="http://schemas.microsoft.com/office/powerpoint/2010/main" val="118388867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Feminist Philosophy of Science</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092084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Harding’s Three Levels</a:t>
            </a:r>
          </a:p>
        </p:txBody>
      </p:sp>
      <p:sp>
        <p:nvSpPr>
          <p:cNvPr id="3" name="Content Placeholder 2"/>
          <p:cNvSpPr>
            <a:spLocks noGrp="1"/>
          </p:cNvSpPr>
          <p:nvPr>
            <p:ph idx="1"/>
          </p:nvPr>
        </p:nvSpPr>
        <p:spPr/>
        <p:txBody>
          <a:bodyPr>
            <a:normAutofit/>
          </a:bodyPr>
          <a:lstStyle/>
          <a:p>
            <a:r>
              <a:rPr lang="en-US" sz="2000" b="1" dirty="0"/>
              <a:t>Feminist Empiricists</a:t>
            </a:r>
            <a:r>
              <a:rPr lang="en-US" sz="2000" dirty="0"/>
              <a:t> – Seek to work within science to seek equity. Attempt to improve representation for women and women’s issues in science. Attempt to address </a:t>
            </a:r>
            <a:r>
              <a:rPr lang="en-US" sz="2000"/>
              <a:t>fundamental problems</a:t>
            </a:r>
            <a:endParaRPr lang="en-US" sz="2000" dirty="0"/>
          </a:p>
          <a:p>
            <a:r>
              <a:rPr lang="en-US" sz="2000" b="1" dirty="0"/>
              <a:t>Standpoint Epistemologists</a:t>
            </a:r>
            <a:r>
              <a:rPr lang="en-US" sz="2000" dirty="0"/>
              <a:t> – Seek to challenge basic androcentric tenets of science, propose a ‘standpoint’ based approach that would mitigate </a:t>
            </a:r>
          </a:p>
          <a:p>
            <a:r>
              <a:rPr lang="en-US" sz="2000" b="1" dirty="0"/>
              <a:t>Postmodernist Feminists</a:t>
            </a:r>
            <a:r>
              <a:rPr lang="en-US" sz="2000" dirty="0"/>
              <a:t> – Seek to challenge science as an institution, challenge the goals of science, goals of rationality/objectivity/etc. Not much of a positive program.</a:t>
            </a:r>
          </a:p>
        </p:txBody>
      </p:sp>
    </p:spTree>
    <p:extLst>
      <p:ext uri="{BB962C8B-B14F-4D97-AF65-F5344CB8AC3E}">
        <p14:creationId xmlns:p14="http://schemas.microsoft.com/office/powerpoint/2010/main" val="6928435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Feminist Critiques of Science</a:t>
            </a:r>
          </a:p>
        </p:txBody>
      </p:sp>
      <p:sp>
        <p:nvSpPr>
          <p:cNvPr id="3" name="Content Placeholder 2"/>
          <p:cNvSpPr>
            <a:spLocks noGrp="1"/>
          </p:cNvSpPr>
          <p:nvPr>
            <p:ph idx="1"/>
          </p:nvPr>
        </p:nvSpPr>
        <p:spPr/>
        <p:txBody>
          <a:bodyPr>
            <a:normAutofit/>
          </a:bodyPr>
          <a:lstStyle/>
          <a:p>
            <a:pPr marL="0" indent="0">
              <a:buNone/>
            </a:pPr>
            <a:r>
              <a:rPr lang="en-US" sz="2000" dirty="0"/>
              <a:t>Science has been</a:t>
            </a:r>
            <a:r>
              <a:rPr lang="mr-IN" sz="2000" dirty="0"/>
              <a:t>…</a:t>
            </a:r>
            <a:endParaRPr lang="en-US" sz="2000" dirty="0"/>
          </a:p>
          <a:p>
            <a:r>
              <a:rPr lang="en-US" sz="2000" b="1" dirty="0"/>
              <a:t>Anthropocentric: </a:t>
            </a:r>
            <a:r>
              <a:rPr lang="en-US" sz="2000" dirty="0"/>
              <a:t>treating humans as the default unit of analysis and value to the detriment of non-human animal and environmental concerns.</a:t>
            </a:r>
            <a:endParaRPr lang="en-US" sz="2000" b="1" dirty="0"/>
          </a:p>
          <a:p>
            <a:r>
              <a:rPr lang="en-US" sz="2000" b="1" dirty="0"/>
              <a:t>Androcentric: </a:t>
            </a:r>
            <a:r>
              <a:rPr lang="en-US" sz="2000" dirty="0"/>
              <a:t>treating males as the default and females as a modification, focusing on European male problems to the marginalization of other perspectives.</a:t>
            </a:r>
          </a:p>
          <a:p>
            <a:r>
              <a:rPr lang="en-US" sz="2000" b="1" dirty="0"/>
              <a:t>Sexist: </a:t>
            </a:r>
            <a:r>
              <a:rPr lang="en-US" sz="2000" dirty="0"/>
              <a:t>implying the inferiority of women, the legitimacy of their subordination and sex-based prescriptions.</a:t>
            </a:r>
          </a:p>
        </p:txBody>
      </p:sp>
    </p:spTree>
    <p:extLst>
      <p:ext uri="{BB962C8B-B14F-4D97-AF65-F5344CB8AC3E}">
        <p14:creationId xmlns:p14="http://schemas.microsoft.com/office/powerpoint/2010/main" val="96553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09800" y="228600"/>
            <a:ext cx="7772400" cy="838200"/>
          </a:xfrm>
        </p:spPr>
        <p:txBody>
          <a:bodyPr/>
          <a:lstStyle/>
          <a:p>
            <a:r>
              <a:rPr lang="en-US" altLang="x-none" dirty="0"/>
              <a:t>Argument for premise 3</a:t>
            </a:r>
          </a:p>
        </p:txBody>
      </p:sp>
      <p:sp>
        <p:nvSpPr>
          <p:cNvPr id="390147" name="Rectangle 3"/>
          <p:cNvSpPr>
            <a:spLocks noGrp="1" noChangeArrowheads="1"/>
          </p:cNvSpPr>
          <p:nvPr>
            <p:ph type="body" idx="1"/>
          </p:nvPr>
        </p:nvSpPr>
        <p:spPr>
          <a:xfrm>
            <a:off x="1752600" y="1295400"/>
            <a:ext cx="7799614" cy="5281863"/>
          </a:xfrm>
        </p:spPr>
        <p:txBody>
          <a:bodyPr>
            <a:noAutofit/>
          </a:bodyPr>
          <a:lstStyle/>
          <a:p>
            <a:pPr marL="668338" indent="-609600">
              <a:lnSpc>
                <a:spcPct val="120000"/>
              </a:lnSpc>
              <a:spcBef>
                <a:spcPct val="60000"/>
              </a:spcBef>
              <a:buFont typeface="Arial" charset="0"/>
              <a:buAutoNum type="arabicPeriod"/>
            </a:pPr>
            <a:r>
              <a:rPr lang="en-US" altLang="x-none" dirty="0"/>
              <a:t>If our justification for PUN is ‘a matter of fact’ (</a:t>
            </a:r>
            <a:r>
              <a:rPr lang="en-US" altLang="x-none" i="1" dirty="0"/>
              <a:t>a posteriori</a:t>
            </a:r>
            <a:r>
              <a:rPr lang="en-US" altLang="x-none" dirty="0"/>
              <a:t>), then it is justified by causal relations.</a:t>
            </a:r>
          </a:p>
          <a:p>
            <a:pPr marL="668338" indent="-609600">
              <a:lnSpc>
                <a:spcPct val="120000"/>
              </a:lnSpc>
              <a:spcBef>
                <a:spcPct val="60000"/>
              </a:spcBef>
              <a:buFont typeface="Arial" charset="0"/>
              <a:buAutoNum type="arabicPeriod"/>
            </a:pPr>
            <a:r>
              <a:rPr lang="en-US" altLang="x-none" dirty="0"/>
              <a:t>Causal relations are justified by induction.</a:t>
            </a:r>
          </a:p>
          <a:p>
            <a:pPr marL="668338" indent="-609600">
              <a:lnSpc>
                <a:spcPct val="120000"/>
              </a:lnSpc>
              <a:spcBef>
                <a:spcPct val="60000"/>
              </a:spcBef>
              <a:buFont typeface="Arial" charset="0"/>
              <a:buAutoNum type="arabicPeriod"/>
            </a:pPr>
            <a:r>
              <a:rPr lang="en-US" altLang="x-none" dirty="0"/>
              <a:t>Induction is justified by assuming the future will be like the past.</a:t>
            </a:r>
          </a:p>
          <a:p>
            <a:pPr marL="668338" indent="-609600">
              <a:lnSpc>
                <a:spcPct val="120000"/>
              </a:lnSpc>
              <a:spcBef>
                <a:spcPct val="60000"/>
              </a:spcBef>
              <a:buFont typeface="Arial" charset="0"/>
              <a:buAutoNum type="arabicPeriod"/>
            </a:pPr>
            <a:r>
              <a:rPr lang="en-US" altLang="x-none" dirty="0"/>
              <a:t>The future being like the past is justified by the uniformity of nature (PUN).</a:t>
            </a:r>
          </a:p>
          <a:p>
            <a:pPr marL="668338" indent="-609600">
              <a:lnSpc>
                <a:spcPct val="120000"/>
              </a:lnSpc>
              <a:buNone/>
            </a:pPr>
            <a:r>
              <a:rPr lang="en-US" altLang="x-none" dirty="0"/>
              <a:t>———————</a:t>
            </a:r>
          </a:p>
          <a:p>
            <a:pPr marL="630238" indent="-571500">
              <a:lnSpc>
                <a:spcPct val="120000"/>
              </a:lnSpc>
            </a:pPr>
            <a:r>
              <a:rPr lang="en-US" altLang="x-none" dirty="0"/>
              <a:t>Therefore, if our justification for PUN is ‘a matter of fact’ (</a:t>
            </a:r>
            <a:r>
              <a:rPr lang="en-US" altLang="x-none" i="1" dirty="0"/>
              <a:t>a posteriori</a:t>
            </a:r>
            <a:r>
              <a:rPr lang="en-US" altLang="x-none" dirty="0"/>
              <a:t>), then it is justified by itself.</a:t>
            </a:r>
          </a:p>
          <a:p>
            <a:pPr marL="630238" indent="-571500">
              <a:lnSpc>
                <a:spcPct val="120000"/>
              </a:lnSpc>
            </a:pPr>
            <a:r>
              <a:rPr lang="en-US" altLang="x-none" dirty="0"/>
              <a:t>If a principle is justified, then it cannot be its own justification.</a:t>
            </a:r>
            <a:br>
              <a:rPr lang="en-US" altLang="x-none" dirty="0"/>
            </a:br>
            <a:endParaRPr lang="en-US" altLang="x-none" dirty="0"/>
          </a:p>
          <a:p>
            <a:pPr marL="630238" indent="-571500">
              <a:lnSpc>
                <a:spcPct val="120000"/>
              </a:lnSpc>
            </a:pPr>
            <a:r>
              <a:rPr lang="en-US" altLang="x-none" dirty="0"/>
              <a:t>Therefore, our justification for PUN is not ‘a matter of fact.’</a:t>
            </a:r>
          </a:p>
        </p:txBody>
      </p:sp>
      <p:sp>
        <p:nvSpPr>
          <p:cNvPr id="5" name="TextBox 4"/>
          <p:cNvSpPr txBox="1"/>
          <p:nvPr/>
        </p:nvSpPr>
        <p:spPr>
          <a:xfrm>
            <a:off x="9982201" y="1231232"/>
            <a:ext cx="1905000" cy="5078313"/>
          </a:xfrm>
          <a:prstGeom prst="rect">
            <a:avLst/>
          </a:prstGeom>
          <a:noFill/>
        </p:spPr>
        <p:txBody>
          <a:bodyPr wrap="square" rtlCol="0">
            <a:spAutoFit/>
          </a:bodyPr>
          <a:lstStyle/>
          <a:p>
            <a:r>
              <a:rPr lang="en-US" sz="2800" b="1" dirty="0"/>
              <a:t>A </a:t>
            </a:r>
            <a:r>
              <a:rPr lang="is-IS" sz="2800" b="1" dirty="0"/>
              <a:t>→ B</a:t>
            </a:r>
            <a:endParaRPr lang="is-IS" sz="5800" b="1" dirty="0"/>
          </a:p>
          <a:p>
            <a:endParaRPr lang="is-IS" sz="2800" b="1" dirty="0"/>
          </a:p>
          <a:p>
            <a:r>
              <a:rPr lang="is-IS" sz="2800" b="1" dirty="0"/>
              <a:t>B → C</a:t>
            </a:r>
            <a:endParaRPr lang="is-IS" sz="2700" b="1" dirty="0"/>
          </a:p>
          <a:p>
            <a:r>
              <a:rPr lang="is-IS" sz="2400" b="1" dirty="0"/>
              <a:t>C → D</a:t>
            </a:r>
            <a:endParaRPr lang="is-IS" sz="2700" b="1" dirty="0"/>
          </a:p>
          <a:p>
            <a:r>
              <a:rPr lang="is-IS" sz="2400" b="1" dirty="0"/>
              <a:t>D → A</a:t>
            </a:r>
          </a:p>
          <a:p>
            <a:endParaRPr lang="is-IS" sz="2400" b="1" dirty="0"/>
          </a:p>
          <a:p>
            <a:r>
              <a:rPr lang="is-IS" sz="2400" b="1" dirty="0"/>
              <a:t>—</a:t>
            </a:r>
          </a:p>
          <a:p>
            <a:endParaRPr lang="is-IS" sz="2400" b="1" dirty="0"/>
          </a:p>
          <a:p>
            <a:r>
              <a:rPr lang="is-IS" sz="2400" b="1" dirty="0"/>
              <a:t>A → A</a:t>
            </a:r>
          </a:p>
          <a:p>
            <a:endParaRPr lang="is-IS" sz="2400" b="1" dirty="0"/>
          </a:p>
          <a:p>
            <a:r>
              <a:rPr lang="is-IS" sz="2400" b="1" dirty="0"/>
              <a:t>If A  → A, then Not A</a:t>
            </a:r>
          </a:p>
          <a:p>
            <a:r>
              <a:rPr lang="is-IS" sz="2400" b="1" dirty="0"/>
              <a:t>Not A</a:t>
            </a:r>
          </a:p>
        </p:txBody>
      </p:sp>
    </p:spTree>
    <p:extLst>
      <p:ext uri="{BB962C8B-B14F-4D97-AF65-F5344CB8AC3E}">
        <p14:creationId xmlns:p14="http://schemas.microsoft.com/office/powerpoint/2010/main" val="13783409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Fox Keller’s Three Questions</a:t>
            </a:r>
          </a:p>
        </p:txBody>
      </p:sp>
      <p:sp>
        <p:nvSpPr>
          <p:cNvPr id="3" name="Content Placeholder 2"/>
          <p:cNvSpPr>
            <a:spLocks noGrp="1"/>
          </p:cNvSpPr>
          <p:nvPr>
            <p:ph idx="1"/>
          </p:nvPr>
        </p:nvSpPr>
        <p:spPr/>
        <p:txBody>
          <a:bodyPr>
            <a:normAutofit/>
          </a:bodyPr>
          <a:lstStyle/>
          <a:p>
            <a:r>
              <a:rPr lang="en-US" sz="2400" dirty="0"/>
              <a:t>Why were women excluded from participation in scientific inquiry?</a:t>
            </a:r>
          </a:p>
          <a:p>
            <a:r>
              <a:rPr lang="en-US" sz="2400" dirty="0"/>
              <a:t>How are gender stereotypes scientifically ratified through a physiological reductionism in biology?</a:t>
            </a:r>
          </a:p>
          <a:p>
            <a:r>
              <a:rPr lang="en-US" sz="2400" dirty="0"/>
              <a:t>What is the influence of gender on the construction of science?</a:t>
            </a:r>
          </a:p>
        </p:txBody>
      </p:sp>
    </p:spTree>
    <p:extLst>
      <p:ext uri="{BB962C8B-B14F-4D97-AF65-F5344CB8AC3E}">
        <p14:creationId xmlns:p14="http://schemas.microsoft.com/office/powerpoint/2010/main" val="3972882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Inductive Risk</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2243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Argument from Inductive Risk</a:t>
            </a:r>
          </a:p>
        </p:txBody>
      </p:sp>
      <p:sp>
        <p:nvSpPr>
          <p:cNvPr id="3" name="Content Placeholder 2"/>
          <p:cNvSpPr>
            <a:spLocks noGrp="1"/>
          </p:cNvSpPr>
          <p:nvPr>
            <p:ph idx="1"/>
          </p:nvPr>
        </p:nvSpPr>
        <p:spPr>
          <a:xfrm>
            <a:off x="2589212" y="2133599"/>
            <a:ext cx="8915400" cy="4236203"/>
          </a:xfrm>
        </p:spPr>
        <p:txBody>
          <a:bodyPr>
            <a:normAutofit lnSpcReduction="10000"/>
          </a:bodyPr>
          <a:lstStyle/>
          <a:p>
            <a:r>
              <a:rPr lang="en-US" i="1" dirty="0"/>
              <a:t>A challenge to the linear model’s impartiality of science.</a:t>
            </a:r>
          </a:p>
          <a:p>
            <a:pPr marL="457200" indent="-457200">
              <a:buFont typeface="+mj-lt"/>
              <a:buAutoNum type="arabicPeriod"/>
            </a:pPr>
            <a:r>
              <a:rPr lang="en-US" sz="2000" dirty="0"/>
              <a:t>In order to draw a conclusion from data, the scientist must make a choice regarding the method to be used in reaching a conclusion.</a:t>
            </a:r>
          </a:p>
          <a:p>
            <a:pPr marL="457200" indent="-457200">
              <a:buFont typeface="+mj-lt"/>
              <a:buAutoNum type="arabicPeriod"/>
            </a:pPr>
            <a:r>
              <a:rPr lang="en-US" sz="2000" dirty="0"/>
              <a:t>The probability of making different kinds of errors depends on the choice of method.</a:t>
            </a:r>
          </a:p>
          <a:p>
            <a:pPr marL="457200" indent="-457200">
              <a:buFont typeface="+mj-lt"/>
              <a:buAutoNum type="arabicPeriod"/>
            </a:pPr>
            <a:r>
              <a:rPr lang="en-US" sz="2000" dirty="0"/>
              <a:t>Non-epistemic values may legitimately influence the scientist’s preference regarding different kinds of errors (e.g. risk avoidance in cancer treatment)</a:t>
            </a:r>
          </a:p>
          <a:p>
            <a:pPr marL="457200" indent="-457200">
              <a:buFont typeface="+mj-lt"/>
              <a:buAutoNum type="arabicPeriod"/>
            </a:pPr>
            <a:r>
              <a:rPr lang="en-US" sz="2000" dirty="0"/>
              <a:t>Therefore, non-epistemic values may legitimately influence the scientist’s choice of methods for drawing conclusions from data.</a:t>
            </a:r>
          </a:p>
          <a:p>
            <a:pPr marL="457200" indent="-457200">
              <a:buFont typeface="+mj-lt"/>
              <a:buAutoNum type="arabicPeriod"/>
            </a:pPr>
            <a:r>
              <a:rPr lang="en-US" sz="2000" dirty="0"/>
              <a:t>Thus, non-epistemic values may legitimately make a difference to the conclusion the scientist draws from data.</a:t>
            </a:r>
          </a:p>
        </p:txBody>
      </p:sp>
    </p:spTree>
    <p:extLst>
      <p:ext uri="{BB962C8B-B14F-4D97-AF65-F5344CB8AC3E}">
        <p14:creationId xmlns:p14="http://schemas.microsoft.com/office/powerpoint/2010/main" val="24870353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Clinical Equipoise</a:t>
            </a:r>
          </a:p>
        </p:txBody>
      </p:sp>
      <p:sp>
        <p:nvSpPr>
          <p:cNvPr id="3" name="Content Placeholder 2"/>
          <p:cNvSpPr>
            <a:spLocks noGrp="1"/>
          </p:cNvSpPr>
          <p:nvPr>
            <p:ph idx="1"/>
          </p:nvPr>
        </p:nvSpPr>
        <p:spPr>
          <a:xfrm>
            <a:off x="2592926" y="1905001"/>
            <a:ext cx="7341488" cy="4832774"/>
          </a:xfrm>
        </p:spPr>
        <p:txBody>
          <a:bodyPr>
            <a:normAutofit/>
          </a:bodyPr>
          <a:lstStyle/>
          <a:p>
            <a:pPr algn="just"/>
            <a:r>
              <a:rPr lang="en-US" sz="2200" b="1" dirty="0"/>
              <a:t>Equipoise:</a:t>
            </a:r>
            <a:r>
              <a:rPr lang="en-US" sz="2200" dirty="0"/>
              <a:t> the state or situation that exists when there is no clear indication that any of several options is either inferior or superior.</a:t>
            </a:r>
          </a:p>
          <a:p>
            <a:pPr algn="just"/>
            <a:r>
              <a:rPr lang="en-US" sz="2200" dirty="0"/>
              <a:t>In medical trials: it is deemed ethically prohibited to fail to give someone a treatment if it is known to be effective, all else being equal.</a:t>
            </a:r>
          </a:p>
          <a:p>
            <a:pPr lvl="1" algn="just"/>
            <a:r>
              <a:rPr lang="en-US" sz="2000" dirty="0"/>
              <a:t>Therefore, once we have a community understanding of the efficacy of a drug, we can never test it against a placebo again.</a:t>
            </a:r>
          </a:p>
          <a:p>
            <a:pPr algn="just"/>
            <a:r>
              <a:rPr lang="en-US" sz="2200" dirty="0"/>
              <a:t>False positive bias in favor of treatment.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3045" b="24526"/>
          <a:stretch/>
        </p:blipFill>
        <p:spPr>
          <a:xfrm rot="16200000">
            <a:off x="7802953" y="2518922"/>
            <a:ext cx="6907970" cy="187012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843" t="2712" r="26680" b="7797"/>
          <a:stretch/>
        </p:blipFill>
        <p:spPr>
          <a:xfrm>
            <a:off x="7048768" y="7096932"/>
            <a:ext cx="2526224" cy="4832774"/>
          </a:xfrm>
          <a:prstGeom prst="rect">
            <a:avLst/>
          </a:prstGeom>
        </p:spPr>
      </p:pic>
    </p:spTree>
    <p:extLst>
      <p:ext uri="{BB962C8B-B14F-4D97-AF65-F5344CB8AC3E}">
        <p14:creationId xmlns:p14="http://schemas.microsoft.com/office/powerpoint/2010/main" val="95715249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Argument from Inductive Risk</a:t>
            </a:r>
          </a:p>
        </p:txBody>
      </p:sp>
      <p:sp>
        <p:nvSpPr>
          <p:cNvPr id="3" name="Content Placeholder 2"/>
          <p:cNvSpPr>
            <a:spLocks noGrp="1"/>
          </p:cNvSpPr>
          <p:nvPr>
            <p:ph idx="1"/>
          </p:nvPr>
        </p:nvSpPr>
        <p:spPr/>
        <p:txBody>
          <a:bodyPr>
            <a:normAutofit/>
          </a:bodyPr>
          <a:lstStyle/>
          <a:p>
            <a:pPr algn="just"/>
            <a:r>
              <a:rPr lang="en-US" sz="2400" i="1" dirty="0"/>
              <a:t>Normative argument: </a:t>
            </a:r>
            <a:r>
              <a:rPr lang="en-US" sz="2400" b="1" dirty="0"/>
              <a:t>Rudner: </a:t>
            </a:r>
            <a:r>
              <a:rPr lang="en-US" sz="2400" dirty="0"/>
              <a:t>you should be more likely to demand certainty if your experiment could destroy the Universe than if it could not.							</a:t>
            </a:r>
          </a:p>
          <a:p>
            <a:pPr algn="just"/>
            <a:r>
              <a:rPr lang="en-US" sz="2400" i="1" dirty="0">
                <a:sym typeface="Wingdings"/>
              </a:rPr>
              <a:t>Descriptive argument: </a:t>
            </a:r>
            <a:r>
              <a:rPr lang="en-US" sz="2400" dirty="0">
                <a:sym typeface="Wingdings"/>
              </a:rPr>
              <a:t>scientists </a:t>
            </a:r>
            <a:r>
              <a:rPr lang="en-US" sz="2400" b="1" i="1" dirty="0">
                <a:sym typeface="Wingdings"/>
              </a:rPr>
              <a:t>as a matter of fact </a:t>
            </a:r>
            <a:r>
              <a:rPr lang="en-US" sz="2400" dirty="0">
                <a:sym typeface="Wingdings"/>
              </a:rPr>
              <a:t>use non-epistemic values in the context of doing science.</a:t>
            </a:r>
          </a:p>
        </p:txBody>
      </p:sp>
    </p:spTree>
    <p:extLst>
      <p:ext uri="{BB962C8B-B14F-4D97-AF65-F5344CB8AC3E}">
        <p14:creationId xmlns:p14="http://schemas.microsoft.com/office/powerpoint/2010/main" val="6189975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Against Inductive Risk</a:t>
            </a:r>
          </a:p>
        </p:txBody>
      </p:sp>
      <p:sp>
        <p:nvSpPr>
          <p:cNvPr id="3" name="Content Placeholder 2"/>
          <p:cNvSpPr>
            <a:spLocks noGrp="1"/>
          </p:cNvSpPr>
          <p:nvPr>
            <p:ph idx="1"/>
          </p:nvPr>
        </p:nvSpPr>
        <p:spPr/>
        <p:txBody>
          <a:bodyPr>
            <a:normAutofit/>
          </a:bodyPr>
          <a:lstStyle/>
          <a:p>
            <a:pPr algn="just"/>
            <a:r>
              <a:rPr lang="en-US" sz="2400" b="1" dirty="0">
                <a:sym typeface="Wingdings"/>
              </a:rPr>
              <a:t>Jeffrey:</a:t>
            </a:r>
            <a:r>
              <a:rPr lang="en-US" sz="2400" dirty="0">
                <a:sym typeface="Wingdings"/>
              </a:rPr>
              <a:t> </a:t>
            </a:r>
            <a:r>
              <a:rPr lang="en-US" sz="2400" b="1" i="1" dirty="0">
                <a:sym typeface="Wingdings"/>
              </a:rPr>
              <a:t>ACTUALLY</a:t>
            </a:r>
            <a:r>
              <a:rPr lang="en-US" sz="2400" dirty="0">
                <a:sym typeface="Wingdings"/>
              </a:rPr>
              <a:t>, the scientist’s role stops with the assessment of confidence. Any further decision-making is done in the capacity of a citizen and person rather than in the capacity of a scientist. (</a:t>
            </a:r>
            <a:r>
              <a:rPr lang="en-US" sz="2400" i="1" dirty="0">
                <a:sym typeface="Wingdings"/>
              </a:rPr>
              <a:t>Descriptive</a:t>
            </a:r>
            <a:r>
              <a:rPr lang="en-US" sz="2400" dirty="0">
                <a:sym typeface="Wingdings"/>
              </a:rPr>
              <a:t> objection)</a:t>
            </a:r>
          </a:p>
          <a:p>
            <a:pPr algn="just"/>
            <a:r>
              <a:rPr lang="en-US" sz="2400" b="1" dirty="0">
                <a:sym typeface="Wingdings"/>
              </a:rPr>
              <a:t>Levi:</a:t>
            </a:r>
            <a:r>
              <a:rPr lang="en-US" sz="2400" dirty="0">
                <a:sym typeface="Wingdings"/>
              </a:rPr>
              <a:t> The scientist should seek the truth and nothing but the truth. When scientists seek to avoid some errors rather than others, they are performing poorly as scientists. (</a:t>
            </a:r>
            <a:r>
              <a:rPr lang="en-US" sz="2400" i="1" dirty="0">
                <a:sym typeface="Wingdings"/>
              </a:rPr>
              <a:t>Normative</a:t>
            </a:r>
            <a:r>
              <a:rPr lang="en-US" sz="2400" dirty="0">
                <a:sym typeface="Wingdings"/>
              </a:rPr>
              <a:t> objection)</a:t>
            </a:r>
            <a:endParaRPr lang="en-US" sz="2400" dirty="0"/>
          </a:p>
        </p:txBody>
      </p:sp>
    </p:spTree>
    <p:extLst>
      <p:ext uri="{BB962C8B-B14F-4D97-AF65-F5344CB8AC3E}">
        <p14:creationId xmlns:p14="http://schemas.microsoft.com/office/powerpoint/2010/main" val="96706352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Douglas: Middle Ground?</a:t>
            </a:r>
          </a:p>
        </p:txBody>
      </p:sp>
      <p:sp>
        <p:nvSpPr>
          <p:cNvPr id="3" name="Content Placeholder 2"/>
          <p:cNvSpPr>
            <a:spLocks noGrp="1"/>
          </p:cNvSpPr>
          <p:nvPr>
            <p:ph idx="1"/>
          </p:nvPr>
        </p:nvSpPr>
        <p:spPr/>
        <p:txBody>
          <a:bodyPr>
            <a:normAutofit/>
          </a:bodyPr>
          <a:lstStyle/>
          <a:p>
            <a:pPr algn="just"/>
            <a:r>
              <a:rPr lang="en-US" sz="2400" dirty="0"/>
              <a:t>In contexts in which scientists assess evidence that is relevant for policy-making and they have some insight as to the impact of their choices, they ought to apply non-epistemic values.</a:t>
            </a:r>
          </a:p>
          <a:p>
            <a:r>
              <a:rPr lang="en-US" sz="2400" b="1" dirty="0"/>
              <a:t>NOTICE:</a:t>
            </a:r>
            <a:r>
              <a:rPr lang="en-US" sz="2400" dirty="0"/>
              <a:t> this still presumes there are situations in science where we can arrive at conclusions without, to some extent, importing our values.</a:t>
            </a:r>
          </a:p>
        </p:txBody>
      </p:sp>
    </p:spTree>
    <p:extLst>
      <p:ext uri="{BB962C8B-B14F-4D97-AF65-F5344CB8AC3E}">
        <p14:creationId xmlns:p14="http://schemas.microsoft.com/office/powerpoint/2010/main" val="128039056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50302" y="624110"/>
            <a:ext cx="8954309" cy="1710528"/>
          </a:xfrm>
        </p:spPr>
        <p:txBody>
          <a:bodyPr>
            <a:normAutofit/>
          </a:bodyPr>
          <a:lstStyle/>
          <a:p>
            <a:r>
              <a:rPr lang="en-US" sz="2700" b="1" dirty="0"/>
              <a:t>Epistemic Values | Moral Values |  Aesthetic Values</a:t>
            </a:r>
          </a:p>
        </p:txBody>
      </p:sp>
      <p:sp>
        <p:nvSpPr>
          <p:cNvPr id="3" name="Content Placeholder 2"/>
          <p:cNvSpPr>
            <a:spLocks noGrp="1"/>
          </p:cNvSpPr>
          <p:nvPr>
            <p:ph idx="1"/>
          </p:nvPr>
        </p:nvSpPr>
        <p:spPr>
          <a:xfrm>
            <a:off x="2081718" y="1712067"/>
            <a:ext cx="9572017" cy="4941651"/>
          </a:xfrm>
        </p:spPr>
        <p:txBody>
          <a:bodyPr numCol="3">
            <a:noAutofit/>
          </a:bodyPr>
          <a:lstStyle/>
          <a:p>
            <a:pPr lvl="1"/>
            <a:r>
              <a:rPr lang="en-US" sz="2200" dirty="0"/>
              <a:t>Simplicity</a:t>
            </a:r>
          </a:p>
          <a:p>
            <a:pPr lvl="1"/>
            <a:r>
              <a:rPr lang="en-US" sz="2200" dirty="0"/>
              <a:t>Precision</a:t>
            </a:r>
          </a:p>
          <a:p>
            <a:pPr lvl="1"/>
            <a:r>
              <a:rPr lang="en-US" sz="2200" dirty="0"/>
              <a:t>Falsifiability</a:t>
            </a:r>
          </a:p>
          <a:p>
            <a:pPr lvl="1"/>
            <a:r>
              <a:rPr lang="en-US" sz="2200" dirty="0"/>
              <a:t>Conservativeness</a:t>
            </a:r>
          </a:p>
          <a:p>
            <a:pPr lvl="1"/>
            <a:r>
              <a:rPr lang="en-US" sz="2200" dirty="0"/>
              <a:t>Fruitfulness</a:t>
            </a:r>
          </a:p>
          <a:p>
            <a:pPr lvl="1"/>
            <a:r>
              <a:rPr lang="en-US" sz="2200" dirty="0"/>
              <a:t>Reproducibility</a:t>
            </a:r>
          </a:p>
          <a:p>
            <a:pPr lvl="1"/>
            <a:r>
              <a:rPr lang="en-US" sz="2200" dirty="0"/>
              <a:t>Scope</a:t>
            </a:r>
          </a:p>
          <a:p>
            <a:pPr lvl="1"/>
            <a:r>
              <a:rPr lang="en-US" sz="2200" dirty="0"/>
              <a:t>Consistency</a:t>
            </a:r>
          </a:p>
          <a:p>
            <a:pPr lvl="1"/>
            <a:r>
              <a:rPr lang="en-US" sz="2200" dirty="0"/>
              <a:t>Disinterestedness</a:t>
            </a:r>
          </a:p>
          <a:p>
            <a:pPr lvl="1"/>
            <a:endParaRPr lang="en-US" sz="2200" dirty="0"/>
          </a:p>
          <a:p>
            <a:pPr lvl="1"/>
            <a:r>
              <a:rPr lang="en-US" sz="2200" dirty="0"/>
              <a:t>Justice</a:t>
            </a:r>
          </a:p>
          <a:p>
            <a:pPr lvl="1"/>
            <a:r>
              <a:rPr lang="en-US" sz="2200" dirty="0"/>
              <a:t>Fairness</a:t>
            </a:r>
          </a:p>
          <a:p>
            <a:pPr lvl="1"/>
            <a:r>
              <a:rPr lang="en-US" sz="2200" dirty="0"/>
              <a:t>Pain/Pleasure</a:t>
            </a:r>
          </a:p>
          <a:p>
            <a:pPr lvl="1"/>
            <a:r>
              <a:rPr lang="en-US" sz="2200" dirty="0"/>
              <a:t>Courage</a:t>
            </a:r>
          </a:p>
          <a:p>
            <a:pPr lvl="1"/>
            <a:r>
              <a:rPr lang="en-US" sz="2200" dirty="0"/>
              <a:t>Temperance</a:t>
            </a:r>
          </a:p>
          <a:p>
            <a:pPr lvl="1"/>
            <a:r>
              <a:rPr lang="en-US" sz="2200" dirty="0"/>
              <a:t>Virtuousness</a:t>
            </a:r>
          </a:p>
          <a:p>
            <a:pPr lvl="1"/>
            <a:r>
              <a:rPr lang="en-US" sz="2200" dirty="0"/>
              <a:t>Obedience</a:t>
            </a:r>
          </a:p>
          <a:p>
            <a:pPr lvl="1"/>
            <a:r>
              <a:rPr lang="en-US" sz="2200" dirty="0"/>
              <a:t>Respect for Autonomy</a:t>
            </a:r>
          </a:p>
          <a:p>
            <a:pPr lvl="1"/>
            <a:r>
              <a:rPr lang="en-US" sz="2200" dirty="0"/>
              <a:t>Beneficence</a:t>
            </a:r>
          </a:p>
          <a:p>
            <a:pPr lvl="1"/>
            <a:endParaRPr lang="en-US" sz="2200" dirty="0"/>
          </a:p>
          <a:p>
            <a:r>
              <a:rPr lang="en-US" sz="2200" dirty="0"/>
              <a:t>Beauty</a:t>
            </a:r>
          </a:p>
          <a:p>
            <a:r>
              <a:rPr lang="en-US" sz="2200" dirty="0"/>
              <a:t>Symmetry</a:t>
            </a:r>
          </a:p>
          <a:p>
            <a:r>
              <a:rPr lang="en-US" sz="2200" dirty="0"/>
              <a:t>Organized</a:t>
            </a:r>
          </a:p>
          <a:p>
            <a:r>
              <a:rPr lang="en-US" sz="2200" dirty="0"/>
              <a:t>Expensive</a:t>
            </a:r>
          </a:p>
          <a:p>
            <a:r>
              <a:rPr lang="en-US" sz="2200" dirty="0"/>
              <a:t>Well-known</a:t>
            </a:r>
          </a:p>
          <a:p>
            <a:r>
              <a:rPr lang="en-US" sz="2200" dirty="0"/>
              <a:t>History</a:t>
            </a:r>
          </a:p>
          <a:p>
            <a:r>
              <a:rPr lang="en-US" sz="2200" dirty="0"/>
              <a:t>Spartan/Byzantine</a:t>
            </a:r>
          </a:p>
          <a:p>
            <a:r>
              <a:rPr lang="en-US" sz="2200" dirty="0"/>
              <a:t>Tasty</a:t>
            </a:r>
          </a:p>
          <a:p>
            <a:r>
              <a:rPr lang="en-US" sz="2200" dirty="0"/>
              <a:t>Pleasing</a:t>
            </a:r>
          </a:p>
          <a:p>
            <a:r>
              <a:rPr lang="en-US" sz="2200" dirty="0"/>
              <a:t>Important</a:t>
            </a:r>
          </a:p>
        </p:txBody>
      </p:sp>
    </p:spTree>
    <p:extLst>
      <p:ext uri="{BB962C8B-B14F-4D97-AF65-F5344CB8AC3E}">
        <p14:creationId xmlns:p14="http://schemas.microsoft.com/office/powerpoint/2010/main" val="173808301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values in science</a:t>
            </a:r>
          </a:p>
        </p:txBody>
      </p:sp>
      <p:sp>
        <p:nvSpPr>
          <p:cNvPr id="3" name="Content Placeholder 2"/>
          <p:cNvSpPr>
            <a:spLocks noGrp="1"/>
          </p:cNvSpPr>
          <p:nvPr>
            <p:ph idx="1"/>
          </p:nvPr>
        </p:nvSpPr>
        <p:spPr>
          <a:xfrm>
            <a:off x="2589212" y="1780673"/>
            <a:ext cx="8915400" cy="4411579"/>
          </a:xfrm>
        </p:spPr>
        <p:txBody>
          <a:bodyPr>
            <a:noAutofit/>
          </a:bodyPr>
          <a:lstStyle/>
          <a:p>
            <a:r>
              <a:rPr lang="en-US" sz="2400" b="1" dirty="0"/>
              <a:t>Douglas</a:t>
            </a:r>
            <a:r>
              <a:rPr lang="en-US" sz="2400" dirty="0"/>
              <a:t>: epistemic values are reasons/criteria for adequacy of scientific claims, not genuine values. </a:t>
            </a:r>
          </a:p>
          <a:p>
            <a:r>
              <a:rPr lang="en-US" sz="2400" dirty="0"/>
              <a:t>Some values (e.g. simplicity) ought to be internal to science in order to maintain the integrity of the scientific process.</a:t>
            </a:r>
          </a:p>
          <a:p>
            <a:r>
              <a:rPr lang="en-US" sz="2400" dirty="0"/>
              <a:t>Other values (e.g. investigating insects rather than investigating exoplanets) ought only have an </a:t>
            </a:r>
            <a:r>
              <a:rPr lang="en-US" sz="2400" i="1" dirty="0"/>
              <a:t>indirect role</a:t>
            </a:r>
            <a:r>
              <a:rPr lang="en-US" sz="2400" dirty="0"/>
              <a:t> in the scientific process – at early stages or under extraordinary circumstances.</a:t>
            </a:r>
          </a:p>
        </p:txBody>
      </p:sp>
    </p:spTree>
    <p:extLst>
      <p:ext uri="{BB962C8B-B14F-4D97-AF65-F5344CB8AC3E}">
        <p14:creationId xmlns:p14="http://schemas.microsoft.com/office/powerpoint/2010/main" val="18886666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Douglas – There’s inductive risk all over</a:t>
            </a:r>
          </a:p>
        </p:txBody>
      </p:sp>
      <p:sp>
        <p:nvSpPr>
          <p:cNvPr id="3" name="Content Placeholder 2"/>
          <p:cNvSpPr>
            <a:spLocks noGrp="1"/>
          </p:cNvSpPr>
          <p:nvPr>
            <p:ph idx="1"/>
          </p:nvPr>
        </p:nvSpPr>
        <p:spPr/>
        <p:txBody>
          <a:bodyPr>
            <a:noAutofit/>
          </a:bodyPr>
          <a:lstStyle/>
          <a:p>
            <a:pPr algn="just"/>
            <a:r>
              <a:rPr lang="en-US" sz="2000" b="1" dirty="0"/>
              <a:t>Design:</a:t>
            </a:r>
            <a:r>
              <a:rPr lang="en-US" sz="2000" dirty="0"/>
              <a:t> Choice of methodology and significance threshold can be influenced by how impactful error could be. </a:t>
            </a:r>
          </a:p>
          <a:p>
            <a:pPr lvl="1" algn="just"/>
            <a:r>
              <a:rPr lang="en-US" sz="1800" dirty="0"/>
              <a:t>e.g. new cancer treatments</a:t>
            </a:r>
          </a:p>
          <a:p>
            <a:pPr algn="just"/>
            <a:r>
              <a:rPr lang="en-US" sz="2000" b="1" dirty="0"/>
              <a:t>Practice:</a:t>
            </a:r>
            <a:r>
              <a:rPr lang="en-US" sz="2000" dirty="0"/>
              <a:t> The characterization of data sometimes depends on the consequences of false positives/negatives. Judgment calls may be biased in favor of one or the other.</a:t>
            </a:r>
          </a:p>
          <a:p>
            <a:pPr lvl="1" algn="just"/>
            <a:r>
              <a:rPr lang="en-US" sz="1800" dirty="0"/>
              <a:t>e.g. rat liver tumor interpretation</a:t>
            </a:r>
          </a:p>
          <a:p>
            <a:pPr algn="just"/>
            <a:r>
              <a:rPr lang="en-US" sz="2000" b="1" dirty="0"/>
              <a:t>Interpretation</a:t>
            </a:r>
            <a:r>
              <a:rPr lang="en-US" sz="2000" dirty="0"/>
              <a:t>:  Results are often not obvious (</a:t>
            </a:r>
            <a:r>
              <a:rPr lang="en-US" sz="2000" dirty="0" err="1"/>
              <a:t>underdetermination</a:t>
            </a:r>
            <a:r>
              <a:rPr lang="en-US" sz="2000" dirty="0"/>
              <a:t>). Background assumptions and different emphases of the experimentation can yield very different results </a:t>
            </a:r>
          </a:p>
          <a:p>
            <a:pPr lvl="1" algn="just"/>
            <a:r>
              <a:rPr lang="en-US" sz="1800" dirty="0"/>
              <a:t>e.g. climate change</a:t>
            </a:r>
          </a:p>
        </p:txBody>
      </p:sp>
    </p:spTree>
    <p:extLst>
      <p:ext uri="{BB962C8B-B14F-4D97-AF65-F5344CB8AC3E}">
        <p14:creationId xmlns:p14="http://schemas.microsoft.com/office/powerpoint/2010/main" val="111900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752600" y="433136"/>
            <a:ext cx="8229600" cy="862263"/>
          </a:xfrm>
        </p:spPr>
        <p:txBody>
          <a:bodyPr/>
          <a:lstStyle/>
          <a:p>
            <a:r>
              <a:rPr lang="en-US" altLang="x-none" b="1" dirty="0"/>
              <a:t>The Problem of Induction</a:t>
            </a:r>
          </a:p>
        </p:txBody>
      </p:sp>
      <p:sp>
        <p:nvSpPr>
          <p:cNvPr id="391171" name="Rectangle 3"/>
          <p:cNvSpPr>
            <a:spLocks noGrp="1" noChangeArrowheads="1"/>
          </p:cNvSpPr>
          <p:nvPr>
            <p:ph type="body" idx="1"/>
          </p:nvPr>
        </p:nvSpPr>
        <p:spPr>
          <a:xfrm>
            <a:off x="1752600" y="1295400"/>
            <a:ext cx="8686800" cy="5334000"/>
          </a:xfrm>
        </p:spPr>
        <p:txBody>
          <a:bodyPr>
            <a:normAutofit/>
          </a:bodyPr>
          <a:lstStyle/>
          <a:p>
            <a:pPr marL="668338" indent="-609600">
              <a:lnSpc>
                <a:spcPct val="90000"/>
              </a:lnSpc>
              <a:buNone/>
            </a:pPr>
            <a:r>
              <a:rPr lang="en-US" altLang="x-none" sz="2800" dirty="0"/>
              <a:t>SECOND PART:</a:t>
            </a:r>
          </a:p>
          <a:p>
            <a:pPr marL="668338" indent="-609600">
              <a:spcBef>
                <a:spcPct val="40000"/>
              </a:spcBef>
              <a:buFont typeface="Arial" charset="0"/>
              <a:buAutoNum type="arabicPeriod" startAt="4"/>
            </a:pPr>
            <a:r>
              <a:rPr lang="en-US" altLang="x-none" sz="2800" dirty="0"/>
              <a:t>There is no reason to believe PUN.</a:t>
            </a:r>
          </a:p>
          <a:p>
            <a:pPr marL="668338" indent="-609600">
              <a:lnSpc>
                <a:spcPct val="90000"/>
              </a:lnSpc>
              <a:buFont typeface="Arial" charset="0"/>
              <a:buAutoNum type="arabicPeriod" startAt="4"/>
            </a:pPr>
            <a:r>
              <a:rPr lang="en-US" altLang="x-none" sz="2800" dirty="0"/>
              <a:t>If there is no reason to believe PUN, then the premises of an inductive argument never provide any reason to think that the conclusion is true.</a:t>
            </a:r>
          </a:p>
          <a:p>
            <a:pPr marL="668338" indent="-609600">
              <a:lnSpc>
                <a:spcPct val="90000"/>
              </a:lnSpc>
              <a:buNone/>
            </a:pPr>
            <a:r>
              <a:rPr lang="en-US" altLang="x-none" sz="2800" dirty="0"/>
              <a:t>—————————</a:t>
            </a:r>
          </a:p>
          <a:p>
            <a:pPr marL="668338" indent="-609600">
              <a:lnSpc>
                <a:spcPct val="90000"/>
              </a:lnSpc>
              <a:buFont typeface="Arial" charset="0"/>
              <a:buAutoNum type="arabicPeriod" startAt="6"/>
            </a:pPr>
            <a:r>
              <a:rPr lang="en-US" altLang="x-none" sz="2800" dirty="0"/>
              <a:t>Therefore, the premises of an inductive argument never provide any reason to think that the conclusion is true.</a:t>
            </a:r>
          </a:p>
        </p:txBody>
      </p:sp>
    </p:spTree>
    <p:extLst>
      <p:ext uri="{BB962C8B-B14F-4D97-AF65-F5344CB8AC3E}">
        <p14:creationId xmlns:p14="http://schemas.microsoft.com/office/powerpoint/2010/main" val="25459028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Feminist Epistemology</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394477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Harding’s Three Levels</a:t>
            </a:r>
          </a:p>
        </p:txBody>
      </p:sp>
      <p:sp>
        <p:nvSpPr>
          <p:cNvPr id="3" name="Content Placeholder 2"/>
          <p:cNvSpPr>
            <a:spLocks noGrp="1"/>
          </p:cNvSpPr>
          <p:nvPr>
            <p:ph idx="1"/>
          </p:nvPr>
        </p:nvSpPr>
        <p:spPr/>
        <p:txBody>
          <a:bodyPr>
            <a:normAutofit/>
          </a:bodyPr>
          <a:lstStyle/>
          <a:p>
            <a:r>
              <a:rPr lang="en-US" sz="2000" b="1" dirty="0"/>
              <a:t>Feminist Empiricists</a:t>
            </a:r>
            <a:r>
              <a:rPr lang="en-US" sz="2000" dirty="0"/>
              <a:t> – Seek to work within science to seek equity. Attempt to improve representation for women and women’s issues in science. Attempt to address fundamental pro</a:t>
            </a:r>
          </a:p>
          <a:p>
            <a:r>
              <a:rPr lang="en-US" sz="2000" b="1" dirty="0"/>
              <a:t>Standpoint Epistemologists</a:t>
            </a:r>
            <a:r>
              <a:rPr lang="en-US" sz="2000" dirty="0"/>
              <a:t> – Seek to challenge basic androcentric tenets of science, propose a ‘standpoint’ based approach that would mitigate </a:t>
            </a:r>
          </a:p>
          <a:p>
            <a:r>
              <a:rPr lang="en-US" sz="2000" b="1" dirty="0"/>
              <a:t>Postmodernist Feminists</a:t>
            </a:r>
            <a:r>
              <a:rPr lang="en-US" sz="2000" dirty="0"/>
              <a:t> – Seek to challenge science as an institution, challenge the goals of science, goals of rationality/objectivity/etc. Not much of a positive program.</a:t>
            </a:r>
          </a:p>
        </p:txBody>
      </p:sp>
    </p:spTree>
    <p:extLst>
      <p:ext uri="{BB962C8B-B14F-4D97-AF65-F5344CB8AC3E}">
        <p14:creationId xmlns:p14="http://schemas.microsoft.com/office/powerpoint/2010/main" val="103209779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Longino’s</a:t>
            </a:r>
            <a:r>
              <a:rPr lang="en-US" dirty="0"/>
              <a:t> four avenues of critical discourse</a:t>
            </a:r>
          </a:p>
        </p:txBody>
      </p:sp>
      <p:sp>
        <p:nvSpPr>
          <p:cNvPr id="3" name="Content Placeholder 2"/>
          <p:cNvSpPr>
            <a:spLocks noGrp="1"/>
          </p:cNvSpPr>
          <p:nvPr>
            <p:ph idx="1"/>
          </p:nvPr>
        </p:nvSpPr>
        <p:spPr/>
        <p:txBody>
          <a:bodyPr>
            <a:noAutofit/>
          </a:bodyPr>
          <a:lstStyle/>
          <a:p>
            <a:pPr algn="just">
              <a:buFont typeface="+mj-lt"/>
              <a:buAutoNum type="arabicPeriod"/>
            </a:pPr>
            <a:r>
              <a:rPr lang="en-US" sz="1900" b="1" dirty="0"/>
              <a:t>Recognized avenues </a:t>
            </a:r>
            <a:r>
              <a:rPr lang="en-US" sz="1900" dirty="0"/>
              <a:t>for criticism for all aspects of science (e.g. journals and meetings)</a:t>
            </a:r>
          </a:p>
          <a:p>
            <a:pPr algn="just">
              <a:buFont typeface="+mj-lt"/>
              <a:buAutoNum type="arabicPeriod"/>
            </a:pPr>
            <a:r>
              <a:rPr lang="en-US" sz="1900" b="1" dirty="0"/>
              <a:t>Shared standards </a:t>
            </a:r>
            <a:r>
              <a:rPr lang="en-US" sz="1900" dirty="0"/>
              <a:t>by which to evaluate arguments and their criticisms. </a:t>
            </a:r>
          </a:p>
          <a:p>
            <a:pPr algn="just">
              <a:buFont typeface="+mj-lt"/>
              <a:buAutoNum type="arabicPeriod"/>
            </a:pPr>
            <a:r>
              <a:rPr lang="en-US" sz="1900" b="1" dirty="0"/>
              <a:t>Habit of adjusting beliefs </a:t>
            </a:r>
            <a:r>
              <a:rPr lang="en-US" sz="1900" dirty="0"/>
              <a:t>in the face of effective criticism. Scientists need not abandon their beliefs– in fact, a plurality of minority opinions is desirable. Instead, they must be willing to respond to this criticism in good faith and give good effort.</a:t>
            </a:r>
          </a:p>
          <a:p>
            <a:pPr algn="just">
              <a:buFont typeface="+mj-lt"/>
              <a:buAutoNum type="arabicPeriod"/>
            </a:pPr>
            <a:r>
              <a:rPr lang="en-US" sz="1900" b="1" dirty="0"/>
              <a:t>Equal distribution of intellectual authority</a:t>
            </a:r>
            <a:r>
              <a:rPr lang="en-US" sz="1900" dirty="0"/>
              <a:t>. Scientists ought not be discriminated against because of their race, ethnicity, gender, age, position, political beliefs, or anything else not part of the shared standards of evidence. (This is where double-blind reviews would be good.)</a:t>
            </a:r>
          </a:p>
        </p:txBody>
      </p:sp>
    </p:spTree>
    <p:extLst>
      <p:ext uri="{BB962C8B-B14F-4D97-AF65-F5344CB8AC3E}">
        <p14:creationId xmlns:p14="http://schemas.microsoft.com/office/powerpoint/2010/main" val="69613568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Feminist Empiricism enough?</a:t>
            </a:r>
          </a:p>
        </p:txBody>
      </p:sp>
      <p:sp>
        <p:nvSpPr>
          <p:cNvPr id="3" name="Content Placeholder 2"/>
          <p:cNvSpPr>
            <a:spLocks noGrp="1"/>
          </p:cNvSpPr>
          <p:nvPr>
            <p:ph idx="1"/>
          </p:nvPr>
        </p:nvSpPr>
        <p:spPr/>
        <p:txBody>
          <a:bodyPr>
            <a:normAutofit/>
          </a:bodyPr>
          <a:lstStyle/>
          <a:p>
            <a:pPr algn="just">
              <a:lnSpc>
                <a:spcPct val="120000"/>
              </a:lnSpc>
              <a:spcBef>
                <a:spcPts val="0"/>
              </a:spcBef>
            </a:pPr>
            <a:r>
              <a:rPr lang="en-US" sz="2400" b="1" dirty="0">
                <a:latin typeface="Century Gothic" charset="0"/>
                <a:ea typeface="Century Gothic" charset="0"/>
                <a:cs typeface="Century Gothic" charset="0"/>
              </a:rPr>
              <a:t>Harding</a:t>
            </a:r>
            <a:r>
              <a:rPr lang="en-US" sz="2400" dirty="0">
                <a:latin typeface="Century Gothic" charset="0"/>
                <a:ea typeface="Century Gothic" charset="0"/>
                <a:cs typeface="Century Gothic" charset="0"/>
              </a:rPr>
              <a:t>: Focusing on equity did not challenge the logic of scientific inquiry or explanation.</a:t>
            </a:r>
          </a:p>
          <a:p>
            <a:pPr algn="just">
              <a:lnSpc>
                <a:spcPct val="120000"/>
              </a:lnSpc>
              <a:spcBef>
                <a:spcPts val="0"/>
              </a:spcBef>
            </a:pPr>
            <a:r>
              <a:rPr lang="en-US" sz="2400" dirty="0">
                <a:latin typeface="Century Gothic" charset="0"/>
                <a:ea typeface="Century Gothic" charset="0"/>
                <a:cs typeface="Century Gothic" charset="0"/>
              </a:rPr>
              <a:t>The fact that equity has failed reveals formal equality is not enough.</a:t>
            </a:r>
          </a:p>
          <a:p>
            <a:pPr algn="just">
              <a:lnSpc>
                <a:spcPct val="120000"/>
              </a:lnSpc>
              <a:spcBef>
                <a:spcPts val="0"/>
              </a:spcBef>
            </a:pPr>
            <a:r>
              <a:rPr lang="en-US" sz="2400" b="1" dirty="0">
                <a:latin typeface="Century Gothic" charset="0"/>
                <a:ea typeface="Century Gothic" charset="0"/>
                <a:cs typeface="Century Gothic" charset="0"/>
              </a:rPr>
              <a:t>Harding:</a:t>
            </a:r>
            <a:r>
              <a:rPr lang="en-US" sz="2400" dirty="0">
                <a:latin typeface="Century Gothic" charset="0"/>
                <a:ea typeface="Century Gothic" charset="0"/>
                <a:cs typeface="Century Gothic" charset="0"/>
              </a:rPr>
              <a:t> The problems with science are more than exclusion, they are in the very conception of science itself. </a:t>
            </a:r>
          </a:p>
        </p:txBody>
      </p:sp>
    </p:spTree>
    <p:extLst>
      <p:ext uri="{BB962C8B-B14F-4D97-AF65-F5344CB8AC3E}">
        <p14:creationId xmlns:p14="http://schemas.microsoft.com/office/powerpoint/2010/main" val="46153213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enough?</a:t>
            </a:r>
          </a:p>
        </p:txBody>
      </p:sp>
      <p:sp>
        <p:nvSpPr>
          <p:cNvPr id="3" name="Content Placeholder 2"/>
          <p:cNvSpPr>
            <a:spLocks noGrp="1"/>
          </p:cNvSpPr>
          <p:nvPr>
            <p:ph idx="1"/>
          </p:nvPr>
        </p:nvSpPr>
        <p:spPr>
          <a:xfrm>
            <a:off x="2589212" y="1905000"/>
            <a:ext cx="8915400" cy="4689764"/>
          </a:xfrm>
        </p:spPr>
        <p:txBody>
          <a:bodyPr>
            <a:normAutofit/>
          </a:bodyPr>
          <a:lstStyle/>
          <a:p>
            <a:pPr marL="0" indent="0" algn="just">
              <a:lnSpc>
                <a:spcPct val="120000"/>
              </a:lnSpc>
              <a:spcBef>
                <a:spcPts val="0"/>
              </a:spcBef>
              <a:buNone/>
            </a:pPr>
            <a:r>
              <a:rPr lang="en-US" sz="1900" dirty="0">
                <a:latin typeface="Century Schoolbook" charset="0"/>
                <a:ea typeface="Century Schoolbook" charset="0"/>
                <a:cs typeface="Century Schoolbook" charset="0"/>
              </a:rPr>
              <a:t>“The particular methods and norms of the special sciences are themselves sexist and androcentric … constructed primarily to produce answers to the kinds of questions an androcentric society has about nature and social life. ‘Scientific’ and ‘Masculine’ are mutually reinforcing cultural constructs</a:t>
            </a:r>
            <a:r>
              <a:rPr lang="mr-IN" sz="1900" dirty="0">
                <a:latin typeface="Century Schoolbook" charset="0"/>
                <a:ea typeface="Century Schoolbook" charset="0"/>
                <a:cs typeface="Century Schoolbook" charset="0"/>
              </a:rPr>
              <a:t>…</a:t>
            </a:r>
            <a:endParaRPr lang="en-US" sz="1900" dirty="0">
              <a:latin typeface="Century Schoolbook" charset="0"/>
              <a:ea typeface="Century Schoolbook" charset="0"/>
              <a:cs typeface="Century Schoolbook" charset="0"/>
            </a:endParaRPr>
          </a:p>
          <a:p>
            <a:pPr marL="0" indent="0" algn="just">
              <a:lnSpc>
                <a:spcPct val="120000"/>
              </a:lnSpc>
              <a:spcBef>
                <a:spcPts val="0"/>
              </a:spcBef>
              <a:buNone/>
            </a:pPr>
            <a:r>
              <a:rPr lang="en-US" sz="1900" dirty="0">
                <a:latin typeface="Century Schoolbook" charset="0"/>
                <a:ea typeface="Century Schoolbook" charset="0"/>
                <a:cs typeface="Century Schoolbook" charset="0"/>
              </a:rPr>
              <a:t>Masculine bias is evident in both the definition of what counts as a scientific problem and in the concepts, theories, methods and interpretations of research.”</a:t>
            </a:r>
          </a:p>
          <a:p>
            <a:pPr marL="0" indent="0" algn="just">
              <a:lnSpc>
                <a:spcPct val="120000"/>
              </a:lnSpc>
              <a:spcBef>
                <a:spcPts val="0"/>
              </a:spcBef>
              <a:buNone/>
            </a:pPr>
            <a:r>
              <a:rPr lang="en-US" sz="1900" dirty="0">
                <a:latin typeface="Century Schoolbook" charset="0"/>
                <a:ea typeface="Century Schoolbook" charset="0"/>
                <a:cs typeface="Century Schoolbook" charset="0"/>
              </a:rPr>
              <a:t>Identified abstract, mastery, quantitative measures, ‘value-neutrality,’ social impartiality, objectivity, and power with masculinity while excluding women from the role of knower, defined them as/ with the object of inquiry/control</a:t>
            </a:r>
          </a:p>
          <a:p>
            <a:pPr marL="0" indent="0" algn="just">
              <a:lnSpc>
                <a:spcPct val="120000"/>
              </a:lnSpc>
              <a:spcBef>
                <a:spcPts val="0"/>
              </a:spcBef>
              <a:buNone/>
            </a:pPr>
            <a:r>
              <a:rPr lang="en-US" sz="1900" dirty="0">
                <a:latin typeface="Century Schoolbook" charset="0"/>
                <a:ea typeface="Century Schoolbook" charset="0"/>
                <a:cs typeface="Century Schoolbook" charset="0"/>
              </a:rPr>
              <a:t>Given the extent of the intellectual contamination, </a:t>
            </a:r>
            <a:r>
              <a:rPr lang="en-US" sz="1900" b="1" dirty="0">
                <a:latin typeface="Century Schoolbook" charset="0"/>
                <a:ea typeface="Century Schoolbook" charset="0"/>
                <a:cs typeface="Century Schoolbook" charset="0"/>
              </a:rPr>
              <a:t>feminists should repudiate science-as-usual in its entirety.</a:t>
            </a:r>
          </a:p>
        </p:txBody>
      </p:sp>
    </p:spTree>
    <p:extLst>
      <p:ext uri="{BB962C8B-B14F-4D97-AF65-F5344CB8AC3E}">
        <p14:creationId xmlns:p14="http://schemas.microsoft.com/office/powerpoint/2010/main" val="25960956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Standpoint Epistemology</a:t>
            </a:r>
          </a:p>
        </p:txBody>
      </p:sp>
      <p:sp>
        <p:nvSpPr>
          <p:cNvPr id="3" name="Content Placeholder 2"/>
          <p:cNvSpPr>
            <a:spLocks noGrp="1"/>
          </p:cNvSpPr>
          <p:nvPr>
            <p:ph idx="1"/>
          </p:nvPr>
        </p:nvSpPr>
        <p:spPr>
          <a:xfrm>
            <a:off x="2589212" y="2133600"/>
            <a:ext cx="8915400" cy="4174210"/>
          </a:xfrm>
        </p:spPr>
        <p:txBody>
          <a:bodyPr>
            <a:normAutofit/>
          </a:bodyPr>
          <a:lstStyle/>
          <a:p>
            <a:r>
              <a:rPr lang="en-US" sz="2200" dirty="0"/>
              <a:t>Science cannot describe the world from “God’s Eye View,” all ’objective’ facts, ’objectively’ important research, etc. are actually embedded in a value-laden milieu</a:t>
            </a:r>
          </a:p>
          <a:p>
            <a:r>
              <a:rPr lang="en-US" sz="2200" dirty="0"/>
              <a:t>The ideal of ‘value free’ or ‘value neutral’ science is a farce. All human endeavors belie the values humans have.</a:t>
            </a:r>
          </a:p>
          <a:p>
            <a:r>
              <a:rPr lang="en-US" sz="2200" dirty="0"/>
              <a:t>Nor can we limit the </a:t>
            </a:r>
            <a:r>
              <a:rPr lang="en-US" sz="2200" i="1" dirty="0"/>
              <a:t>sorts of values</a:t>
            </a:r>
            <a:r>
              <a:rPr lang="en-US" sz="2200" dirty="0"/>
              <a:t> that are relevant: aesthetic, moral, epistemic, etc.</a:t>
            </a:r>
          </a:p>
        </p:txBody>
      </p:sp>
    </p:spTree>
    <p:extLst>
      <p:ext uri="{BB962C8B-B14F-4D97-AF65-F5344CB8AC3E}">
        <p14:creationId xmlns:p14="http://schemas.microsoft.com/office/powerpoint/2010/main" val="17185878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Standpoint Epistemology</a:t>
            </a:r>
          </a:p>
        </p:txBody>
      </p:sp>
      <p:sp>
        <p:nvSpPr>
          <p:cNvPr id="3" name="Content Placeholder 2"/>
          <p:cNvSpPr>
            <a:spLocks noGrp="1"/>
          </p:cNvSpPr>
          <p:nvPr>
            <p:ph idx="1"/>
          </p:nvPr>
        </p:nvSpPr>
        <p:spPr/>
        <p:txBody>
          <a:bodyPr>
            <a:noAutofit/>
          </a:bodyPr>
          <a:lstStyle/>
          <a:p>
            <a:r>
              <a:rPr lang="en-US" sz="2200" dirty="0"/>
              <a:t>If objective, value-free science cannot exist, then pretending it does marginalizes underrepresented voices (e.g. women)</a:t>
            </a:r>
          </a:p>
          <a:p>
            <a:r>
              <a:rPr lang="en-US" sz="2200" dirty="0"/>
              <a:t>We should </a:t>
            </a:r>
            <a:r>
              <a:rPr lang="en-US" sz="2200" i="1" dirty="0"/>
              <a:t>accept we all come with a standpoint</a:t>
            </a:r>
            <a:r>
              <a:rPr lang="en-US" sz="2200" dirty="0"/>
              <a:t>.</a:t>
            </a:r>
          </a:p>
        </p:txBody>
      </p:sp>
    </p:spTree>
    <p:extLst>
      <p:ext uri="{BB962C8B-B14F-4D97-AF65-F5344CB8AC3E}">
        <p14:creationId xmlns:p14="http://schemas.microsoft.com/office/powerpoint/2010/main" val="6511612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Standpoint Epistemology</a:t>
            </a:r>
          </a:p>
        </p:txBody>
      </p:sp>
      <p:sp>
        <p:nvSpPr>
          <p:cNvPr id="3" name="Content Placeholder 2"/>
          <p:cNvSpPr>
            <a:spLocks noGrp="1"/>
          </p:cNvSpPr>
          <p:nvPr>
            <p:ph idx="1"/>
          </p:nvPr>
        </p:nvSpPr>
        <p:spPr/>
        <p:txBody>
          <a:bodyPr>
            <a:noAutofit/>
          </a:bodyPr>
          <a:lstStyle/>
          <a:p>
            <a:pPr algn="just"/>
            <a:r>
              <a:rPr lang="en-US" sz="2200" dirty="0"/>
              <a:t>From true objectivity to impartial intersubjective agreement.</a:t>
            </a:r>
          </a:p>
          <a:p>
            <a:pPr algn="just"/>
            <a:r>
              <a:rPr lang="en-US" sz="2200" dirty="0"/>
              <a:t>Accept we all have standpoints and test claims against them.</a:t>
            </a:r>
          </a:p>
          <a:p>
            <a:pPr algn="just"/>
            <a:r>
              <a:rPr lang="en-US" sz="2200" dirty="0"/>
              <a:t>Given entrenched, often unknown beliefs, we must seek out alternative perspectives if we are to reach genuine knowledge. Diversity matters.</a:t>
            </a:r>
          </a:p>
          <a:p>
            <a:pPr algn="just"/>
            <a:endParaRPr lang="en-US" sz="2200" dirty="0"/>
          </a:p>
          <a:p>
            <a:pPr marL="0" indent="0" algn="just">
              <a:buNone/>
            </a:pPr>
            <a:r>
              <a:rPr lang="en-US" sz="2200" i="1" dirty="0"/>
              <a:t>Fish do not know they’re in water</a:t>
            </a:r>
            <a:r>
              <a:rPr lang="en-US" sz="2200" dirty="0"/>
              <a:t>.      	</a:t>
            </a:r>
            <a:br>
              <a:rPr lang="en-US" sz="2200" dirty="0"/>
            </a:br>
            <a:endParaRPr lang="en-US" sz="2200" dirty="0"/>
          </a:p>
          <a:p>
            <a:pPr marL="0" indent="0" algn="just">
              <a:buNone/>
            </a:pPr>
            <a:r>
              <a:rPr lang="en-US" sz="2200" dirty="0"/>
              <a:t>Scientists (and everyone else) do not know what dogma they’ve accepted as fact that is actually questionable.</a:t>
            </a:r>
          </a:p>
        </p:txBody>
      </p:sp>
    </p:spTree>
    <p:extLst>
      <p:ext uri="{BB962C8B-B14F-4D97-AF65-F5344CB8AC3E}">
        <p14:creationId xmlns:p14="http://schemas.microsoft.com/office/powerpoint/2010/main" val="49115272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Standpoint Epistemology</a:t>
            </a:r>
          </a:p>
        </p:txBody>
      </p:sp>
      <p:sp>
        <p:nvSpPr>
          <p:cNvPr id="3" name="Content Placeholder 2"/>
          <p:cNvSpPr>
            <a:spLocks noGrp="1"/>
          </p:cNvSpPr>
          <p:nvPr>
            <p:ph idx="1"/>
          </p:nvPr>
        </p:nvSpPr>
        <p:spPr/>
        <p:txBody>
          <a:bodyPr>
            <a:normAutofit/>
          </a:bodyPr>
          <a:lstStyle/>
          <a:p>
            <a:r>
              <a:rPr lang="en-US" dirty="0" err="1"/>
              <a:t>Underdetermination</a:t>
            </a:r>
            <a:r>
              <a:rPr lang="en-US" dirty="0"/>
              <a:t> &amp; value-laden theory choice &amp; all perspectives have a standpoint </a:t>
            </a:r>
            <a:r>
              <a:rPr lang="is-IS" dirty="0"/>
              <a:t>→ </a:t>
            </a:r>
            <a:r>
              <a:rPr lang="en-US" dirty="0"/>
              <a:t>Attempts to reach ‘objectivity’ marginalize those who do not have power.</a:t>
            </a:r>
            <a:endParaRPr lang="en-US" i="1" dirty="0"/>
          </a:p>
          <a:p>
            <a:r>
              <a:rPr lang="en-US" dirty="0"/>
              <a:t>Instead, we should accept the contingent, uncertain, ambiguous, unstable, local, and contestable nature of any understanding of the world, the self, and the good.</a:t>
            </a:r>
          </a:p>
          <a:p>
            <a:r>
              <a:rPr lang="en-US" dirty="0"/>
              <a:t>All claims and worldviews are situated. Different individuals have access to different kinds of facts.</a:t>
            </a:r>
          </a:p>
          <a:p>
            <a:r>
              <a:rPr lang="en-US" b="1" dirty="0"/>
              <a:t>Harding</a:t>
            </a:r>
            <a:r>
              <a:rPr lang="en-US" dirty="0"/>
              <a:t>: the minority always understands the majority better than the majority understands the minority. So we should try to listen to marginalized people.</a:t>
            </a:r>
          </a:p>
        </p:txBody>
      </p:sp>
    </p:spTree>
    <p:extLst>
      <p:ext uri="{BB962C8B-B14F-4D97-AF65-F5344CB8AC3E}">
        <p14:creationId xmlns:p14="http://schemas.microsoft.com/office/powerpoint/2010/main" val="20241936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Feminist Postmodernism</a:t>
            </a:r>
          </a:p>
        </p:txBody>
      </p:sp>
      <p:sp>
        <p:nvSpPr>
          <p:cNvPr id="3" name="Content Placeholder 2"/>
          <p:cNvSpPr>
            <a:spLocks noGrp="1"/>
          </p:cNvSpPr>
          <p:nvPr>
            <p:ph idx="1"/>
          </p:nvPr>
        </p:nvSpPr>
        <p:spPr/>
        <p:txBody>
          <a:bodyPr>
            <a:normAutofit/>
          </a:bodyPr>
          <a:lstStyle/>
          <a:p>
            <a:r>
              <a:rPr lang="en-US" sz="2000" b="1" dirty="0"/>
              <a:t>Harding’s Dilemma:</a:t>
            </a:r>
            <a:r>
              <a:rPr lang="en-US" sz="2000" dirty="0"/>
              <a:t> how could a radical critique of all science leave any possibility for a feminist science?</a:t>
            </a:r>
          </a:p>
          <a:p>
            <a:r>
              <a:rPr lang="en-US" sz="2000" dirty="0"/>
              <a:t>Once we accept standpoint epistemology, inevitably we are led to cultural relativism</a:t>
            </a:r>
          </a:p>
          <a:p>
            <a:r>
              <a:rPr lang="en-US" sz="2000" dirty="0"/>
              <a:t>The proper role of feminism is critique: disruption of authoritative discourses rather than constitution of a “successor science” with its own authoritarian posture</a:t>
            </a:r>
          </a:p>
        </p:txBody>
      </p:sp>
    </p:spTree>
    <p:extLst>
      <p:ext uri="{BB962C8B-B14F-4D97-AF65-F5344CB8AC3E}">
        <p14:creationId xmlns:p14="http://schemas.microsoft.com/office/powerpoint/2010/main" val="186807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Induction is </a:t>
            </a:r>
            <a:r>
              <a:rPr lang="en-US" i="1" dirty="0"/>
              <a:t>unjustified</a:t>
            </a:r>
          </a:p>
        </p:txBody>
      </p:sp>
    </p:spTree>
    <p:extLst>
      <p:ext uri="{BB962C8B-B14F-4D97-AF65-F5344CB8AC3E}">
        <p14:creationId xmlns:p14="http://schemas.microsoft.com/office/powerpoint/2010/main" val="67420114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5"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9"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2" name="Rectangle 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2366" r="-3" b="-3"/>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Gross &amp; Levitt</a:t>
            </a:r>
          </a:p>
        </p:txBody>
      </p:sp>
      <p:sp>
        <p:nvSpPr>
          <p:cNvPr id="8" name="Content Placeholder 7"/>
          <p:cNvSpPr>
            <a:spLocks noGrp="1"/>
          </p:cNvSpPr>
          <p:nvPr>
            <p:ph idx="1"/>
          </p:nvPr>
        </p:nvSpPr>
        <p:spPr>
          <a:xfrm>
            <a:off x="6438191" y="2133599"/>
            <a:ext cx="5066419" cy="4188921"/>
          </a:xfrm>
        </p:spPr>
        <p:txBody>
          <a:bodyPr>
            <a:normAutofit/>
          </a:bodyPr>
          <a:lstStyle/>
          <a:p>
            <a:pPr algn="just"/>
            <a:r>
              <a:rPr lang="en-US" dirty="0"/>
              <a:t>Gross, a biologist and Levitt, a mathematician, argued they are trying to save the "academic left" from itself by exposing misuses and abuses of science to advance political goals.</a:t>
            </a:r>
          </a:p>
          <a:p>
            <a:pPr algn="just"/>
            <a:r>
              <a:rPr lang="en-US" dirty="0"/>
              <a:t>Some good, some bad fights are picked: accusing constructivists of positing a false dichotomy between ’reality’ and ‘convention’</a:t>
            </a:r>
          </a:p>
          <a:p>
            <a:pPr algn="just"/>
            <a:r>
              <a:rPr lang="en-US" dirty="0"/>
              <a:t>Inspired Alan </a:t>
            </a:r>
            <a:r>
              <a:rPr lang="en-US" dirty="0" err="1"/>
              <a:t>Sokal</a:t>
            </a:r>
            <a:r>
              <a:rPr lang="en-US" dirty="0"/>
              <a:t> to investigate. He concludes 80% of book is accurate.</a:t>
            </a:r>
          </a:p>
        </p:txBody>
      </p:sp>
    </p:spTree>
    <p:extLst>
      <p:ext uri="{BB962C8B-B14F-4D97-AF65-F5344CB8AC3E}">
        <p14:creationId xmlns:p14="http://schemas.microsoft.com/office/powerpoint/2010/main" val="270390297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Studies</a:t>
            </a:r>
          </a:p>
        </p:txBody>
      </p:sp>
      <p:sp>
        <p:nvSpPr>
          <p:cNvPr id="3" name="Content Placeholder 2"/>
          <p:cNvSpPr>
            <a:spLocks noGrp="1"/>
          </p:cNvSpPr>
          <p:nvPr>
            <p:ph idx="1"/>
          </p:nvPr>
        </p:nvSpPr>
        <p:spPr>
          <a:xfrm>
            <a:off x="2589212" y="1905000"/>
            <a:ext cx="2797435" cy="4529050"/>
          </a:xfrm>
        </p:spPr>
        <p:txBody>
          <a:bodyPr numCol="1">
            <a:normAutofit/>
          </a:bodyPr>
          <a:lstStyle/>
          <a:p>
            <a:pPr marL="0" indent="0">
              <a:buNone/>
            </a:pPr>
            <a:r>
              <a:rPr lang="en-US" b="1" dirty="0"/>
              <a:t>Pre-Kuhn:</a:t>
            </a:r>
          </a:p>
          <a:p>
            <a:r>
              <a:rPr lang="en-US" dirty="0"/>
              <a:t>History of Science</a:t>
            </a:r>
          </a:p>
          <a:p>
            <a:r>
              <a:rPr lang="en-US" dirty="0"/>
              <a:t>Philosophy of Science (this class)</a:t>
            </a:r>
          </a:p>
          <a:p>
            <a:r>
              <a:rPr lang="en-US" dirty="0"/>
              <a:t>Ethics of Science</a:t>
            </a:r>
          </a:p>
          <a:p>
            <a:r>
              <a:rPr lang="en-US" dirty="0"/>
              <a:t>Science Policy</a:t>
            </a:r>
          </a:p>
          <a:p>
            <a:r>
              <a:rPr lang="en-US" dirty="0"/>
              <a:t>Science Communication</a:t>
            </a:r>
          </a:p>
          <a:p>
            <a:r>
              <a:rPr lang="en-US" dirty="0"/>
              <a:t>Science Journalism</a:t>
            </a:r>
          </a:p>
        </p:txBody>
      </p:sp>
      <p:sp>
        <p:nvSpPr>
          <p:cNvPr id="5" name="Content Placeholder 2"/>
          <p:cNvSpPr txBox="1">
            <a:spLocks/>
          </p:cNvSpPr>
          <p:nvPr/>
        </p:nvSpPr>
        <p:spPr>
          <a:xfrm>
            <a:off x="5902036" y="1905000"/>
            <a:ext cx="5602576" cy="4695306"/>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a:t>Post Kuhn:</a:t>
            </a:r>
          </a:p>
          <a:p>
            <a:r>
              <a:rPr lang="en-US" dirty="0"/>
              <a:t>Social Anthropology &amp; Cultural Anthropology</a:t>
            </a:r>
          </a:p>
          <a:p>
            <a:r>
              <a:rPr lang="en-US" dirty="0"/>
              <a:t>Rhetoric of Science</a:t>
            </a:r>
          </a:p>
          <a:p>
            <a:r>
              <a:rPr lang="en-US" dirty="0"/>
              <a:t>Aesthetics of science</a:t>
            </a:r>
          </a:p>
          <a:p>
            <a:r>
              <a:rPr lang="en-US" dirty="0"/>
              <a:t>Feminist Critiques of Science</a:t>
            </a:r>
          </a:p>
          <a:p>
            <a:r>
              <a:rPr lang="en-US" dirty="0"/>
              <a:t>Science and Technology Studies/Science, Technology, and Society (another class)</a:t>
            </a:r>
          </a:p>
          <a:p>
            <a:r>
              <a:rPr lang="en-US" dirty="0"/>
              <a:t>Sociology of Scientific Knowledge (SSK)</a:t>
            </a:r>
          </a:p>
          <a:p>
            <a:r>
              <a:rPr lang="en-US" altLang="x-none" dirty="0"/>
              <a:t>Social Constructivism</a:t>
            </a:r>
          </a:p>
          <a:p>
            <a:r>
              <a:rPr lang="en-US" altLang="x-none" dirty="0"/>
              <a:t>Deconstructionism</a:t>
            </a:r>
          </a:p>
          <a:p>
            <a:r>
              <a:rPr lang="en-US" altLang="x-none" dirty="0"/>
              <a:t>Postmodernism</a:t>
            </a:r>
          </a:p>
        </p:txBody>
      </p:sp>
    </p:spTree>
    <p:extLst>
      <p:ext uri="{BB962C8B-B14F-4D97-AF65-F5344CB8AC3E}">
        <p14:creationId xmlns:p14="http://schemas.microsoft.com/office/powerpoint/2010/main" val="112231640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Postmodernist Approaches to Science</a:t>
            </a:r>
          </a:p>
        </p:txBody>
      </p:sp>
      <p:sp>
        <p:nvSpPr>
          <p:cNvPr id="3" name="Content Placeholder 2"/>
          <p:cNvSpPr>
            <a:spLocks noGrp="1"/>
          </p:cNvSpPr>
          <p:nvPr>
            <p:ph idx="1"/>
          </p:nvPr>
        </p:nvSpPr>
        <p:spPr>
          <a:xfrm>
            <a:off x="2589212" y="1905000"/>
            <a:ext cx="8915400" cy="4006222"/>
          </a:xfrm>
        </p:spPr>
        <p:txBody>
          <a:bodyPr>
            <a:normAutofit/>
          </a:bodyPr>
          <a:lstStyle/>
          <a:p>
            <a:r>
              <a:rPr lang="en-US" altLang="x-none" sz="2000" dirty="0"/>
              <a:t>Given that nature hasn’t changed across theory change, the explanation for how we come to believe our scientific knowledge is more social than not.</a:t>
            </a:r>
          </a:p>
          <a:p>
            <a:r>
              <a:rPr lang="en-US" altLang="x-none" sz="2000" dirty="0"/>
              <a:t>Science is social practice.</a:t>
            </a:r>
          </a:p>
          <a:p>
            <a:r>
              <a:rPr lang="en-US" altLang="x-none" sz="2000" dirty="0"/>
              <a:t>Give </a:t>
            </a:r>
            <a:r>
              <a:rPr lang="en-US" altLang="x-none" sz="2000" dirty="0" err="1"/>
              <a:t>underdetermination</a:t>
            </a:r>
            <a:r>
              <a:rPr lang="en-US" altLang="x-none" sz="2000" dirty="0"/>
              <a:t>, theory-</a:t>
            </a:r>
            <a:r>
              <a:rPr lang="en-US" altLang="x-none" sz="2000" dirty="0" err="1"/>
              <a:t>ladenness</a:t>
            </a:r>
            <a:r>
              <a:rPr lang="en-US" altLang="x-none" sz="2000" dirty="0"/>
              <a:t> of observation, and wide disagreement, science’s </a:t>
            </a:r>
            <a:r>
              <a:rPr lang="en-US" altLang="x-none" sz="2000" dirty="0" err="1"/>
              <a:t>descsriptions</a:t>
            </a:r>
            <a:r>
              <a:rPr lang="en-US" altLang="x-none" sz="2000" dirty="0"/>
              <a:t> of the world are as unlikely to be true (albeit more instrumentally useful) as the myths of pre-scientific peoples</a:t>
            </a:r>
            <a:endParaRPr lang="en-US" sz="2000" dirty="0"/>
          </a:p>
          <a:p>
            <a:endParaRPr lang="en-US" sz="2000" dirty="0"/>
          </a:p>
        </p:txBody>
      </p:sp>
    </p:spTree>
    <p:extLst>
      <p:ext uri="{BB962C8B-B14F-4D97-AF65-F5344CB8AC3E}">
        <p14:creationId xmlns:p14="http://schemas.microsoft.com/office/powerpoint/2010/main" val="55556882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SCIENCE WARS!!!</a:t>
            </a:r>
          </a:p>
        </p:txBody>
      </p:sp>
      <p:sp>
        <p:nvSpPr>
          <p:cNvPr id="6" name="Subtitle 5"/>
          <p:cNvSpPr>
            <a:spLocks noGrp="1"/>
          </p:cNvSpPr>
          <p:nvPr>
            <p:ph type="subTitle" idx="1"/>
          </p:nvPr>
        </p:nvSpPr>
        <p:spPr/>
        <p:txBody>
          <a:bodyPr/>
          <a:lstStyle/>
          <a:p>
            <a:r>
              <a:rPr lang="en-US" dirty="0"/>
              <a:t>The </a:t>
            </a:r>
            <a:r>
              <a:rPr lang="en-US" dirty="0" err="1"/>
              <a:t>Sokal</a:t>
            </a:r>
            <a:r>
              <a:rPr lang="en-US" dirty="0"/>
              <a:t> Affair</a:t>
            </a:r>
          </a:p>
        </p:txBody>
      </p:sp>
    </p:spTree>
    <p:extLst>
      <p:ext uri="{BB962C8B-B14F-4D97-AF65-F5344CB8AC3E}">
        <p14:creationId xmlns:p14="http://schemas.microsoft.com/office/powerpoint/2010/main" val="159253192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290" r="12151"/>
          <a:stretch/>
        </p:blipFill>
        <p:spPr>
          <a:xfrm>
            <a:off x="8229598" y="10"/>
            <a:ext cx="3962401" cy="6857990"/>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The Sokal Hoax</a:t>
            </a:r>
          </a:p>
        </p:txBody>
      </p:sp>
      <p:sp>
        <p:nvSpPr>
          <p:cNvPr id="8" name="Content Placeholder 7"/>
          <p:cNvSpPr>
            <a:spLocks noGrp="1"/>
          </p:cNvSpPr>
          <p:nvPr>
            <p:ph idx="1"/>
          </p:nvPr>
        </p:nvSpPr>
        <p:spPr>
          <a:xfrm>
            <a:off x="541866" y="2032000"/>
            <a:ext cx="7145867" cy="3879222"/>
          </a:xfrm>
        </p:spPr>
        <p:txBody>
          <a:bodyPr>
            <a:normAutofit lnSpcReduction="10000"/>
          </a:bodyPr>
          <a:lstStyle/>
          <a:p>
            <a:pPr algn="just"/>
            <a:r>
              <a:rPr lang="en-US" sz="2400" dirty="0" err="1">
                <a:solidFill>
                  <a:srgbClr val="FEFFFF"/>
                </a:solidFill>
                <a:latin typeface="Century Gothic" charset="0"/>
                <a:ea typeface="Century Gothic" charset="0"/>
                <a:cs typeface="Century Gothic" charset="0"/>
              </a:rPr>
              <a:t>Sokal</a:t>
            </a:r>
            <a:r>
              <a:rPr lang="en-US" sz="2400" dirty="0">
                <a:solidFill>
                  <a:srgbClr val="FEFFFF"/>
                </a:solidFill>
                <a:latin typeface="Century Gothic" charset="0"/>
                <a:ea typeface="Century Gothic" charset="0"/>
                <a:cs typeface="Century Gothic" charset="0"/>
              </a:rPr>
              <a:t> writes a satirical article, “Transgressing the Boundaries: Towards a Transformative Hermeneutics of Quantum Gravity” for </a:t>
            </a:r>
            <a:r>
              <a:rPr lang="en-US" sz="2400" i="1" dirty="0">
                <a:solidFill>
                  <a:srgbClr val="FEFFFF"/>
                </a:solidFill>
                <a:latin typeface="Century Gothic" charset="0"/>
                <a:ea typeface="Century Gothic" charset="0"/>
                <a:cs typeface="Century Gothic" charset="0"/>
              </a:rPr>
              <a:t>Social Text</a:t>
            </a:r>
            <a:r>
              <a:rPr lang="en-US" sz="2400" dirty="0">
                <a:solidFill>
                  <a:srgbClr val="FEFFFF"/>
                </a:solidFill>
                <a:latin typeface="Century Gothic" charset="0"/>
                <a:ea typeface="Century Gothic" charset="0"/>
                <a:cs typeface="Century Gothic" charset="0"/>
              </a:rPr>
              <a:t>, a non-peer reviewed journal (Impact: 0.16-0.70)</a:t>
            </a:r>
          </a:p>
          <a:p>
            <a:pPr algn="just"/>
            <a:r>
              <a:rPr lang="en-US" sz="2400" dirty="0">
                <a:solidFill>
                  <a:srgbClr val="FEFFFF"/>
                </a:solidFill>
                <a:latin typeface="Century Gothic" charset="0"/>
                <a:ea typeface="Century Gothic" charset="0"/>
                <a:cs typeface="Century Gothic" charset="0"/>
              </a:rPr>
              <a:t>After some back-and-forth with the editors and several revisions, the article is published.</a:t>
            </a:r>
          </a:p>
          <a:p>
            <a:pPr algn="just"/>
            <a:r>
              <a:rPr lang="en-US" sz="2400" dirty="0" err="1">
                <a:solidFill>
                  <a:srgbClr val="FEFFFF"/>
                </a:solidFill>
                <a:latin typeface="Century Gothic" charset="0"/>
                <a:ea typeface="Century Gothic" charset="0"/>
                <a:cs typeface="Century Gothic" charset="0"/>
              </a:rPr>
              <a:t>Sokal</a:t>
            </a:r>
            <a:r>
              <a:rPr lang="en-US" sz="2400" dirty="0">
                <a:solidFill>
                  <a:srgbClr val="FEFFFF"/>
                </a:solidFill>
                <a:latin typeface="Century Gothic" charset="0"/>
                <a:ea typeface="Century Gothic" charset="0"/>
                <a:cs typeface="Century Gothic" charset="0"/>
              </a:rPr>
              <a:t> reveals it is a hoax in another journal the same day.</a:t>
            </a:r>
          </a:p>
          <a:p>
            <a:pPr algn="just"/>
            <a:r>
              <a:rPr lang="en-US" sz="2400" dirty="0">
                <a:solidFill>
                  <a:srgbClr val="FEFFFF"/>
                </a:solidFill>
                <a:latin typeface="Century Gothic" charset="0"/>
                <a:ea typeface="Century Gothic" charset="0"/>
                <a:cs typeface="Century Gothic" charset="0"/>
              </a:rPr>
              <a:t>All hell breaks loose.</a:t>
            </a:r>
          </a:p>
        </p:txBody>
      </p:sp>
    </p:spTree>
    <p:extLst>
      <p:ext uri="{BB962C8B-B14F-4D97-AF65-F5344CB8AC3E}">
        <p14:creationId xmlns:p14="http://schemas.microsoft.com/office/powerpoint/2010/main" val="315848532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Sokal</a:t>
            </a:r>
            <a:r>
              <a:rPr lang="en-US" dirty="0"/>
              <a:t> in satire</a:t>
            </a:r>
          </a:p>
        </p:txBody>
      </p:sp>
      <p:sp>
        <p:nvSpPr>
          <p:cNvPr id="3" name="Content Placeholder 2"/>
          <p:cNvSpPr>
            <a:spLocks noGrp="1"/>
          </p:cNvSpPr>
          <p:nvPr>
            <p:ph idx="1"/>
          </p:nvPr>
        </p:nvSpPr>
        <p:spPr>
          <a:xfrm>
            <a:off x="2589212" y="1716505"/>
            <a:ext cx="8915400" cy="4684295"/>
          </a:xfrm>
        </p:spPr>
        <p:txBody>
          <a:bodyPr>
            <a:normAutofit lnSpcReduction="10000"/>
          </a:bodyPr>
          <a:lstStyle/>
          <a:p>
            <a:pPr marL="0" indent="0" algn="just">
              <a:lnSpc>
                <a:spcPct val="120000"/>
              </a:lnSpc>
              <a:buNone/>
            </a:pPr>
            <a:r>
              <a:rPr lang="en-US" dirty="0">
                <a:latin typeface="Century Schoolbook" charset="0"/>
                <a:ea typeface="Century Schoolbook" charset="0"/>
                <a:cs typeface="Century Schoolbook" charset="0"/>
              </a:rPr>
              <a:t>“Here my aim is to [take] account of recent developments in quantum gravity: the emerging branch of physics in which Heisenberg's quantum mechanics and Einstein's general relativity are at once synthesized and superseded. In quantum gravity, as we shall see, </a:t>
            </a:r>
            <a:r>
              <a:rPr lang="en-US" b="1" dirty="0">
                <a:latin typeface="Century Schoolbook" charset="0"/>
                <a:ea typeface="Century Schoolbook" charset="0"/>
                <a:cs typeface="Century Schoolbook" charset="0"/>
              </a:rPr>
              <a:t>the space-time manifold ceases to exist as an objective physical reality; geometry becomes relational and contextual; and the foundational conceptual categories of prior science — among them, existence itself — become problematized and relativized. </a:t>
            </a:r>
            <a:r>
              <a:rPr lang="en-US" dirty="0">
                <a:latin typeface="Century Schoolbook" charset="0"/>
                <a:ea typeface="Century Schoolbook" charset="0"/>
                <a:cs typeface="Century Schoolbook" charset="0"/>
              </a:rPr>
              <a:t>This conceptual revolution, I will argue, has profound implications for the content of a future postmodern and </a:t>
            </a:r>
            <a:r>
              <a:rPr lang="en-US" dirty="0" err="1">
                <a:latin typeface="Century Schoolbook" charset="0"/>
                <a:ea typeface="Century Schoolbook" charset="0"/>
                <a:cs typeface="Century Schoolbook" charset="0"/>
              </a:rPr>
              <a:t>liberatory</a:t>
            </a:r>
            <a:r>
              <a:rPr lang="en-US" dirty="0">
                <a:latin typeface="Century Schoolbook" charset="0"/>
                <a:ea typeface="Century Schoolbook" charset="0"/>
                <a:cs typeface="Century Schoolbook" charset="0"/>
              </a:rPr>
              <a:t> science.”</a:t>
            </a:r>
          </a:p>
          <a:p>
            <a:pPr marL="0" indent="0" algn="just">
              <a:lnSpc>
                <a:spcPct val="120000"/>
              </a:lnSpc>
              <a:buNone/>
            </a:pPr>
            <a:r>
              <a:rPr lang="en-US" dirty="0">
                <a:latin typeface="Century Schoolbook" charset="0"/>
                <a:ea typeface="Century Schoolbook" charset="0"/>
                <a:cs typeface="Century Schoolbook" charset="0"/>
              </a:rPr>
              <a:t>“</a:t>
            </a:r>
            <a:r>
              <a:rPr lang="mr-IN" dirty="0">
                <a:latin typeface="Century Schoolbook" charset="0"/>
                <a:ea typeface="Century Schoolbook" charset="0"/>
                <a:cs typeface="Century Schoolbook" charset="0"/>
              </a:rPr>
              <a:t>…</a:t>
            </a:r>
            <a:r>
              <a:rPr lang="en-US" dirty="0">
                <a:latin typeface="Century Schoolbook" charset="0"/>
                <a:ea typeface="Century Schoolbook" charset="0"/>
                <a:cs typeface="Century Schoolbook" charset="0"/>
              </a:rPr>
              <a:t>the postmodern sciences deconstruct and transcend the Cartesian metaphysical distinctions between humankind and Nature, observer and observed, Subject and Object. Already quantum mechanics, earlier in this century, shattered the ingenuous Newtonian faith in an objective, pre-linguistic world of material objects ‘out there’”</a:t>
            </a:r>
          </a:p>
        </p:txBody>
      </p:sp>
    </p:spTree>
    <p:extLst>
      <p:ext uri="{BB962C8B-B14F-4D97-AF65-F5344CB8AC3E}">
        <p14:creationId xmlns:p14="http://schemas.microsoft.com/office/powerpoint/2010/main" val="1331451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Sokal</a:t>
            </a:r>
            <a:r>
              <a:rPr lang="en-US" dirty="0"/>
              <a:t> in satire</a:t>
            </a:r>
          </a:p>
        </p:txBody>
      </p:sp>
      <p:sp>
        <p:nvSpPr>
          <p:cNvPr id="3" name="Content Placeholder 2"/>
          <p:cNvSpPr>
            <a:spLocks noGrp="1"/>
          </p:cNvSpPr>
          <p:nvPr>
            <p:ph idx="1"/>
          </p:nvPr>
        </p:nvSpPr>
        <p:spPr/>
        <p:txBody>
          <a:bodyPr>
            <a:normAutofit/>
          </a:bodyPr>
          <a:lstStyle/>
          <a:p>
            <a:pPr marL="0" indent="0">
              <a:buNone/>
            </a:pPr>
            <a:r>
              <a:rPr lang="en-US" dirty="0"/>
              <a:t>The satirical article claims</a:t>
            </a:r>
            <a:r>
              <a:rPr lang="mr-IN" dirty="0"/>
              <a:t>…</a:t>
            </a:r>
            <a:endParaRPr lang="en-US" dirty="0"/>
          </a:p>
          <a:p>
            <a:r>
              <a:rPr lang="en-US" dirty="0"/>
              <a:t>Draws connections between psychoanalysis and quantum field theory.</a:t>
            </a:r>
          </a:p>
          <a:p>
            <a:r>
              <a:rPr lang="en-US" dirty="0"/>
              <a:t>Attaches New Age bizarre ideas to quantum gravity.</a:t>
            </a:r>
          </a:p>
          <a:p>
            <a:r>
              <a:rPr lang="en-US" dirty="0"/>
              <a:t>Links feminist politics to set theory, fluid mechanics, and post-quantum physics.</a:t>
            </a:r>
          </a:p>
          <a:p>
            <a:r>
              <a:rPr lang="en-US" dirty="0"/>
              <a:t>Calls reality a ‘social and linguistic construct.’</a:t>
            </a:r>
          </a:p>
          <a:p>
            <a:r>
              <a:rPr lang="en-US" dirty="0"/>
              <a:t>Science is no better than ‘counter-hegemonic’ narratives of marginalized communities.</a:t>
            </a:r>
          </a:p>
          <a:p>
            <a:r>
              <a:rPr lang="en-US" dirty="0"/>
              <a:t>Argues postmodernism refutes the authoritarianism and elitism in science, paving a way for a Democratic approach to scientific work</a:t>
            </a:r>
          </a:p>
        </p:txBody>
      </p:sp>
    </p:spTree>
    <p:extLst>
      <p:ext uri="{BB962C8B-B14F-4D97-AF65-F5344CB8AC3E}">
        <p14:creationId xmlns:p14="http://schemas.microsoft.com/office/powerpoint/2010/main" val="9860382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Admission</a:t>
            </a:r>
          </a:p>
        </p:txBody>
      </p:sp>
      <p:sp>
        <p:nvSpPr>
          <p:cNvPr id="3" name="Content Placeholder 2"/>
          <p:cNvSpPr>
            <a:spLocks noGrp="1"/>
          </p:cNvSpPr>
          <p:nvPr>
            <p:ph idx="1"/>
          </p:nvPr>
        </p:nvSpPr>
        <p:spPr>
          <a:xfrm>
            <a:off x="2589212" y="1684421"/>
            <a:ext cx="8915400" cy="5173579"/>
          </a:xfrm>
        </p:spPr>
        <p:txBody>
          <a:bodyPr>
            <a:normAutofit lnSpcReduction="10000"/>
          </a:bodyPr>
          <a:lstStyle/>
          <a:p>
            <a:pPr marL="0" indent="0" algn="just">
              <a:lnSpc>
                <a:spcPct val="120000"/>
              </a:lnSpc>
              <a:buNone/>
            </a:pPr>
            <a:r>
              <a:rPr lang="en-US" sz="2400" dirty="0">
                <a:latin typeface="Century Schoolbook" charset="0"/>
                <a:ea typeface="Century Schoolbook" charset="0"/>
                <a:cs typeface="Century Schoolbook" charset="0"/>
              </a:rPr>
              <a:t>“What concerns me is the proliferation, not just of nonsense and sloppy thinking per se, but of </a:t>
            </a:r>
            <a:r>
              <a:rPr lang="en-US" sz="2400" b="1" dirty="0">
                <a:latin typeface="Century Schoolbook" charset="0"/>
                <a:ea typeface="Century Schoolbook" charset="0"/>
                <a:cs typeface="Century Schoolbook" charset="0"/>
              </a:rPr>
              <a:t>a particular kind of nonsense and sloppy thinking: one that denies the existence of objective realities, or downplays their practical relevance</a:t>
            </a:r>
            <a:r>
              <a:rPr lang="en-US" sz="2400" dirty="0">
                <a:latin typeface="Century Schoolbook" charset="0"/>
                <a:ea typeface="Century Schoolbook" charset="0"/>
                <a:cs typeface="Century Schoolbook" charset="0"/>
              </a:rPr>
              <a:t>.”</a:t>
            </a:r>
          </a:p>
          <a:p>
            <a:pPr marL="0" indent="0" algn="just">
              <a:lnSpc>
                <a:spcPct val="120000"/>
              </a:lnSpc>
              <a:buNone/>
            </a:pPr>
            <a:r>
              <a:rPr lang="en-US" sz="2400" dirty="0">
                <a:latin typeface="Century Schoolbook" charset="0"/>
                <a:ea typeface="Century Schoolbook" charset="0"/>
                <a:cs typeface="Century Schoolbook" charset="0"/>
              </a:rPr>
              <a:t>“But why did I do it? I confess that I'm an unabashed Old Leftist who never quite understood how deconstruction was supposed to help the working class. And </a:t>
            </a:r>
            <a:r>
              <a:rPr lang="en-US" sz="2400" b="1" dirty="0">
                <a:latin typeface="Century Schoolbook" charset="0"/>
                <a:ea typeface="Century Schoolbook" charset="0"/>
                <a:cs typeface="Century Schoolbook" charset="0"/>
              </a:rPr>
              <a:t>I'm a stodgy old scientist who believes, naïvely, that there exists an external world, that there exist objective truths about that world, and that my job is to discover some of them</a:t>
            </a:r>
            <a:r>
              <a:rPr lang="en-US" sz="2400" dirty="0">
                <a:latin typeface="Century Schoolbook" charset="0"/>
                <a:ea typeface="Century Schoolbook" charset="0"/>
                <a:cs typeface="Century Schoolbook" charset="0"/>
              </a:rPr>
              <a:t>.”</a:t>
            </a:r>
          </a:p>
        </p:txBody>
      </p:sp>
    </p:spTree>
    <p:extLst>
      <p:ext uri="{BB962C8B-B14F-4D97-AF65-F5344CB8AC3E}">
        <p14:creationId xmlns:p14="http://schemas.microsoft.com/office/powerpoint/2010/main" val="175451144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Admission</a:t>
            </a:r>
          </a:p>
        </p:txBody>
      </p:sp>
      <p:sp>
        <p:nvSpPr>
          <p:cNvPr id="3" name="Content Placeholder 2"/>
          <p:cNvSpPr>
            <a:spLocks noGrp="1"/>
          </p:cNvSpPr>
          <p:nvPr>
            <p:ph idx="1"/>
          </p:nvPr>
        </p:nvSpPr>
        <p:spPr>
          <a:xfrm>
            <a:off x="2589212" y="1905000"/>
            <a:ext cx="8915400" cy="4445924"/>
          </a:xfrm>
        </p:spPr>
        <p:txBody>
          <a:bodyPr>
            <a:normAutofit lnSpcReduction="10000"/>
          </a:bodyPr>
          <a:lstStyle/>
          <a:p>
            <a:pPr marL="0" indent="0" algn="just">
              <a:lnSpc>
                <a:spcPct val="120000"/>
              </a:lnSpc>
              <a:buNone/>
            </a:pPr>
            <a:r>
              <a:rPr lang="en-US" sz="2400" dirty="0">
                <a:latin typeface="Century Schoolbook" charset="0"/>
                <a:ea typeface="Century Schoolbook" charset="0"/>
                <a:cs typeface="Century Schoolbook" charset="0"/>
              </a:rPr>
              <a:t>“There </a:t>
            </a:r>
            <a:r>
              <a:rPr lang="en-US" sz="2400" i="1" dirty="0">
                <a:latin typeface="Century Schoolbook" charset="0"/>
                <a:ea typeface="Century Schoolbook" charset="0"/>
                <a:cs typeface="Century Schoolbook" charset="0"/>
              </a:rPr>
              <a:t>is</a:t>
            </a:r>
            <a:r>
              <a:rPr lang="en-US" sz="2400" dirty="0">
                <a:latin typeface="Century Schoolbook" charset="0"/>
                <a:ea typeface="Century Schoolbook" charset="0"/>
                <a:cs typeface="Century Schoolbook" charset="0"/>
              </a:rPr>
              <a:t> a world; its properties are </a:t>
            </a:r>
            <a:r>
              <a:rPr lang="en-US" sz="2400" i="1" dirty="0">
                <a:latin typeface="Century Schoolbook" charset="0"/>
                <a:ea typeface="Century Schoolbook" charset="0"/>
                <a:cs typeface="Century Schoolbook" charset="0"/>
              </a:rPr>
              <a:t>not</a:t>
            </a:r>
            <a:r>
              <a:rPr lang="en-US" sz="2400" dirty="0">
                <a:latin typeface="Century Schoolbook" charset="0"/>
                <a:ea typeface="Century Schoolbook" charset="0"/>
                <a:cs typeface="Century Schoolbook" charset="0"/>
              </a:rPr>
              <a:t> merely social constructions; facts and evidence </a:t>
            </a:r>
            <a:r>
              <a:rPr lang="en-US" sz="2400" i="1" dirty="0">
                <a:latin typeface="Century Schoolbook" charset="0"/>
                <a:ea typeface="Century Schoolbook" charset="0"/>
                <a:cs typeface="Century Schoolbook" charset="0"/>
              </a:rPr>
              <a:t>do</a:t>
            </a:r>
            <a:r>
              <a:rPr lang="en-US" sz="2400" dirty="0">
                <a:latin typeface="Century Schoolbook" charset="0"/>
                <a:ea typeface="Century Schoolbook" charset="0"/>
                <a:cs typeface="Century Schoolbook" charset="0"/>
              </a:rPr>
              <a:t> matter. What sane person would contend otherwise?”</a:t>
            </a:r>
          </a:p>
          <a:p>
            <a:pPr marL="0" indent="0" algn="just">
              <a:lnSpc>
                <a:spcPct val="120000"/>
              </a:lnSpc>
              <a:buNone/>
            </a:pPr>
            <a:r>
              <a:rPr lang="en-US" sz="2400" dirty="0">
                <a:latin typeface="Century Schoolbook" charset="0"/>
                <a:ea typeface="Century Schoolbook" charset="0"/>
                <a:cs typeface="Century Schoolbook" charset="0"/>
              </a:rPr>
              <a:t>“If all is discourse and ‘text,’ then knowledge of the real world is superfluous; even physics becomes just another branch of Cultural Studies. If, moreover, all is rhetoric and ‘language games,’ then internal logical consistency is superfluous too: a patina of theoretical sophistication serves equally well. Incomprehensibility becomes a virtue; allusions, metaphors and puns substitute for evidence and logic.”</a:t>
            </a:r>
          </a:p>
        </p:txBody>
      </p:sp>
    </p:spTree>
    <p:extLst>
      <p:ext uri="{BB962C8B-B14F-4D97-AF65-F5344CB8AC3E}">
        <p14:creationId xmlns:p14="http://schemas.microsoft.com/office/powerpoint/2010/main" val="97583193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Autofit/>
          </a:bodyPr>
          <a:lstStyle/>
          <a:p>
            <a:pPr algn="just"/>
            <a:r>
              <a:rPr lang="en-US" sz="2000" b="1" dirty="0"/>
              <a:t>Stanley Fish:</a:t>
            </a:r>
            <a:r>
              <a:rPr lang="en-US" sz="2000" dirty="0"/>
              <a:t> Sociologies and humanists accept the world as both real and a construction. Science studies aim to study the nature and activity of science. It may turn out that  </a:t>
            </a:r>
          </a:p>
          <a:p>
            <a:pPr algn="just"/>
            <a:r>
              <a:rPr lang="en-US" sz="2000" b="1" dirty="0"/>
              <a:t>David Bloor:</a:t>
            </a:r>
            <a:r>
              <a:rPr lang="en-US" sz="2000" dirty="0"/>
              <a:t> </a:t>
            </a:r>
            <a:r>
              <a:rPr lang="en-US" sz="2000" dirty="0" err="1"/>
              <a:t>Sokal</a:t>
            </a:r>
            <a:r>
              <a:rPr lang="en-US" sz="2000" dirty="0"/>
              <a:t> has entered into a debate that has been ongoing for years or decades. He had no understanding of the issues nor reasoning</a:t>
            </a:r>
          </a:p>
          <a:p>
            <a:pPr algn="just"/>
            <a:r>
              <a:rPr lang="en-US" sz="2000" b="1" dirty="0"/>
              <a:t>Andrew Ross and Bruce Robbins:</a:t>
            </a:r>
            <a:r>
              <a:rPr lang="en-US" sz="2000" dirty="0"/>
              <a:t> Questioning scientific realism, scientific authority, science’s agenda and accountability is not the same thing as questioning the external world. Science would be authoritarian and unethical without outsiders questioning it.</a:t>
            </a:r>
          </a:p>
          <a:p>
            <a:pPr algn="just"/>
            <a:r>
              <a:rPr lang="en-US" sz="2000" b="1" dirty="0"/>
              <a:t>Rush Limbaugh:</a:t>
            </a:r>
            <a:r>
              <a:rPr lang="en-US" sz="2000" dirty="0"/>
              <a:t> Is surprised this is a big story, argues Fish’s response is an example of what </a:t>
            </a:r>
            <a:r>
              <a:rPr lang="en-US" sz="2000" dirty="0" err="1"/>
              <a:t>Sokal</a:t>
            </a:r>
            <a:r>
              <a:rPr lang="en-US" sz="2000" dirty="0"/>
              <a:t> satirized.</a:t>
            </a:r>
          </a:p>
        </p:txBody>
      </p:sp>
    </p:spTree>
    <p:extLst>
      <p:ext uri="{BB962C8B-B14F-4D97-AF65-F5344CB8AC3E}">
        <p14:creationId xmlns:p14="http://schemas.microsoft.com/office/powerpoint/2010/main" val="817867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Welsey</a:t>
            </a:r>
            <a:r>
              <a:rPr lang="en-US" dirty="0"/>
              <a:t> Salmon twists the knife</a:t>
            </a:r>
          </a:p>
        </p:txBody>
      </p:sp>
      <p:sp>
        <p:nvSpPr>
          <p:cNvPr id="3" name="Content Placeholder 2"/>
          <p:cNvSpPr>
            <a:spLocks noGrp="1"/>
          </p:cNvSpPr>
          <p:nvPr>
            <p:ph idx="1"/>
          </p:nvPr>
        </p:nvSpPr>
        <p:spPr>
          <a:xfrm>
            <a:off x="2589212" y="1780675"/>
            <a:ext cx="8656304" cy="4684294"/>
          </a:xfrm>
        </p:spPr>
        <p:txBody>
          <a:bodyPr>
            <a:normAutofit/>
          </a:bodyPr>
          <a:lstStyle/>
          <a:p>
            <a:pPr algn="just"/>
            <a:r>
              <a:rPr lang="en-US" altLang="x-none" sz="2200" dirty="0"/>
              <a:t>Hume shows you cannot justify induction deductively, but you also cannot justify it inductively.</a:t>
            </a:r>
          </a:p>
          <a:p>
            <a:pPr marL="400050" lvl="1" indent="0" algn="just">
              <a:buNone/>
            </a:pPr>
            <a:r>
              <a:rPr lang="en-US" sz="2200" dirty="0">
                <a:latin typeface="Century Schoolbook" charset="0"/>
                <a:ea typeface="Century Schoolbook" charset="0"/>
                <a:cs typeface="Century Schoolbook" charset="0"/>
              </a:rPr>
              <a:t>“If you could justify inductive reasoning inductively, why then couldn’t psychics gaze into a crystal ball to ‘justify’ the method of using crystal balls to acquire knowledge?</a:t>
            </a:r>
          </a:p>
          <a:p>
            <a:pPr marL="400050" lvl="1" indent="0" algn="just">
              <a:buNone/>
            </a:pPr>
            <a:r>
              <a:rPr lang="en-US" sz="2200" dirty="0">
                <a:latin typeface="Century Schoolbook" charset="0"/>
                <a:ea typeface="Century Schoolbook" charset="0"/>
                <a:cs typeface="Century Schoolbook" charset="0"/>
              </a:rPr>
              <a:t>“</a:t>
            </a:r>
            <a:r>
              <a:rPr lang="mr-IN" sz="2200" dirty="0">
                <a:latin typeface="Century Schoolbook" charset="0"/>
                <a:ea typeface="Century Schoolbook" charset="0"/>
                <a:cs typeface="Century Schoolbook" charset="0"/>
              </a:rPr>
              <a:t>…</a:t>
            </a:r>
            <a:r>
              <a:rPr lang="en-US" sz="2200" dirty="0">
                <a:latin typeface="Century Schoolbook" charset="0"/>
                <a:ea typeface="Century Schoolbook" charset="0"/>
                <a:cs typeface="Century Schoolbook" charset="0"/>
              </a:rPr>
              <a:t>Or, using the very same ’inductive’ evidence that you have that counter-inductive reasoning doesn’t work, why couldn’t a ‘counter-</a:t>
            </a:r>
            <a:r>
              <a:rPr lang="en-US" sz="2200" dirty="0" err="1">
                <a:latin typeface="Century Schoolbook" charset="0"/>
                <a:ea typeface="Century Schoolbook" charset="0"/>
                <a:cs typeface="Century Schoolbook" charset="0"/>
              </a:rPr>
              <a:t>inductivist</a:t>
            </a:r>
            <a:r>
              <a:rPr lang="en-US" sz="2200" dirty="0">
                <a:latin typeface="Century Schoolbook" charset="0"/>
                <a:ea typeface="Century Schoolbook" charset="0"/>
                <a:cs typeface="Century Schoolbook" charset="0"/>
              </a:rPr>
              <a:t>’ counter-inductively justify the counter-inductive method?” 							— Wesley Salmon</a:t>
            </a:r>
          </a:p>
          <a:p>
            <a:pPr algn="just"/>
            <a:r>
              <a:rPr lang="en-US" altLang="x-none" sz="2400" dirty="0"/>
              <a:t>You have absolutely no reason to think the sun will rise tomorrow. No reason to think your next breath won’t kill you.</a:t>
            </a:r>
          </a:p>
        </p:txBody>
      </p:sp>
    </p:spTree>
    <p:extLst>
      <p:ext uri="{BB962C8B-B14F-4D97-AF65-F5344CB8AC3E}">
        <p14:creationId xmlns:p14="http://schemas.microsoft.com/office/powerpoint/2010/main" val="10918405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2208212" y="1844674"/>
            <a:ext cx="8714711" cy="4256867"/>
          </a:xfrm>
        </p:spPr>
        <p:txBody>
          <a:bodyPr numCol="1"/>
          <a:lstStyle/>
          <a:p>
            <a:pPr algn="just">
              <a:lnSpc>
                <a:spcPct val="150000"/>
              </a:lnSpc>
              <a:buFontTx/>
              <a:buNone/>
            </a:pPr>
            <a:r>
              <a:rPr lang="en-US" altLang="x-none" i="1" dirty="0"/>
              <a:t>	“Ignoring some self-promoting and cynical rhetoricians, I have never met a serious social critic or historian of science who espoused anything close to a doctrine of pure relativism. The true, insightful, and fundamental statement that </a:t>
            </a:r>
            <a:r>
              <a:rPr lang="en-US" altLang="x-none" b="1" i="1" dirty="0"/>
              <a:t>science, as a quintessentially human activity, </a:t>
            </a:r>
            <a:r>
              <a:rPr lang="en-US" altLang="x-none" i="1" dirty="0"/>
              <a:t>must reflect a surrounding social context </a:t>
            </a:r>
            <a:r>
              <a:rPr lang="en-US" altLang="x-none" b="1" i="1" dirty="0"/>
              <a:t>does not imply either that no accessible external reality exists,</a:t>
            </a:r>
            <a:r>
              <a:rPr lang="en-US" altLang="x-none" i="1" dirty="0"/>
              <a:t> or that </a:t>
            </a:r>
            <a:r>
              <a:rPr lang="en-US" altLang="x-none" b="1" i="1" dirty="0"/>
              <a:t>science, as a socially embedded and constructed institution, cannot achieve progressively more adequate understanding of nature's facts and mechanisms. </a:t>
            </a:r>
            <a:r>
              <a:rPr lang="en-US" altLang="x-none" i="1" dirty="0"/>
              <a:t>'' </a:t>
            </a:r>
            <a:r>
              <a:rPr lang="en-US" altLang="x-none" dirty="0"/>
              <a:t>	– Stephen J. Gould</a:t>
            </a:r>
          </a:p>
        </p:txBody>
      </p:sp>
      <p:sp>
        <p:nvSpPr>
          <p:cNvPr id="2" name="Title 1"/>
          <p:cNvSpPr>
            <a:spLocks noGrp="1"/>
          </p:cNvSpPr>
          <p:nvPr>
            <p:ph type="title"/>
          </p:nvPr>
        </p:nvSpPr>
        <p:spPr/>
        <p:txBody>
          <a:bodyPr/>
          <a:lstStyle/>
          <a:p>
            <a:r>
              <a:rPr lang="en-US" dirty="0"/>
              <a:t>Trying to Find Common Ground</a:t>
            </a:r>
          </a:p>
        </p:txBody>
      </p:sp>
    </p:spTree>
    <p:extLst>
      <p:ext uri="{BB962C8B-B14F-4D97-AF65-F5344CB8AC3E}">
        <p14:creationId xmlns:p14="http://schemas.microsoft.com/office/powerpoint/2010/main" val="169824344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Plea for Science Studies</a:t>
            </a:r>
          </a:p>
        </p:txBody>
      </p:sp>
      <p:sp>
        <p:nvSpPr>
          <p:cNvPr id="3" name="Content Placeholder 2"/>
          <p:cNvSpPr>
            <a:spLocks noGrp="1"/>
          </p:cNvSpPr>
          <p:nvPr>
            <p:ph idx="1"/>
          </p:nvPr>
        </p:nvSpPr>
        <p:spPr>
          <a:xfrm>
            <a:off x="2589212" y="1662545"/>
            <a:ext cx="8915400" cy="4248677"/>
          </a:xfrm>
        </p:spPr>
        <p:txBody>
          <a:bodyPr>
            <a:noAutofit/>
          </a:bodyPr>
          <a:lstStyle/>
          <a:p>
            <a:pPr marL="0" indent="0" algn="just">
              <a:lnSpc>
                <a:spcPct val="110000"/>
              </a:lnSpc>
              <a:buNone/>
            </a:pPr>
            <a:r>
              <a:rPr lang="en-US" sz="1600" b="1" dirty="0"/>
              <a:t>The Realist-Rationalist Cluster</a:t>
            </a:r>
          </a:p>
          <a:p>
            <a:pPr algn="just">
              <a:lnSpc>
                <a:spcPct val="110000"/>
              </a:lnSpc>
              <a:buFont typeface="+mj-lt"/>
              <a:buAutoNum type="arabicPeriod"/>
            </a:pPr>
            <a:r>
              <a:rPr lang="en-US" sz="1600" dirty="0"/>
              <a:t>In the most prominent areas of science, the </a:t>
            </a:r>
            <a:r>
              <a:rPr lang="en-US" sz="1600" b="1" dirty="0"/>
              <a:t>research is progressive</a:t>
            </a:r>
            <a:r>
              <a:rPr lang="en-US" sz="1600" dirty="0"/>
              <a:t>, and this progressive character is </a:t>
            </a:r>
            <a:r>
              <a:rPr lang="en-US" sz="1600" b="1" dirty="0"/>
              <a:t>manifested in increased powers of prediction and intervention.</a:t>
            </a:r>
          </a:p>
          <a:p>
            <a:pPr algn="just">
              <a:lnSpc>
                <a:spcPct val="110000"/>
              </a:lnSpc>
              <a:buFont typeface="+mj-lt"/>
              <a:buAutoNum type="arabicPeriod"/>
            </a:pPr>
            <a:r>
              <a:rPr lang="en-US" sz="1600" dirty="0"/>
              <a:t>Those increased powers of prediction and intervention give us the right to claim that </a:t>
            </a:r>
            <a:r>
              <a:rPr lang="en-US" sz="1600" b="1" dirty="0"/>
              <a:t>the kinds of entities described in scientific research exist independently of our theorizing about them</a:t>
            </a:r>
            <a:r>
              <a:rPr lang="en-US" sz="1600" dirty="0"/>
              <a:t> and that </a:t>
            </a:r>
            <a:r>
              <a:rPr lang="en-US" sz="1600" b="1" dirty="0"/>
              <a:t>many of our descriptions are approximately correct</a:t>
            </a:r>
            <a:r>
              <a:rPr lang="en-US" sz="1600" dirty="0"/>
              <a:t>.</a:t>
            </a:r>
          </a:p>
          <a:p>
            <a:pPr algn="just">
              <a:lnSpc>
                <a:spcPct val="110000"/>
              </a:lnSpc>
              <a:buFont typeface="+mj-lt"/>
              <a:buAutoNum type="arabicPeriod"/>
            </a:pPr>
            <a:r>
              <a:rPr lang="en-US" sz="1600" dirty="0"/>
              <a:t>Nonetheless, our claims are </a:t>
            </a:r>
            <a:r>
              <a:rPr lang="en-US" sz="1600" b="1" dirty="0"/>
              <a:t>vulnerable to future refutation.</a:t>
            </a:r>
            <a:r>
              <a:rPr lang="en-US" sz="1600" dirty="0"/>
              <a:t> We have the right to claim that our representations of nature are roughly correct while acknowledging that we may have to revise them tomorrow.</a:t>
            </a:r>
          </a:p>
          <a:p>
            <a:pPr algn="just">
              <a:lnSpc>
                <a:spcPct val="110000"/>
              </a:lnSpc>
              <a:buFont typeface="+mj-lt"/>
              <a:buAutoNum type="arabicPeriod"/>
            </a:pPr>
            <a:r>
              <a:rPr lang="en-US" sz="1600" dirty="0"/>
              <a:t>Typically our views in the most prominent areas of science rest upon evidence, and </a:t>
            </a:r>
            <a:r>
              <a:rPr lang="en-US" sz="1600" b="1" dirty="0"/>
              <a:t>disputes are settled by appeal to canons of reason and evidence.</a:t>
            </a:r>
          </a:p>
          <a:p>
            <a:pPr algn="just">
              <a:lnSpc>
                <a:spcPct val="110000"/>
              </a:lnSpc>
              <a:buFont typeface="+mj-lt"/>
              <a:buAutoNum type="arabicPeriod"/>
            </a:pPr>
            <a:r>
              <a:rPr lang="en-US" sz="1600" dirty="0"/>
              <a:t>Those </a:t>
            </a:r>
            <a:r>
              <a:rPr lang="en-US" sz="1600" b="1" dirty="0"/>
              <a:t>canons of reason and evidence also progress</a:t>
            </a:r>
            <a:r>
              <a:rPr lang="en-US" sz="1600" dirty="0"/>
              <a:t> with time as we discover not only more about the world but also more about how to learn about the world.</a:t>
            </a:r>
          </a:p>
        </p:txBody>
      </p:sp>
    </p:spTree>
    <p:extLst>
      <p:ext uri="{BB962C8B-B14F-4D97-AF65-F5344CB8AC3E}">
        <p14:creationId xmlns:p14="http://schemas.microsoft.com/office/powerpoint/2010/main" val="85180815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Plea for Science Studies</a:t>
            </a:r>
          </a:p>
        </p:txBody>
      </p:sp>
      <p:sp>
        <p:nvSpPr>
          <p:cNvPr id="3" name="Content Placeholder 2"/>
          <p:cNvSpPr>
            <a:spLocks noGrp="1"/>
          </p:cNvSpPr>
          <p:nvPr>
            <p:ph idx="1"/>
          </p:nvPr>
        </p:nvSpPr>
        <p:spPr/>
        <p:txBody>
          <a:bodyPr>
            <a:normAutofit/>
          </a:bodyPr>
          <a:lstStyle/>
          <a:p>
            <a:pPr marL="0" indent="0" algn="just">
              <a:lnSpc>
                <a:spcPct val="110000"/>
              </a:lnSpc>
              <a:buNone/>
            </a:pPr>
            <a:r>
              <a:rPr lang="en-US" sz="1600" b="1" dirty="0"/>
              <a:t>The Socio‐Historical Cluster</a:t>
            </a:r>
          </a:p>
          <a:p>
            <a:pPr algn="just">
              <a:lnSpc>
                <a:spcPct val="110000"/>
              </a:lnSpc>
              <a:buFont typeface="+mj-lt"/>
              <a:buAutoNum type="arabicPeriod"/>
            </a:pPr>
            <a:r>
              <a:rPr lang="en-US" sz="1600" dirty="0"/>
              <a:t>Science is done by human beings, that is, by cognitively limited beings who live in </a:t>
            </a:r>
            <a:r>
              <a:rPr lang="en-US" sz="1600" b="1" dirty="0"/>
              <a:t>social groups with complicated structures and long histories.</a:t>
            </a:r>
          </a:p>
          <a:p>
            <a:pPr algn="just">
              <a:lnSpc>
                <a:spcPct val="110000"/>
              </a:lnSpc>
              <a:buFont typeface="+mj-lt"/>
              <a:buAutoNum type="arabicPeriod"/>
            </a:pPr>
            <a:r>
              <a:rPr lang="en-US" sz="1600" b="1" dirty="0"/>
              <a:t>No scientist ever comes to the laboratory or the field without categories and preconceptions</a:t>
            </a:r>
            <a:r>
              <a:rPr lang="en-US" sz="1600" dirty="0"/>
              <a:t> that have been shaped by the prior history of the group to which he or she belongs.</a:t>
            </a:r>
          </a:p>
          <a:p>
            <a:pPr algn="just">
              <a:lnSpc>
                <a:spcPct val="110000"/>
              </a:lnSpc>
              <a:buFont typeface="+mj-lt"/>
              <a:buAutoNum type="arabicPeriod"/>
            </a:pPr>
            <a:r>
              <a:rPr lang="en-US" sz="1600" b="1" dirty="0"/>
              <a:t>The social structures present within science affect the ways in which research is transmitted and received,</a:t>
            </a:r>
            <a:r>
              <a:rPr lang="en-US" sz="1600" dirty="0"/>
              <a:t> and this can have an impact on intratheoretical debates.</a:t>
            </a:r>
          </a:p>
          <a:p>
            <a:pPr algn="just">
              <a:lnSpc>
                <a:spcPct val="110000"/>
              </a:lnSpc>
              <a:buFont typeface="+mj-lt"/>
              <a:buAutoNum type="arabicPeriod"/>
            </a:pPr>
            <a:r>
              <a:rPr lang="en-US" sz="1600" b="1" dirty="0"/>
              <a:t>The social structures in which science is embedded affect the kinds of questions that are taken to be most significant and, sometimes, the answers</a:t>
            </a:r>
            <a:r>
              <a:rPr lang="en-US" sz="1600" dirty="0"/>
              <a:t> that are proposed and accepted</a:t>
            </a:r>
          </a:p>
        </p:txBody>
      </p:sp>
    </p:spTree>
    <p:extLst>
      <p:ext uri="{BB962C8B-B14F-4D97-AF65-F5344CB8AC3E}">
        <p14:creationId xmlns:p14="http://schemas.microsoft.com/office/powerpoint/2010/main" val="175767347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Plea for Science Studies</a:t>
            </a:r>
          </a:p>
        </p:txBody>
      </p:sp>
      <p:sp>
        <p:nvSpPr>
          <p:cNvPr id="3" name="Content Placeholder 2"/>
          <p:cNvSpPr>
            <a:spLocks noGrp="1"/>
          </p:cNvSpPr>
          <p:nvPr>
            <p:ph idx="1"/>
          </p:nvPr>
        </p:nvSpPr>
        <p:spPr>
          <a:xfrm>
            <a:off x="2589212" y="2133600"/>
            <a:ext cx="8915400" cy="4134196"/>
          </a:xfrm>
        </p:spPr>
        <p:txBody>
          <a:bodyPr>
            <a:normAutofit/>
          </a:bodyPr>
          <a:lstStyle/>
          <a:p>
            <a:pPr marL="0" indent="0" algn="just">
              <a:lnSpc>
                <a:spcPct val="110000"/>
              </a:lnSpc>
              <a:buNone/>
            </a:pPr>
            <a:r>
              <a:rPr lang="en-US" sz="1600" b="1" dirty="0"/>
              <a:t>Four Dogmas of Science Studies:</a:t>
            </a:r>
          </a:p>
          <a:p>
            <a:pPr algn="just">
              <a:lnSpc>
                <a:spcPct val="110000"/>
              </a:lnSpc>
            </a:pPr>
            <a:r>
              <a:rPr lang="en-US" sz="1600" b="1" dirty="0"/>
              <a:t>Theory-</a:t>
            </a:r>
            <a:r>
              <a:rPr lang="en-US" sz="1600" b="1" dirty="0" err="1"/>
              <a:t>ladenness</a:t>
            </a:r>
            <a:r>
              <a:rPr lang="en-US" sz="1600" b="1" dirty="0"/>
              <a:t> of Observation:</a:t>
            </a:r>
            <a:r>
              <a:rPr lang="en-US" sz="1600" dirty="0"/>
              <a:t> Since our observations of the world presuppose concepts and categories, some claim that we thus find in nature </a:t>
            </a:r>
            <a:r>
              <a:rPr lang="en-US" sz="1600" b="1" i="1" dirty="0"/>
              <a:t>only</a:t>
            </a:r>
            <a:r>
              <a:rPr lang="en-US" sz="1600" dirty="0"/>
              <a:t> what we bring to it, that the world is “constructed” by us as conforming to our prior categories.</a:t>
            </a:r>
          </a:p>
          <a:p>
            <a:pPr algn="just">
              <a:lnSpc>
                <a:spcPct val="110000"/>
              </a:lnSpc>
            </a:pPr>
            <a:r>
              <a:rPr lang="en-US" sz="1600" b="1" dirty="0"/>
              <a:t>The </a:t>
            </a:r>
            <a:r>
              <a:rPr lang="en-US" sz="1600" b="1" dirty="0" err="1"/>
              <a:t>Underdetermination</a:t>
            </a:r>
            <a:r>
              <a:rPr lang="en-US" sz="1600" b="1" dirty="0"/>
              <a:t> of Theory by Evidence: </a:t>
            </a:r>
            <a:r>
              <a:rPr lang="en-US" sz="1600" dirty="0"/>
              <a:t>Since</a:t>
            </a:r>
            <a:r>
              <a:rPr lang="en-US" sz="1600" b="1" dirty="0"/>
              <a:t> </a:t>
            </a:r>
            <a:r>
              <a:rPr lang="en-US" sz="1600" dirty="0"/>
              <a:t>it's always possible to identify alternative hypotheses as relevant in ambiguous experiments, some claim the world can have no bearing on what scientists accept.</a:t>
            </a:r>
          </a:p>
          <a:p>
            <a:pPr algn="just">
              <a:lnSpc>
                <a:spcPct val="110000"/>
              </a:lnSpc>
            </a:pPr>
            <a:r>
              <a:rPr lang="en-US" sz="1600" b="1" dirty="0"/>
              <a:t>The Variety of Belief:</a:t>
            </a:r>
            <a:r>
              <a:rPr lang="en-US" sz="1600" dirty="0"/>
              <a:t> Nature is the same, yet beliefs differ, indicating the culture of scientists matters to what they believe. Some claim, since nature is the same, only the culture matters.</a:t>
            </a:r>
          </a:p>
          <a:p>
            <a:pPr algn="just">
              <a:lnSpc>
                <a:spcPct val="110000"/>
              </a:lnSpc>
            </a:pPr>
            <a:r>
              <a:rPr lang="en-US" sz="1600" b="1" i="1" dirty="0"/>
              <a:t>“Actors' Categories”</a:t>
            </a:r>
            <a:r>
              <a:rPr lang="en-US" sz="1600" b="1" dirty="0"/>
              <a:t>:</a:t>
            </a:r>
            <a:r>
              <a:rPr lang="en-US" sz="1600" dirty="0"/>
              <a:t> in telling the story of a scientific development, historians claim we must not employ concepts that were not available to the people involved.</a:t>
            </a:r>
          </a:p>
        </p:txBody>
      </p:sp>
    </p:spTree>
    <p:extLst>
      <p:ext uri="{BB962C8B-B14F-4D97-AF65-F5344CB8AC3E}">
        <p14:creationId xmlns:p14="http://schemas.microsoft.com/office/powerpoint/2010/main" val="211797411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Sokal</a:t>
            </a:r>
            <a:r>
              <a:rPr lang="en-US" dirty="0"/>
              <a:t> Hoax in Retrospect</a:t>
            </a:r>
          </a:p>
        </p:txBody>
      </p:sp>
      <p:sp>
        <p:nvSpPr>
          <p:cNvPr id="3" name="Content Placeholder 2"/>
          <p:cNvSpPr>
            <a:spLocks noGrp="1"/>
          </p:cNvSpPr>
          <p:nvPr>
            <p:ph idx="1"/>
          </p:nvPr>
        </p:nvSpPr>
        <p:spPr/>
        <p:txBody>
          <a:bodyPr/>
          <a:lstStyle/>
          <a:p>
            <a:r>
              <a:rPr lang="en-US" dirty="0"/>
              <a:t>Everyone agrees that:</a:t>
            </a:r>
          </a:p>
          <a:p>
            <a:pPr lvl="1"/>
            <a:r>
              <a:rPr lang="en-US" dirty="0"/>
              <a:t>Science is a human endeavor</a:t>
            </a:r>
          </a:p>
          <a:p>
            <a:pPr lvl="1"/>
            <a:r>
              <a:rPr lang="en-US" dirty="0"/>
              <a:t>Some factors outside of experiment/observation, such as history or politics, in part, determine the outcomes of science</a:t>
            </a:r>
          </a:p>
          <a:p>
            <a:pPr lvl="1"/>
            <a:r>
              <a:rPr lang="en-US" dirty="0"/>
              <a:t>Science increases in utility over time</a:t>
            </a:r>
          </a:p>
          <a:p>
            <a:r>
              <a:rPr lang="en-US" dirty="0"/>
              <a:t>People disagree about the extent to which:</a:t>
            </a:r>
          </a:p>
          <a:p>
            <a:pPr lvl="1"/>
            <a:r>
              <a:rPr lang="en-US" dirty="0"/>
              <a:t>The pessimistic meta-induction of history matters/whether radical </a:t>
            </a:r>
            <a:r>
              <a:rPr lang="en-US" dirty="0" err="1"/>
              <a:t>underdetermination</a:t>
            </a:r>
            <a:r>
              <a:rPr lang="en-US" dirty="0"/>
              <a:t> is possible</a:t>
            </a:r>
          </a:p>
          <a:p>
            <a:pPr lvl="1"/>
            <a:r>
              <a:rPr lang="en-US" dirty="0"/>
              <a:t>Theory-</a:t>
            </a:r>
            <a:r>
              <a:rPr lang="en-US" dirty="0" err="1"/>
              <a:t>ladenness</a:t>
            </a:r>
            <a:r>
              <a:rPr lang="en-US" dirty="0"/>
              <a:t> swamps out possibility of new evidence</a:t>
            </a:r>
          </a:p>
          <a:p>
            <a:pPr lvl="1"/>
            <a:r>
              <a:rPr lang="en-US" dirty="0"/>
              <a:t>Culture impacts </a:t>
            </a:r>
            <a:r>
              <a:rPr lang="en-US"/>
              <a:t>the interpretation of data.</a:t>
            </a:r>
            <a:endParaRPr lang="en-US" dirty="0"/>
          </a:p>
        </p:txBody>
      </p:sp>
    </p:spTree>
    <p:extLst>
      <p:ext uri="{BB962C8B-B14F-4D97-AF65-F5344CB8AC3E}">
        <p14:creationId xmlns:p14="http://schemas.microsoft.com/office/powerpoint/2010/main" val="175695644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Scientific Explanation</a:t>
            </a:r>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8704972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a:t>The Vienna Circle</a:t>
            </a:r>
            <a:endParaRPr lang="en-US" altLang="x-none" sz="1600" dirty="0">
              <a:latin typeface="Arial" charset="0"/>
            </a:endParaRPr>
          </a:p>
        </p:txBody>
      </p:sp>
      <p:pic>
        <p:nvPicPr>
          <p:cNvPr id="38946" name="Picture 34" descr="&#10;s09AJAyer.jpg                                                  00014D1E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0974" y="253876"/>
            <a:ext cx="1573890" cy="1985422"/>
          </a:xfrm>
          <a:prstGeom prst="rect">
            <a:avLst/>
          </a:prstGeom>
          <a:noFill/>
          <a:extLst>
            <a:ext uri="{909E8E84-426E-40DD-AFC4-6F175D3DCCD1}">
              <a14:hiddenFill xmlns:a14="http://schemas.microsoft.com/office/drawing/2010/main">
                <a:solidFill>
                  <a:srgbClr val="FFFFFF"/>
                </a:solidFill>
              </a14:hiddenFill>
            </a:ext>
          </a:extLst>
        </p:spPr>
      </p:pic>
      <p:sp>
        <p:nvSpPr>
          <p:cNvPr id="38948" name="Rectangle 36"/>
          <p:cNvSpPr>
            <a:spLocks noChangeArrowheads="1"/>
          </p:cNvSpPr>
          <p:nvPr/>
        </p:nvSpPr>
        <p:spPr bwMode="auto">
          <a:xfrm>
            <a:off x="1868735" y="3296774"/>
            <a:ext cx="17363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Moritz </a:t>
            </a:r>
            <a:r>
              <a:rPr lang="da-DK" altLang="x-none" b="1" dirty="0" err="1">
                <a:latin typeface="Arial" charset="0"/>
              </a:rPr>
              <a:t>Schlick</a:t>
            </a:r>
            <a:endParaRPr lang="da-DK" altLang="x-none" b="1" dirty="0">
              <a:latin typeface="Arial" charset="0"/>
            </a:endParaRPr>
          </a:p>
          <a:p>
            <a:pPr eaLnBrk="0" hangingPunct="0"/>
            <a:r>
              <a:rPr lang="da-DK" altLang="x-none" dirty="0">
                <a:latin typeface="Arial" charset="0"/>
              </a:rPr>
              <a:t>(1882-1936)</a:t>
            </a:r>
            <a:endParaRPr lang="da-DK" altLang="x-none" sz="1400" i="1" dirty="0">
              <a:latin typeface="Arial" charset="0"/>
            </a:endParaRPr>
          </a:p>
        </p:txBody>
      </p:sp>
      <p:pic>
        <p:nvPicPr>
          <p:cNvPr id="38949" name="Picture 37" descr="schlick.gif                                                    00014D4AMacintosh HD rejse             B73A7B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086" y="1467975"/>
            <a:ext cx="1763713" cy="1800225"/>
          </a:xfrm>
          <a:prstGeom prst="rect">
            <a:avLst/>
          </a:prstGeom>
          <a:noFill/>
          <a:extLst>
            <a:ext uri="{909E8E84-426E-40DD-AFC4-6F175D3DCCD1}">
              <a14:hiddenFill xmlns:a14="http://schemas.microsoft.com/office/drawing/2010/main">
                <a:solidFill>
                  <a:srgbClr val="FFFFFF"/>
                </a:solidFill>
              </a14:hiddenFill>
            </a:ext>
          </a:extLst>
        </p:spPr>
      </p:pic>
      <p:sp>
        <p:nvSpPr>
          <p:cNvPr id="38950" name="Rectangle 38"/>
          <p:cNvSpPr>
            <a:spLocks noChangeArrowheads="1"/>
          </p:cNvSpPr>
          <p:nvPr/>
        </p:nvSpPr>
        <p:spPr bwMode="auto">
          <a:xfrm>
            <a:off x="5904644" y="6103076"/>
            <a:ext cx="158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Otto </a:t>
            </a:r>
            <a:r>
              <a:rPr lang="da-DK" altLang="x-none" b="1" dirty="0" err="1">
                <a:latin typeface="Arial" charset="0"/>
              </a:rPr>
              <a:t>Neurath</a:t>
            </a:r>
            <a:endParaRPr lang="da-DK" altLang="x-none" b="1" dirty="0">
              <a:latin typeface="Arial" charset="0"/>
            </a:endParaRPr>
          </a:p>
          <a:p>
            <a:pPr eaLnBrk="0" hangingPunct="0"/>
            <a:r>
              <a:rPr lang="da-DK" altLang="x-none" dirty="0">
                <a:latin typeface="Arial" charset="0"/>
              </a:rPr>
              <a:t>(1882-1945)</a:t>
            </a:r>
            <a:endParaRPr lang="da-DK" altLang="x-none" b="1" dirty="0">
              <a:latin typeface="Arial" charset="0"/>
            </a:endParaRPr>
          </a:p>
        </p:txBody>
      </p:sp>
      <p:pic>
        <p:nvPicPr>
          <p:cNvPr id="38951" name="Picture 39" descr="neurath.gif                                                    00014D3EMacintosh HD rejse             B73A7B8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536" y="3757485"/>
            <a:ext cx="1639812" cy="2271759"/>
          </a:xfrm>
          <a:prstGeom prst="rect">
            <a:avLst/>
          </a:prstGeom>
          <a:noFill/>
          <a:extLst>
            <a:ext uri="{909E8E84-426E-40DD-AFC4-6F175D3DCCD1}">
              <a14:hiddenFill xmlns:a14="http://schemas.microsoft.com/office/drawing/2010/main">
                <a:solidFill>
                  <a:srgbClr val="FFFFFF"/>
                </a:solidFill>
              </a14:hiddenFill>
            </a:ext>
          </a:extLst>
        </p:spPr>
      </p:pic>
      <p:sp>
        <p:nvSpPr>
          <p:cNvPr id="38952" name="Rectangle 40"/>
          <p:cNvSpPr>
            <a:spLocks noChangeArrowheads="1"/>
          </p:cNvSpPr>
          <p:nvPr/>
        </p:nvSpPr>
        <p:spPr bwMode="auto">
          <a:xfrm>
            <a:off x="3780117" y="6103076"/>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Rudolf </a:t>
            </a:r>
            <a:r>
              <a:rPr lang="da-DK" altLang="x-none" b="1" dirty="0" err="1">
                <a:latin typeface="Arial" charset="0"/>
              </a:rPr>
              <a:t>Carnap</a:t>
            </a:r>
            <a:endParaRPr lang="da-DK" altLang="x-none" b="1" dirty="0">
              <a:latin typeface="Arial" charset="0"/>
            </a:endParaRPr>
          </a:p>
          <a:p>
            <a:pPr eaLnBrk="0" hangingPunct="0"/>
            <a:r>
              <a:rPr lang="da-DK" altLang="x-none" dirty="0">
                <a:latin typeface="Arial" charset="0"/>
              </a:rPr>
              <a:t>(1891-1970)</a:t>
            </a:r>
            <a:endParaRPr lang="da-DK" altLang="x-none" b="1" dirty="0">
              <a:latin typeface="Arial" charset="0"/>
            </a:endParaRPr>
          </a:p>
        </p:txBody>
      </p:sp>
      <p:pic>
        <p:nvPicPr>
          <p:cNvPr id="38954"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0628" y="4049633"/>
            <a:ext cx="1500721"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955" name="Picture 43" descr="wittgenstein2-small.jpg                                        00014D4CMacintosh HD rejse             B73A7B8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03" y="253876"/>
            <a:ext cx="1662113" cy="2559360"/>
          </a:xfrm>
          <a:prstGeom prst="rect">
            <a:avLst/>
          </a:prstGeom>
          <a:noFill/>
          <a:extLst>
            <a:ext uri="{909E8E84-426E-40DD-AFC4-6F175D3DCCD1}">
              <a14:hiddenFill xmlns:a14="http://schemas.microsoft.com/office/drawing/2010/main">
                <a:solidFill>
                  <a:srgbClr val="FFFFFF"/>
                </a:solidFill>
              </a14:hiddenFill>
            </a:ext>
          </a:extLst>
        </p:spPr>
      </p:pic>
      <p:sp>
        <p:nvSpPr>
          <p:cNvPr id="38956" name="Text Box 44"/>
          <p:cNvSpPr txBox="1">
            <a:spLocks noChangeArrowheads="1"/>
          </p:cNvSpPr>
          <p:nvPr/>
        </p:nvSpPr>
        <p:spPr bwMode="auto">
          <a:xfrm>
            <a:off x="7869025" y="2874183"/>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Ludwig Wittgenstein</a:t>
            </a:r>
          </a:p>
          <a:p>
            <a:pPr eaLnBrk="0" hangingPunct="0"/>
            <a:r>
              <a:rPr lang="da-DK" altLang="x-none" dirty="0">
                <a:latin typeface="Arial" charset="0"/>
              </a:rPr>
              <a:t>(1889-1951)</a:t>
            </a:r>
          </a:p>
        </p:txBody>
      </p:sp>
      <p:pic>
        <p:nvPicPr>
          <p:cNvPr id="38957" name="Picture 45" descr="feigl_port.jpg                                                 00014D31Macintosh HD rejse             B73A7B8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709" y="4049633"/>
            <a:ext cx="1473200" cy="1979612"/>
          </a:xfrm>
          <a:prstGeom prst="rect">
            <a:avLst/>
          </a:prstGeom>
          <a:noFill/>
          <a:extLst>
            <a:ext uri="{909E8E84-426E-40DD-AFC4-6F175D3DCCD1}">
              <a14:hiddenFill xmlns:a14="http://schemas.microsoft.com/office/drawing/2010/main">
                <a:solidFill>
                  <a:srgbClr val="FFFFFF"/>
                </a:solidFill>
              </a14:hiddenFill>
            </a:ext>
          </a:extLst>
        </p:spPr>
      </p:pic>
      <p:sp>
        <p:nvSpPr>
          <p:cNvPr id="38958" name="Rectangle 46"/>
          <p:cNvSpPr>
            <a:spLocks noChangeArrowheads="1"/>
          </p:cNvSpPr>
          <p:nvPr/>
        </p:nvSpPr>
        <p:spPr bwMode="auto">
          <a:xfrm>
            <a:off x="1785059" y="6103076"/>
            <a:ext cx="159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a:latin typeface="Arial" charset="0"/>
              </a:rPr>
              <a:t>Herbert </a:t>
            </a:r>
            <a:r>
              <a:rPr lang="da-DK" altLang="x-none" b="1" dirty="0" err="1">
                <a:latin typeface="Arial" charset="0"/>
              </a:rPr>
              <a:t>Feigl</a:t>
            </a:r>
            <a:endParaRPr lang="da-DK" altLang="x-none" b="1" dirty="0">
              <a:latin typeface="Arial" charset="0"/>
            </a:endParaRPr>
          </a:p>
          <a:p>
            <a:pPr eaLnBrk="0" hangingPunct="0"/>
            <a:r>
              <a:rPr lang="da-DK" altLang="x-none" dirty="0">
                <a:latin typeface="Arial" charset="0"/>
              </a:rPr>
              <a:t>(1902-1988)</a:t>
            </a:r>
            <a:endParaRPr lang="da-DK" altLang="x-none" b="1" dirty="0">
              <a:latin typeface="Arial" charset="0"/>
            </a:endParaRPr>
          </a:p>
        </p:txBody>
      </p:sp>
      <p:sp>
        <p:nvSpPr>
          <p:cNvPr id="38959" name="Rectangle 47"/>
          <p:cNvSpPr>
            <a:spLocks noChangeArrowheads="1"/>
          </p:cNvSpPr>
          <p:nvPr/>
        </p:nvSpPr>
        <p:spPr bwMode="auto">
          <a:xfrm>
            <a:off x="7437232" y="6103076"/>
            <a:ext cx="2365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eaLnBrk="0" hangingPunct="0"/>
            <a:r>
              <a:rPr lang="da-DK" altLang="x-none" b="1">
                <a:latin typeface="Arial" charset="0"/>
              </a:rPr>
              <a:t>Hans </a:t>
            </a:r>
            <a:r>
              <a:rPr lang="da-DK" altLang="x-none" b="1" dirty="0" err="1">
                <a:latin typeface="Arial" charset="0"/>
              </a:rPr>
              <a:t>Reichenbach</a:t>
            </a:r>
            <a:endParaRPr lang="da-DK" altLang="x-none" b="1" dirty="0">
              <a:latin typeface="Arial" charset="0"/>
            </a:endParaRPr>
          </a:p>
          <a:p>
            <a:pPr algn="r" eaLnBrk="0" hangingPunct="0"/>
            <a:r>
              <a:rPr lang="da-DK" altLang="x-none" dirty="0">
                <a:latin typeface="Arial" charset="0"/>
              </a:rPr>
              <a:t>(1891-1953)</a:t>
            </a:r>
            <a:endParaRPr lang="da-DK" altLang="x-none" b="1" dirty="0">
              <a:latin typeface="Arial" charset="0"/>
            </a:endParaRPr>
          </a:p>
        </p:txBody>
      </p:sp>
      <p:pic>
        <p:nvPicPr>
          <p:cNvPr id="38960" name="Picture 48" descr="Reichenbach.jpg                                                00014D47Macintosh HD rejse             B73A7B8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5535" y="3764677"/>
            <a:ext cx="1861179" cy="2264568"/>
          </a:xfrm>
          <a:prstGeom prst="rect">
            <a:avLst/>
          </a:prstGeom>
          <a:noFill/>
          <a:extLst>
            <a:ext uri="{909E8E84-426E-40DD-AFC4-6F175D3DCCD1}">
              <a14:hiddenFill xmlns:a14="http://schemas.microsoft.com/office/drawing/2010/main">
                <a:solidFill>
                  <a:srgbClr val="FFFFFF"/>
                </a:solidFill>
              </a14:hiddenFill>
            </a:ext>
          </a:extLst>
        </p:spPr>
      </p:pic>
      <p:sp>
        <p:nvSpPr>
          <p:cNvPr id="38961" name="Rectangle 49"/>
          <p:cNvSpPr>
            <a:spLocks noChangeArrowheads="1"/>
          </p:cNvSpPr>
          <p:nvPr/>
        </p:nvSpPr>
        <p:spPr bwMode="auto">
          <a:xfrm>
            <a:off x="9992414"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8902"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
        <p:nvSpPr>
          <p:cNvPr id="38964" name="Text Box 52"/>
          <p:cNvSpPr txBox="1">
            <a:spLocks noGrp="1" noChangeArrowheads="1"/>
          </p:cNvSpPr>
          <p:nvPr>
            <p:ph type="body" idx="1"/>
          </p:nvPr>
        </p:nvSpPr>
        <p:spPr>
          <a:xfrm>
            <a:off x="9263060" y="2313372"/>
            <a:ext cx="2536139" cy="761203"/>
          </a:xfrm>
          <a:noFill/>
          <a:ln/>
        </p:spPr>
        <p:txBody>
          <a:bodyPr>
            <a:normAutofit/>
          </a:bodyPr>
          <a:lstStyle/>
          <a:p>
            <a:pPr marL="0" indent="0" algn="r" eaLnBrk="0" hangingPunct="0">
              <a:spcBef>
                <a:spcPct val="0"/>
              </a:spcBef>
              <a:buNone/>
            </a:pPr>
            <a:r>
              <a:rPr lang="da-DK" altLang="x-none" b="1" dirty="0">
                <a:latin typeface="Arial" charset="0"/>
              </a:rPr>
              <a:t>Alfred J. </a:t>
            </a:r>
            <a:r>
              <a:rPr lang="da-DK" altLang="x-none" b="1" dirty="0" err="1">
                <a:latin typeface="Arial" charset="0"/>
              </a:rPr>
              <a:t>Ayer</a:t>
            </a:r>
            <a:endParaRPr lang="da-DK" altLang="x-none" b="1" dirty="0">
              <a:latin typeface="Arial" charset="0"/>
            </a:endParaRPr>
          </a:p>
          <a:p>
            <a:pPr marL="0" indent="0" algn="r" eaLnBrk="0" hangingPunct="0">
              <a:spcBef>
                <a:spcPct val="0"/>
              </a:spcBef>
              <a:buNone/>
            </a:pPr>
            <a:r>
              <a:rPr lang="da-DK" altLang="x-none" dirty="0">
                <a:latin typeface="Arial" charset="0"/>
              </a:rPr>
              <a:t>(1910-1989)</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8529" y="1459231"/>
            <a:ext cx="1489332" cy="1896791"/>
          </a:xfrm>
          <a:prstGeom prst="rect">
            <a:avLst/>
          </a:prstGeom>
        </p:spPr>
      </p:pic>
      <p:sp>
        <p:nvSpPr>
          <p:cNvPr id="21" name="Rectangle 36"/>
          <p:cNvSpPr>
            <a:spLocks noChangeArrowheads="1"/>
          </p:cNvSpPr>
          <p:nvPr/>
        </p:nvSpPr>
        <p:spPr bwMode="auto">
          <a:xfrm>
            <a:off x="3780117" y="3296774"/>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Kurt </a:t>
            </a:r>
            <a:r>
              <a:rPr lang="da-DK" altLang="x-none" b="1" dirty="0" err="1">
                <a:latin typeface="Arial" charset="0"/>
              </a:rPr>
              <a:t>Gödel</a:t>
            </a:r>
            <a:endParaRPr lang="da-DK" altLang="x-none" b="1" dirty="0">
              <a:latin typeface="Arial" charset="0"/>
            </a:endParaRPr>
          </a:p>
          <a:p>
            <a:pPr eaLnBrk="0" hangingPunct="0"/>
            <a:r>
              <a:rPr lang="da-DK" altLang="x-none" dirty="0">
                <a:latin typeface="Arial" charset="0"/>
              </a:rPr>
              <a:t>(1906-1978)</a:t>
            </a:r>
            <a:endParaRPr lang="da-DK" altLang="x-none" sz="1400" i="1" dirty="0">
              <a:latin typeface="Arial" charset="0"/>
            </a:endParaRPr>
          </a:p>
        </p:txBody>
      </p:sp>
      <p:pic>
        <p:nvPicPr>
          <p:cNvPr id="22" name="Picture 5" descr="http://www.hinduonnet.com/thehindu/br/2003/06/03/images/2003060300070301.jpg"/>
          <p:cNvPicPr>
            <a:picLocks noChangeAspect="1" noChangeArrowheads="1"/>
          </p:cNvPicPr>
          <p:nvPr/>
        </p:nvPicPr>
        <p:blipFill rotWithShape="1">
          <a:blip r:embed="rId11">
            <a:extLst>
              <a:ext uri="{28A0092B-C50C-407E-A947-70E740481C1C}">
                <a14:useLocalDpi xmlns:a14="http://schemas.microsoft.com/office/drawing/2010/main" val="0"/>
              </a:ext>
            </a:extLst>
          </a:blip>
          <a:srcRect r="-2" b="889"/>
          <a:stretch/>
        </p:blipFill>
        <p:spPr bwMode="auto">
          <a:xfrm>
            <a:off x="5825625" y="295821"/>
            <a:ext cx="1714651" cy="25174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4"/>
          <p:cNvSpPr txBox="1">
            <a:spLocks noChangeArrowheads="1"/>
          </p:cNvSpPr>
          <p:nvPr/>
        </p:nvSpPr>
        <p:spPr bwMode="auto">
          <a:xfrm>
            <a:off x="5760970" y="2874183"/>
            <a:ext cx="14414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Chuck Pop</a:t>
            </a:r>
          </a:p>
          <a:p>
            <a:pPr eaLnBrk="0" hangingPunct="0"/>
            <a:r>
              <a:rPr lang="da-DK" altLang="x-none" dirty="0">
                <a:latin typeface="Arial" charset="0"/>
              </a:rPr>
              <a:t>(1902-1994)</a:t>
            </a:r>
          </a:p>
        </p:txBody>
      </p:sp>
    </p:spTree>
    <p:extLst>
      <p:ext uri="{BB962C8B-B14F-4D97-AF65-F5344CB8AC3E}">
        <p14:creationId xmlns:p14="http://schemas.microsoft.com/office/powerpoint/2010/main" val="116398234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49427" y="624109"/>
            <a:ext cx="5030787" cy="968155"/>
          </a:xfrm>
        </p:spPr>
        <p:txBody>
          <a:bodyPr>
            <a:normAutofit/>
          </a:bodyPr>
          <a:lstStyle/>
          <a:p>
            <a:r>
              <a:rPr lang="en-US" altLang="x-none" dirty="0"/>
              <a:t>The Vienna Circle</a:t>
            </a:r>
            <a:endParaRPr lang="en-US" altLang="x-none" sz="1600" dirty="0">
              <a:latin typeface="Arial" charset="0"/>
            </a:endParaRPr>
          </a:p>
        </p:txBody>
      </p:sp>
      <p:sp>
        <p:nvSpPr>
          <p:cNvPr id="38961" name="Rectangle 49"/>
          <p:cNvSpPr>
            <a:spLocks noChangeArrowheads="1"/>
          </p:cNvSpPr>
          <p:nvPr/>
        </p:nvSpPr>
        <p:spPr bwMode="auto">
          <a:xfrm>
            <a:off x="9992414" y="6103076"/>
            <a:ext cx="1822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b="1" dirty="0">
                <a:latin typeface="Arial" charset="0"/>
              </a:rPr>
              <a:t>Carl G. Hempel</a:t>
            </a:r>
          </a:p>
          <a:p>
            <a:pPr eaLnBrk="0" hangingPunct="0"/>
            <a:r>
              <a:rPr lang="da-DK" altLang="x-none" dirty="0">
                <a:latin typeface="Arial" charset="0"/>
              </a:rPr>
              <a:t>(1905-1997)</a:t>
            </a:r>
            <a:endParaRPr lang="da-DK" altLang="x-none"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902" y="3747031"/>
            <a:ext cx="1632311" cy="228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8231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r>
              <a:rPr lang="en-US" altLang="x-none" i="1" dirty="0"/>
              <a:t>“Two Models of Scientific Explanation”</a:t>
            </a:r>
            <a:endParaRPr lang="en-US" altLang="x-none" i="1" dirty="0">
              <a:latin typeface="Arial" charset="0"/>
            </a:endParaRPr>
          </a:p>
        </p:txBody>
      </p:sp>
      <p:sp>
        <p:nvSpPr>
          <p:cNvPr id="3" name="Content Placeholder 2"/>
          <p:cNvSpPr>
            <a:spLocks noGrp="1"/>
          </p:cNvSpPr>
          <p:nvPr>
            <p:ph idx="1"/>
          </p:nvPr>
        </p:nvSpPr>
        <p:spPr>
          <a:xfrm>
            <a:off x="2589212" y="1738746"/>
            <a:ext cx="5972897" cy="4006222"/>
          </a:xfrm>
        </p:spPr>
        <p:txBody>
          <a:bodyPr>
            <a:noAutofit/>
          </a:bodyPr>
          <a:lstStyle/>
          <a:p>
            <a:pPr marL="0" indent="0" algn="just">
              <a:buNone/>
            </a:pPr>
            <a:r>
              <a:rPr lang="en-US" sz="2100" dirty="0">
                <a:latin typeface="Century Schoolbook" charset="0"/>
                <a:ea typeface="Century Schoolbook" charset="0"/>
                <a:cs typeface="Century Schoolbook" charset="0"/>
              </a:rPr>
              <a:t>“[T]wo pervasive human concerns which provide, I think, the basic motivation for all scientific research . One of these is man's persistent desire to improve his strategic position in the world by means of </a:t>
            </a:r>
            <a:r>
              <a:rPr lang="en-US" sz="2100" b="1" dirty="0">
                <a:latin typeface="Century Schoolbook" charset="0"/>
                <a:ea typeface="Century Schoolbook" charset="0"/>
                <a:cs typeface="Century Schoolbook" charset="0"/>
              </a:rPr>
              <a:t>dependable methods for </a:t>
            </a:r>
            <a:r>
              <a:rPr lang="en-US" sz="2100" b="1" i="1" dirty="0">
                <a:latin typeface="Century Schoolbook" charset="0"/>
                <a:ea typeface="Century Schoolbook" charset="0"/>
                <a:cs typeface="Century Schoolbook" charset="0"/>
              </a:rPr>
              <a:t>predicting</a:t>
            </a:r>
            <a:r>
              <a:rPr lang="en-US" sz="2100" b="1" dirty="0">
                <a:latin typeface="Century Schoolbook" charset="0"/>
                <a:ea typeface="Century Schoolbook" charset="0"/>
                <a:cs typeface="Century Schoolbook" charset="0"/>
              </a:rPr>
              <a:t> </a:t>
            </a:r>
            <a:r>
              <a:rPr lang="en-US" sz="2100" dirty="0">
                <a:latin typeface="Century Schoolbook" charset="0"/>
                <a:ea typeface="Century Schoolbook" charset="0"/>
                <a:cs typeface="Century Schoolbook" charset="0"/>
              </a:rPr>
              <a:t>and, whenever possible, </a:t>
            </a:r>
            <a:r>
              <a:rPr lang="en-US" sz="2100" b="1" i="1" dirty="0">
                <a:latin typeface="Century Schoolbook" charset="0"/>
                <a:ea typeface="Century Schoolbook" charset="0"/>
                <a:cs typeface="Century Schoolbook" charset="0"/>
              </a:rPr>
              <a:t>controlling</a:t>
            </a:r>
            <a:r>
              <a:rPr lang="en-US" sz="2100" b="1" dirty="0">
                <a:latin typeface="Century Schoolbook" charset="0"/>
                <a:ea typeface="Century Schoolbook" charset="0"/>
                <a:cs typeface="Century Schoolbook" charset="0"/>
              </a:rPr>
              <a:t> the events</a:t>
            </a:r>
            <a:r>
              <a:rPr lang="en-US" sz="2100" dirty="0">
                <a:latin typeface="Century Schoolbook" charset="0"/>
                <a:ea typeface="Century Schoolbook" charset="0"/>
                <a:cs typeface="Century Schoolbook" charset="0"/>
              </a:rPr>
              <a:t> that occur in it</a:t>
            </a:r>
            <a:r>
              <a:rPr lang="mr-IN" sz="2100" dirty="0">
                <a:latin typeface="Century Schoolbook" charset="0"/>
                <a:ea typeface="Century Schoolbook" charset="0"/>
                <a:cs typeface="Century Schoolbook" charset="0"/>
              </a:rPr>
              <a:t>…</a:t>
            </a:r>
            <a:r>
              <a:rPr lang="en-US" sz="2100" dirty="0">
                <a:latin typeface="Century Schoolbook" charset="0"/>
                <a:ea typeface="Century Schoolbook" charset="0"/>
                <a:cs typeface="Century Schoolbook" charset="0"/>
              </a:rPr>
              <a:t> there is a second basic motivation for the scientific quest, namely, man's </a:t>
            </a:r>
            <a:r>
              <a:rPr lang="en-US" sz="2100" b="1" dirty="0">
                <a:latin typeface="Century Schoolbook" charset="0"/>
                <a:ea typeface="Century Schoolbook" charset="0"/>
                <a:cs typeface="Century Schoolbook" charset="0"/>
              </a:rPr>
              <a:t>insatiable intellectual curiosity</a:t>
            </a:r>
            <a:r>
              <a:rPr lang="en-US" sz="2100" dirty="0">
                <a:latin typeface="Century Schoolbook" charset="0"/>
                <a:ea typeface="Century Schoolbook" charset="0"/>
                <a:cs typeface="Century Schoolbook" charset="0"/>
              </a:rPr>
              <a:t>, his deep concern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know</a:t>
            </a:r>
            <a:r>
              <a:rPr lang="en-US" sz="2100" i="1" dirty="0">
                <a:latin typeface="Century Schoolbook" charset="0"/>
                <a:ea typeface="Century Schoolbook" charset="0"/>
                <a:cs typeface="Century Schoolbook" charset="0"/>
              </a:rPr>
              <a:t> </a:t>
            </a:r>
            <a:r>
              <a:rPr lang="en-US" sz="2100" dirty="0">
                <a:latin typeface="Century Schoolbook" charset="0"/>
                <a:ea typeface="Century Schoolbook" charset="0"/>
                <a:cs typeface="Century Schoolbook" charset="0"/>
              </a:rPr>
              <a:t>the world he lives in, and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explain</a:t>
            </a:r>
            <a:r>
              <a:rPr lang="en-US" sz="2100" i="1" dirty="0">
                <a:latin typeface="Century Schoolbook" charset="0"/>
                <a:ea typeface="Century Schoolbook" charset="0"/>
                <a:cs typeface="Century Schoolbook" charset="0"/>
              </a:rPr>
              <a:t>, </a:t>
            </a:r>
            <a:r>
              <a:rPr lang="en-US" sz="2100" dirty="0">
                <a:latin typeface="Century Schoolbook" charset="0"/>
                <a:ea typeface="Century Schoolbook" charset="0"/>
                <a:cs typeface="Century Schoolbook" charset="0"/>
              </a:rPr>
              <a:t>and thus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understand</a:t>
            </a:r>
            <a:r>
              <a:rPr lang="en-US" sz="2100" i="1" dirty="0">
                <a:latin typeface="Century Schoolbook" charset="0"/>
                <a:ea typeface="Century Schoolbook" charset="0"/>
                <a:cs typeface="Century Schoolbook" charset="0"/>
              </a:rPr>
              <a:t>, </a:t>
            </a:r>
            <a:r>
              <a:rPr lang="en-US" sz="2100" dirty="0">
                <a:latin typeface="Century Schoolbook" charset="0"/>
                <a:ea typeface="Century Schoolbook" charset="0"/>
                <a:cs typeface="Century Schoolbook" charset="0"/>
              </a:rPr>
              <a:t>the unending flow of phenomena it presents to him.”</a:t>
            </a:r>
          </a:p>
        </p:txBody>
      </p:sp>
      <p:sp>
        <p:nvSpPr>
          <p:cNvPr id="38961" name="Rectangle 49"/>
          <p:cNvSpPr>
            <a:spLocks noChangeArrowheads="1"/>
          </p:cNvSpPr>
          <p:nvPr/>
        </p:nvSpPr>
        <p:spPr bwMode="auto">
          <a:xfrm>
            <a:off x="9283466" y="5391025"/>
            <a:ext cx="2020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2000" b="1" dirty="0">
                <a:latin typeface="Arial" charset="0"/>
              </a:rPr>
              <a:t>Carl G. Hempel</a:t>
            </a:r>
          </a:p>
          <a:p>
            <a:pPr eaLnBrk="0" hangingPunct="0"/>
            <a:r>
              <a:rPr lang="da-DK" altLang="x-none" sz="2000" dirty="0">
                <a:latin typeface="Arial" charset="0"/>
              </a:rPr>
              <a:t>(1905-1997)</a:t>
            </a:r>
            <a:endParaRPr lang="da-DK" altLang="x-none" sz="2000"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466" y="1738746"/>
            <a:ext cx="2537748" cy="35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463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r>
              <a:rPr lang="en-US" altLang="x-none" i="1" dirty="0"/>
              <a:t>“Two Models of Scientific Explanation”</a:t>
            </a:r>
            <a:endParaRPr lang="en-US" altLang="x-none" i="1" dirty="0">
              <a:latin typeface="Arial" charset="0"/>
            </a:endParaRPr>
          </a:p>
        </p:txBody>
      </p:sp>
      <p:sp>
        <p:nvSpPr>
          <p:cNvPr id="3" name="Content Placeholder 2"/>
          <p:cNvSpPr>
            <a:spLocks noGrp="1"/>
          </p:cNvSpPr>
          <p:nvPr>
            <p:ph idx="1"/>
          </p:nvPr>
        </p:nvSpPr>
        <p:spPr>
          <a:xfrm>
            <a:off x="2589212" y="1738746"/>
            <a:ext cx="5972897" cy="4006222"/>
          </a:xfrm>
        </p:spPr>
        <p:txBody>
          <a:bodyPr>
            <a:noAutofit/>
          </a:bodyPr>
          <a:lstStyle/>
          <a:p>
            <a:pPr marL="0" indent="0" algn="just">
              <a:buNone/>
            </a:pPr>
            <a:r>
              <a:rPr lang="en-US" sz="2100" dirty="0">
                <a:solidFill>
                  <a:schemeClr val="bg1"/>
                </a:solidFill>
                <a:latin typeface="Century Schoolbook" charset="0"/>
                <a:ea typeface="Century Schoolbook" charset="0"/>
                <a:cs typeface="Century Schoolbook" charset="0"/>
              </a:rPr>
              <a:t>“[T]wo pervasive human concerns which provide, I think, the basic motivation for all scientific research . One of these is man's persistent desire to improve his strategic position in the world by means of </a:t>
            </a:r>
            <a:r>
              <a:rPr lang="en-US" sz="2100" b="1" dirty="0">
                <a:solidFill>
                  <a:schemeClr val="bg1"/>
                </a:solidFill>
                <a:latin typeface="Century Schoolbook" charset="0"/>
                <a:ea typeface="Century Schoolbook" charset="0"/>
                <a:cs typeface="Century Schoolbook" charset="0"/>
              </a:rPr>
              <a:t>dependable methods for </a:t>
            </a:r>
            <a:r>
              <a:rPr lang="en-US" sz="2100" b="1" i="1" dirty="0">
                <a:latin typeface="Century Schoolbook" charset="0"/>
                <a:ea typeface="Century Schoolbook" charset="0"/>
                <a:cs typeface="Century Schoolbook" charset="0"/>
              </a:rPr>
              <a:t>predicting</a:t>
            </a:r>
            <a:r>
              <a:rPr lang="en-US" sz="2100" b="1" dirty="0">
                <a:solidFill>
                  <a:schemeClr val="bg1"/>
                </a:solidFill>
                <a:latin typeface="Century Schoolbook" charset="0"/>
                <a:ea typeface="Century Schoolbook" charset="0"/>
                <a:cs typeface="Century Schoolbook" charset="0"/>
              </a:rPr>
              <a:t> </a:t>
            </a:r>
            <a:r>
              <a:rPr lang="en-US" sz="2100" dirty="0">
                <a:solidFill>
                  <a:schemeClr val="bg1"/>
                </a:solidFill>
                <a:latin typeface="Century Schoolbook" charset="0"/>
                <a:ea typeface="Century Schoolbook" charset="0"/>
                <a:cs typeface="Century Schoolbook" charset="0"/>
              </a:rPr>
              <a:t>and, whenever possible, </a:t>
            </a:r>
            <a:r>
              <a:rPr lang="en-US" sz="2100" b="1" i="1" dirty="0">
                <a:latin typeface="Century Schoolbook" charset="0"/>
                <a:ea typeface="Century Schoolbook" charset="0"/>
                <a:cs typeface="Century Schoolbook" charset="0"/>
              </a:rPr>
              <a:t>controlling</a:t>
            </a:r>
            <a:r>
              <a:rPr lang="en-US" sz="2100" b="1" dirty="0">
                <a:latin typeface="Century Schoolbook" charset="0"/>
                <a:ea typeface="Century Schoolbook" charset="0"/>
                <a:cs typeface="Century Schoolbook" charset="0"/>
              </a:rPr>
              <a:t> the events</a:t>
            </a:r>
            <a:r>
              <a:rPr lang="en-US" sz="2100" dirty="0">
                <a:solidFill>
                  <a:schemeClr val="bg1"/>
                </a:solidFill>
                <a:latin typeface="Century Schoolbook" charset="0"/>
                <a:ea typeface="Century Schoolbook" charset="0"/>
                <a:cs typeface="Century Schoolbook" charset="0"/>
              </a:rPr>
              <a:t> that occur in it</a:t>
            </a:r>
            <a:r>
              <a:rPr lang="mr-IN" sz="2100" dirty="0">
                <a:solidFill>
                  <a:schemeClr val="bg1"/>
                </a:solidFill>
                <a:latin typeface="Century Schoolbook" charset="0"/>
                <a:ea typeface="Century Schoolbook" charset="0"/>
                <a:cs typeface="Century Schoolbook" charset="0"/>
              </a:rPr>
              <a:t>…</a:t>
            </a:r>
            <a:r>
              <a:rPr lang="en-US" sz="2100" dirty="0">
                <a:solidFill>
                  <a:schemeClr val="bg1"/>
                </a:solidFill>
                <a:latin typeface="Century Schoolbook" charset="0"/>
                <a:ea typeface="Century Schoolbook" charset="0"/>
                <a:cs typeface="Century Schoolbook" charset="0"/>
              </a:rPr>
              <a:t> there is a second basic motivation for the scientific quest, namely, man's </a:t>
            </a:r>
            <a:r>
              <a:rPr lang="en-US" sz="2100" b="1" dirty="0">
                <a:solidFill>
                  <a:schemeClr val="bg1"/>
                </a:solidFill>
                <a:latin typeface="Century Schoolbook" charset="0"/>
                <a:ea typeface="Century Schoolbook" charset="0"/>
                <a:cs typeface="Century Schoolbook" charset="0"/>
              </a:rPr>
              <a:t>insatiable intellectual curiosity</a:t>
            </a:r>
            <a:r>
              <a:rPr lang="en-US" sz="2100" dirty="0">
                <a:solidFill>
                  <a:schemeClr val="bg1"/>
                </a:solidFill>
                <a:latin typeface="Century Schoolbook" charset="0"/>
                <a:ea typeface="Century Schoolbook" charset="0"/>
                <a:cs typeface="Century Schoolbook" charset="0"/>
              </a:rPr>
              <a:t>, his deep concern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know</a:t>
            </a:r>
            <a:r>
              <a:rPr lang="en-US" sz="2100" i="1" dirty="0">
                <a:latin typeface="Century Schoolbook" charset="0"/>
                <a:ea typeface="Century Schoolbook" charset="0"/>
                <a:cs typeface="Century Schoolbook" charset="0"/>
              </a:rPr>
              <a:t> </a:t>
            </a:r>
            <a:r>
              <a:rPr lang="en-US" sz="2100" dirty="0">
                <a:solidFill>
                  <a:schemeClr val="bg1"/>
                </a:solidFill>
                <a:latin typeface="Century Schoolbook" charset="0"/>
                <a:ea typeface="Century Schoolbook" charset="0"/>
                <a:cs typeface="Century Schoolbook" charset="0"/>
              </a:rPr>
              <a:t>the world</a:t>
            </a:r>
            <a:r>
              <a:rPr lang="en-US" sz="2100" dirty="0">
                <a:latin typeface="Century Schoolbook" charset="0"/>
                <a:ea typeface="Century Schoolbook" charset="0"/>
                <a:cs typeface="Century Schoolbook" charset="0"/>
              </a:rPr>
              <a:t> </a:t>
            </a:r>
            <a:r>
              <a:rPr lang="en-US" sz="2100" dirty="0">
                <a:solidFill>
                  <a:schemeClr val="bg1"/>
                </a:solidFill>
                <a:latin typeface="Century Schoolbook" charset="0"/>
                <a:ea typeface="Century Schoolbook" charset="0"/>
                <a:cs typeface="Century Schoolbook" charset="0"/>
              </a:rPr>
              <a:t>he lives in, and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explain</a:t>
            </a:r>
            <a:r>
              <a:rPr lang="en-US" sz="2100" i="1" dirty="0">
                <a:latin typeface="Century Schoolbook" charset="0"/>
                <a:ea typeface="Century Schoolbook" charset="0"/>
                <a:cs typeface="Century Schoolbook" charset="0"/>
              </a:rPr>
              <a:t>, </a:t>
            </a:r>
            <a:r>
              <a:rPr lang="en-US" sz="2100" dirty="0">
                <a:solidFill>
                  <a:schemeClr val="bg1"/>
                </a:solidFill>
                <a:latin typeface="Century Schoolbook" charset="0"/>
                <a:ea typeface="Century Schoolbook" charset="0"/>
                <a:cs typeface="Century Schoolbook" charset="0"/>
              </a:rPr>
              <a:t>and thus </a:t>
            </a:r>
            <a:r>
              <a:rPr lang="en-US" sz="2100" b="1" dirty="0">
                <a:latin typeface="Century Schoolbook" charset="0"/>
                <a:ea typeface="Century Schoolbook" charset="0"/>
                <a:cs typeface="Century Schoolbook" charset="0"/>
              </a:rPr>
              <a:t>to </a:t>
            </a:r>
            <a:r>
              <a:rPr lang="en-US" sz="2100" b="1" i="1" dirty="0">
                <a:latin typeface="Century Schoolbook" charset="0"/>
                <a:ea typeface="Century Schoolbook" charset="0"/>
                <a:cs typeface="Century Schoolbook" charset="0"/>
              </a:rPr>
              <a:t>understand</a:t>
            </a:r>
            <a:r>
              <a:rPr lang="en-US" sz="2100" i="1" dirty="0">
                <a:latin typeface="Century Schoolbook" charset="0"/>
                <a:ea typeface="Century Schoolbook" charset="0"/>
                <a:cs typeface="Century Schoolbook" charset="0"/>
              </a:rPr>
              <a:t>, </a:t>
            </a:r>
            <a:r>
              <a:rPr lang="en-US" sz="2100" b="1" dirty="0">
                <a:latin typeface="Century Schoolbook" charset="0"/>
                <a:ea typeface="Century Schoolbook" charset="0"/>
                <a:cs typeface="Century Schoolbook" charset="0"/>
              </a:rPr>
              <a:t>the unending flow of phenomena</a:t>
            </a:r>
            <a:r>
              <a:rPr lang="en-US" sz="2100" dirty="0">
                <a:solidFill>
                  <a:schemeClr val="bg1"/>
                </a:solidFill>
                <a:latin typeface="Century Schoolbook" charset="0"/>
                <a:ea typeface="Century Schoolbook" charset="0"/>
                <a:cs typeface="Century Schoolbook" charset="0"/>
              </a:rPr>
              <a:t> it presents to him.”</a:t>
            </a:r>
          </a:p>
        </p:txBody>
      </p:sp>
      <p:sp>
        <p:nvSpPr>
          <p:cNvPr id="38961" name="Rectangle 49"/>
          <p:cNvSpPr>
            <a:spLocks noChangeArrowheads="1"/>
          </p:cNvSpPr>
          <p:nvPr/>
        </p:nvSpPr>
        <p:spPr bwMode="auto">
          <a:xfrm>
            <a:off x="9283466" y="5391025"/>
            <a:ext cx="2020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da-DK" altLang="x-none" sz="2000" b="1" dirty="0">
                <a:latin typeface="Arial" charset="0"/>
              </a:rPr>
              <a:t>Carl G. Hempel</a:t>
            </a:r>
          </a:p>
          <a:p>
            <a:pPr eaLnBrk="0" hangingPunct="0"/>
            <a:r>
              <a:rPr lang="da-DK" altLang="x-none" sz="2000" dirty="0">
                <a:latin typeface="Arial" charset="0"/>
              </a:rPr>
              <a:t>(1905-1997)</a:t>
            </a:r>
            <a:endParaRPr lang="da-DK" altLang="x-none" sz="2000" b="1" dirty="0">
              <a:latin typeface="Arial" charset="0"/>
            </a:endParaRPr>
          </a:p>
        </p:txBody>
      </p:sp>
      <p:pic>
        <p:nvPicPr>
          <p:cNvPr id="38962" name="Picture 50" descr="Hempel2.jpg                                                    00014D38Macintosh HD rejse             B73A7B8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466" y="1738746"/>
            <a:ext cx="2537748" cy="35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8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2209800" y="381000"/>
            <a:ext cx="7772400" cy="1143000"/>
          </a:xfrm>
        </p:spPr>
        <p:txBody>
          <a:bodyPr/>
          <a:lstStyle/>
          <a:p>
            <a:r>
              <a:rPr lang="en-US" altLang="x-none" sz="4000" dirty="0"/>
              <a:t>Hume’s Response: Deal with it</a:t>
            </a:r>
          </a:p>
        </p:txBody>
      </p:sp>
      <p:sp>
        <p:nvSpPr>
          <p:cNvPr id="394243" name="Rectangle 3"/>
          <p:cNvSpPr>
            <a:spLocks noGrp="1" noChangeArrowheads="1"/>
          </p:cNvSpPr>
          <p:nvPr>
            <p:ph type="body" idx="1"/>
          </p:nvPr>
        </p:nvSpPr>
        <p:spPr>
          <a:xfrm>
            <a:off x="2209799" y="1752600"/>
            <a:ext cx="8634663" cy="4572000"/>
          </a:xfrm>
        </p:spPr>
        <p:txBody>
          <a:bodyPr>
            <a:normAutofit/>
          </a:bodyPr>
          <a:lstStyle/>
          <a:p>
            <a:pPr marL="400050" lvl="1" indent="0" algn="just">
              <a:lnSpc>
                <a:spcPct val="90000"/>
              </a:lnSpc>
              <a:buNone/>
            </a:pPr>
            <a:r>
              <a:rPr lang="en-US" altLang="x-none" sz="2000" dirty="0">
                <a:latin typeface="Century Schoolbook" charset="0"/>
                <a:ea typeface="Century Schoolbook" charset="0"/>
                <a:cs typeface="Century Schoolbook" charset="0"/>
              </a:rPr>
              <a:t>“Even after we have experience of the operations of cause and effect, our conclusions from that experience are not founded on reasoning, or any process of the understanding.”</a:t>
            </a:r>
          </a:p>
          <a:p>
            <a:pPr marL="400050" lvl="1" indent="0" algn="just">
              <a:lnSpc>
                <a:spcPct val="90000"/>
              </a:lnSpc>
              <a:buNone/>
            </a:pPr>
            <a:r>
              <a:rPr lang="en-US" altLang="x-none" sz="2000" dirty="0">
                <a:latin typeface="Century Schoolbook" charset="0"/>
                <a:ea typeface="Century Schoolbook" charset="0"/>
                <a:cs typeface="Century Schoolbook" charset="0"/>
              </a:rPr>
              <a:t>“Men are not impelled by any reasoning or process of the understanding, but rather from Custom or Habit.... Custom, then, is the great guide of human life.”</a:t>
            </a:r>
          </a:p>
          <a:p>
            <a:pPr marL="400050" lvl="1" indent="0" algn="just">
              <a:lnSpc>
                <a:spcPct val="90000"/>
              </a:lnSpc>
              <a:buNone/>
            </a:pPr>
            <a:endParaRPr lang="en-US" altLang="x-none" sz="2000" dirty="0">
              <a:ea typeface="Century Gothic" charset="0"/>
              <a:cs typeface="Century Gothic" charset="0"/>
            </a:endParaRPr>
          </a:p>
          <a:p>
            <a:pPr algn="just">
              <a:lnSpc>
                <a:spcPct val="90000"/>
              </a:lnSpc>
            </a:pPr>
            <a:r>
              <a:rPr lang="en-US" altLang="x-none" sz="2200" dirty="0">
                <a:ea typeface="Century Gothic" charset="0"/>
                <a:cs typeface="Century Gothic" charset="0"/>
              </a:rPr>
              <a:t>Thus while we cannot really know the true causal powers of things or the course of the future, we can know the customs or habits that our mind has formed through its experiences.</a:t>
            </a:r>
          </a:p>
          <a:p>
            <a:pPr algn="just">
              <a:lnSpc>
                <a:spcPct val="90000"/>
              </a:lnSpc>
            </a:pPr>
            <a:r>
              <a:rPr lang="en-US" altLang="x-none" sz="2200" dirty="0">
                <a:ea typeface="Century Gothic" charset="0"/>
                <a:cs typeface="Century Gothic" charset="0"/>
              </a:rPr>
              <a:t>So statements about the causal powers of things really should be reconceived as statements about the connections in our minds between the ideas of those things.</a:t>
            </a:r>
          </a:p>
        </p:txBody>
      </p:sp>
    </p:spTree>
    <p:extLst>
      <p:ext uri="{BB962C8B-B14F-4D97-AF65-F5344CB8AC3E}">
        <p14:creationId xmlns:p14="http://schemas.microsoft.com/office/powerpoint/2010/main" val="31694848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Explanation</a:t>
            </a:r>
          </a:p>
        </p:txBody>
      </p:sp>
      <p:sp>
        <p:nvSpPr>
          <p:cNvPr id="3" name="Content Placeholder 2"/>
          <p:cNvSpPr>
            <a:spLocks noGrp="1"/>
          </p:cNvSpPr>
          <p:nvPr>
            <p:ph idx="1"/>
          </p:nvPr>
        </p:nvSpPr>
        <p:spPr>
          <a:xfrm>
            <a:off x="2589212" y="1905000"/>
            <a:ext cx="8915400" cy="4562302"/>
          </a:xfrm>
        </p:spPr>
        <p:txBody>
          <a:bodyPr>
            <a:normAutofit/>
          </a:bodyPr>
          <a:lstStyle/>
          <a:p>
            <a:r>
              <a:rPr lang="en-US" b="1" dirty="0"/>
              <a:t>Most agree:</a:t>
            </a:r>
            <a:r>
              <a:rPr lang="en-US" dirty="0"/>
              <a:t> </a:t>
            </a:r>
            <a:r>
              <a:rPr lang="en-US" i="1" dirty="0"/>
              <a:t>explanation</a:t>
            </a:r>
            <a:r>
              <a:rPr lang="en-US" dirty="0"/>
              <a:t> is about the world: answers to how it is what it is.</a:t>
            </a:r>
          </a:p>
          <a:p>
            <a:r>
              <a:rPr lang="en-US" b="1" dirty="0"/>
              <a:t>All agree:</a:t>
            </a:r>
            <a:r>
              <a:rPr lang="en-US" dirty="0"/>
              <a:t> </a:t>
            </a:r>
            <a:r>
              <a:rPr lang="en-US" i="1" dirty="0"/>
              <a:t>understanding</a:t>
            </a:r>
            <a:r>
              <a:rPr lang="en-US" dirty="0"/>
              <a:t> is psychological: answers to how one knows it.</a:t>
            </a:r>
          </a:p>
          <a:p>
            <a:r>
              <a:rPr lang="en-US" b="1" dirty="0"/>
              <a:t>All agree:</a:t>
            </a:r>
            <a:r>
              <a:rPr lang="en-US" dirty="0"/>
              <a:t> </a:t>
            </a:r>
            <a:r>
              <a:rPr lang="en-US" i="1" dirty="0"/>
              <a:t>predictions</a:t>
            </a:r>
            <a:r>
              <a:rPr lang="en-US" dirty="0"/>
              <a:t> are about as-yet-unobserved phenomena, typically ones in the future.</a:t>
            </a:r>
          </a:p>
          <a:p>
            <a:r>
              <a:rPr lang="en-US" b="1" dirty="0"/>
              <a:t>Most agree:</a:t>
            </a:r>
            <a:r>
              <a:rPr lang="en-US" dirty="0"/>
              <a:t> </a:t>
            </a:r>
            <a:r>
              <a:rPr lang="en-US" i="1" dirty="0"/>
              <a:t>controlling</a:t>
            </a:r>
            <a:r>
              <a:rPr lang="en-US" dirty="0"/>
              <a:t> requires understanding causal factors/mechanisms</a:t>
            </a:r>
          </a:p>
          <a:p>
            <a:r>
              <a:rPr lang="en-US" b="1" dirty="0"/>
              <a:t>Most agree:</a:t>
            </a:r>
            <a:r>
              <a:rPr lang="en-US" dirty="0"/>
              <a:t> </a:t>
            </a:r>
            <a:r>
              <a:rPr lang="en-US" i="1" dirty="0"/>
              <a:t>knowledge</a:t>
            </a:r>
            <a:r>
              <a:rPr lang="en-US" dirty="0"/>
              <a:t> involves justified, true belief.</a:t>
            </a:r>
          </a:p>
          <a:p>
            <a:r>
              <a:rPr lang="en-US" b="1" dirty="0"/>
              <a:t>Most agree:</a:t>
            </a:r>
            <a:r>
              <a:rPr lang="en-US" dirty="0"/>
              <a:t> </a:t>
            </a:r>
            <a:r>
              <a:rPr lang="en-US" i="1" dirty="0"/>
              <a:t>theories</a:t>
            </a:r>
            <a:r>
              <a:rPr lang="en-US" dirty="0"/>
              <a:t> allow </a:t>
            </a:r>
            <a:r>
              <a:rPr lang="en-US" i="1" dirty="0"/>
              <a:t>prediction</a:t>
            </a:r>
            <a:r>
              <a:rPr lang="en-US" dirty="0"/>
              <a:t>, </a:t>
            </a:r>
            <a:r>
              <a:rPr lang="en-US" i="1" dirty="0"/>
              <a:t>explanation</a:t>
            </a:r>
            <a:r>
              <a:rPr lang="en-US" dirty="0"/>
              <a:t>, </a:t>
            </a:r>
            <a:r>
              <a:rPr lang="en-US" i="1" dirty="0"/>
              <a:t>understanding</a:t>
            </a:r>
            <a:r>
              <a:rPr lang="en-US" dirty="0"/>
              <a:t>, possibility of </a:t>
            </a:r>
            <a:r>
              <a:rPr lang="en-US" i="1" dirty="0"/>
              <a:t>control</a:t>
            </a:r>
            <a:r>
              <a:rPr lang="en-US" dirty="0"/>
              <a:t>.</a:t>
            </a:r>
          </a:p>
          <a:p>
            <a:r>
              <a:rPr lang="en-US" dirty="0"/>
              <a:t>Some controversies:</a:t>
            </a:r>
          </a:p>
          <a:p>
            <a:pPr lvl="1"/>
            <a:r>
              <a:rPr lang="en-US" dirty="0"/>
              <a:t>The relationship between explanation and prediction</a:t>
            </a:r>
          </a:p>
          <a:p>
            <a:pPr lvl="1"/>
            <a:r>
              <a:rPr lang="en-US" dirty="0"/>
              <a:t>The relationship between explanation and understanding</a:t>
            </a:r>
          </a:p>
          <a:p>
            <a:pPr lvl="1"/>
            <a:r>
              <a:rPr lang="en-US" dirty="0"/>
              <a:t>What explanation is.</a:t>
            </a:r>
          </a:p>
        </p:txBody>
      </p:sp>
    </p:spTree>
    <p:extLst>
      <p:ext uri="{BB962C8B-B14F-4D97-AF65-F5344CB8AC3E}">
        <p14:creationId xmlns:p14="http://schemas.microsoft.com/office/powerpoint/2010/main" val="81328421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5320791" cy="1280890"/>
          </a:xfrm>
        </p:spPr>
        <p:txBody>
          <a:bodyPr/>
          <a:lstStyle/>
          <a:p>
            <a:r>
              <a:rPr lang="en-US" dirty="0"/>
              <a:t>Covering Law Model</a:t>
            </a:r>
          </a:p>
        </p:txBody>
      </p:sp>
      <p:sp>
        <p:nvSpPr>
          <p:cNvPr id="3" name="Content Placeholder 2"/>
          <p:cNvSpPr>
            <a:spLocks noGrp="1"/>
          </p:cNvSpPr>
          <p:nvPr>
            <p:ph idx="1"/>
          </p:nvPr>
        </p:nvSpPr>
        <p:spPr>
          <a:xfrm>
            <a:off x="2589212" y="2133600"/>
            <a:ext cx="5657013" cy="3777622"/>
          </a:xfrm>
        </p:spPr>
        <p:txBody>
          <a:bodyPr/>
          <a:lstStyle/>
          <a:p>
            <a:r>
              <a:rPr lang="en-US" dirty="0"/>
              <a:t>Scientific explanations are answers to </a:t>
            </a:r>
            <a:r>
              <a:rPr lang="en-US" b="1" i="1" dirty="0"/>
              <a:t>why</a:t>
            </a:r>
            <a:r>
              <a:rPr lang="en-US" dirty="0"/>
              <a:t> </a:t>
            </a:r>
            <a:r>
              <a:rPr lang="en-US" b="1" dirty="0"/>
              <a:t>questions</a:t>
            </a:r>
            <a:r>
              <a:rPr lang="en-US" dirty="0"/>
              <a:t> (e.g. why is the sky blue?)</a:t>
            </a:r>
          </a:p>
          <a:p>
            <a:r>
              <a:rPr lang="en-US" dirty="0"/>
              <a:t>Scientific explanations have the form of a deductive </a:t>
            </a:r>
            <a:r>
              <a:rPr lang="en-US" b="1" dirty="0"/>
              <a:t>logical argument </a:t>
            </a:r>
            <a:r>
              <a:rPr lang="en-US" dirty="0"/>
              <a:t>(premises </a:t>
            </a:r>
            <a:r>
              <a:rPr lang="en-US" b="1" u="sng" dirty="0"/>
              <a:t>explain the</a:t>
            </a:r>
            <a:r>
              <a:rPr lang="en-US" dirty="0"/>
              <a:t> conclusion)</a:t>
            </a:r>
          </a:p>
          <a:p>
            <a:r>
              <a:rPr lang="en-US" dirty="0"/>
              <a:t>Explanations and predictions are </a:t>
            </a:r>
            <a:r>
              <a:rPr lang="en-US" b="1" dirty="0"/>
              <a:t>temporal inversions </a:t>
            </a:r>
            <a:r>
              <a:rPr lang="en-US" dirty="0"/>
              <a:t>(e.g. an explanation, had it been available in the past, would have been a prediction).</a:t>
            </a:r>
          </a:p>
          <a:p>
            <a:r>
              <a:rPr lang="en-US" dirty="0"/>
              <a:t>Involve </a:t>
            </a:r>
            <a:r>
              <a:rPr lang="en-US" b="1" i="1" dirty="0"/>
              <a:t>laws</a:t>
            </a:r>
            <a:r>
              <a:rPr lang="en-US" dirty="0"/>
              <a:t> or (if the science lacks laws) inductive generalizations</a:t>
            </a:r>
          </a:p>
        </p:txBody>
      </p:sp>
      <p:sp>
        <p:nvSpPr>
          <p:cNvPr id="4" name="TextBox 3"/>
          <p:cNvSpPr txBox="1"/>
          <p:nvPr/>
        </p:nvSpPr>
        <p:spPr>
          <a:xfrm>
            <a:off x="8811490" y="781798"/>
            <a:ext cx="3108961" cy="5062924"/>
          </a:xfrm>
          <a:prstGeom prst="rect">
            <a:avLst/>
          </a:prstGeom>
          <a:noFill/>
        </p:spPr>
        <p:txBody>
          <a:bodyPr wrap="square" rtlCol="0">
            <a:spAutoFit/>
          </a:bodyPr>
          <a:lstStyle/>
          <a:p>
            <a:r>
              <a:rPr lang="en-US" sz="1700" dirty="0">
                <a:latin typeface="Courier New" charset="0"/>
                <a:ea typeface="Courier New" charset="0"/>
                <a:cs typeface="Courier New" charset="0"/>
              </a:rPr>
              <a:t>Question: why was 2016 the hottest year on record?</a:t>
            </a:r>
          </a:p>
          <a:p>
            <a:endParaRPr lang="en-US" sz="1700" dirty="0">
              <a:latin typeface="Courier New" charset="0"/>
              <a:ea typeface="Courier New" charset="0"/>
              <a:cs typeface="Courier New" charset="0"/>
            </a:endParaRPr>
          </a:p>
          <a:p>
            <a:pPr marL="342900" indent="-342900">
              <a:buAutoNum type="arabicPeriod"/>
            </a:pPr>
            <a:r>
              <a:rPr lang="en-US" sz="1700" b="1" dirty="0">
                <a:latin typeface="Courier New" charset="0"/>
                <a:ea typeface="Courier New" charset="0"/>
                <a:cs typeface="Courier New" charset="0"/>
              </a:rPr>
              <a:t>LAW:</a:t>
            </a:r>
            <a:r>
              <a:rPr lang="en-US" sz="1700" dirty="0">
                <a:latin typeface="Courier New" charset="0"/>
                <a:ea typeface="Courier New" charset="0"/>
                <a:cs typeface="Courier New" charset="0"/>
              </a:rPr>
              <a:t> CO</a:t>
            </a:r>
            <a:r>
              <a:rPr lang="en-US" sz="1700" baseline="-25000" dirty="0">
                <a:latin typeface="Courier New" charset="0"/>
                <a:ea typeface="Courier New" charset="0"/>
                <a:cs typeface="Courier New" charset="0"/>
              </a:rPr>
              <a:t>2</a:t>
            </a:r>
            <a:r>
              <a:rPr lang="en-US" sz="1700" dirty="0">
                <a:latin typeface="Courier New" charset="0"/>
                <a:ea typeface="Courier New" charset="0"/>
                <a:cs typeface="Courier New" charset="0"/>
              </a:rPr>
              <a:t> and other GHGs have higher black-body radiation than the normal atmosphere.</a:t>
            </a:r>
          </a:p>
          <a:p>
            <a:pPr marL="342900" indent="-342900">
              <a:buAutoNum type="arabicPeriod"/>
            </a:pPr>
            <a:r>
              <a:rPr lang="en-US" sz="1700" b="1" dirty="0">
                <a:latin typeface="Courier New" charset="0"/>
                <a:ea typeface="Courier New" charset="0"/>
                <a:cs typeface="Courier New" charset="0"/>
              </a:rPr>
              <a:t>FACT:</a:t>
            </a:r>
            <a:r>
              <a:rPr lang="en-US" sz="1700" dirty="0">
                <a:latin typeface="Courier New" charset="0"/>
                <a:ea typeface="Courier New" charset="0"/>
                <a:cs typeface="Courier New" charset="0"/>
              </a:rPr>
              <a:t> CO</a:t>
            </a:r>
            <a:r>
              <a:rPr lang="en-US" sz="1700" baseline="-25000" dirty="0">
                <a:latin typeface="Courier New" charset="0"/>
                <a:ea typeface="Courier New" charset="0"/>
                <a:cs typeface="Courier New" charset="0"/>
              </a:rPr>
              <a:t>2</a:t>
            </a:r>
            <a:r>
              <a:rPr lang="en-US" sz="1700" dirty="0">
                <a:latin typeface="Courier New" charset="0"/>
                <a:ea typeface="Courier New" charset="0"/>
                <a:cs typeface="Courier New" charset="0"/>
              </a:rPr>
              <a:t> and other GHGs continue to increase yearly.</a:t>
            </a:r>
          </a:p>
          <a:p>
            <a:pPr marL="342900" indent="-342900">
              <a:buAutoNum type="arabicPeriod"/>
            </a:pPr>
            <a:r>
              <a:rPr lang="en-US" sz="1700" b="1" dirty="0">
                <a:latin typeface="Courier New" charset="0"/>
                <a:ea typeface="Courier New" charset="0"/>
                <a:cs typeface="Courier New" charset="0"/>
              </a:rPr>
              <a:t>FACT:</a:t>
            </a:r>
            <a:r>
              <a:rPr lang="en-US" sz="1700" dirty="0">
                <a:latin typeface="Courier New" charset="0"/>
                <a:ea typeface="Courier New" charset="0"/>
                <a:cs typeface="Courier New" charset="0"/>
              </a:rPr>
              <a:t> No other factors decreased the temperature artificially.</a:t>
            </a:r>
          </a:p>
          <a:p>
            <a:pPr marL="342900" indent="-342900">
              <a:buAutoNum type="arabicPeriod"/>
            </a:pPr>
            <a:r>
              <a:rPr lang="en-US" sz="1700" dirty="0">
                <a:latin typeface="Courier New" charset="0"/>
                <a:ea typeface="Courier New" charset="0"/>
                <a:cs typeface="Courier New" charset="0"/>
              </a:rPr>
              <a:t>So, 2016 was the hottest year on record thus far.</a:t>
            </a:r>
          </a:p>
        </p:txBody>
      </p:sp>
    </p:spTree>
    <p:extLst>
      <p:ext uri="{BB962C8B-B14F-4D97-AF65-F5344CB8AC3E}">
        <p14:creationId xmlns:p14="http://schemas.microsoft.com/office/powerpoint/2010/main" val="1343883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x-none" dirty="0">
                <a:latin typeface="Century Gothic" charset="0"/>
                <a:ea typeface="Century Gothic" charset="0"/>
                <a:cs typeface="Century Gothic" charset="0"/>
              </a:rPr>
              <a:t>The idea behind the Covering Law Model</a:t>
            </a:r>
            <a:endParaRPr lang="en-US" dirty="0">
              <a:latin typeface="Century Gothic" charset="0"/>
              <a:ea typeface="Century Gothic" charset="0"/>
              <a:cs typeface="Century Gothic" charset="0"/>
            </a:endParaRPr>
          </a:p>
        </p:txBody>
      </p:sp>
      <p:sp>
        <p:nvSpPr>
          <p:cNvPr id="3" name="Content Placeholder 2"/>
          <p:cNvSpPr>
            <a:spLocks noGrp="1"/>
          </p:cNvSpPr>
          <p:nvPr>
            <p:ph idx="1"/>
          </p:nvPr>
        </p:nvSpPr>
        <p:spPr/>
        <p:txBody>
          <a:bodyPr>
            <a:normAutofit lnSpcReduction="10000"/>
          </a:bodyPr>
          <a:lstStyle/>
          <a:p>
            <a:r>
              <a:rPr lang="en-US" altLang="x-none" sz="2200" dirty="0">
                <a:latin typeface="Century Gothic" charset="0"/>
                <a:ea typeface="Century Gothic" charset="0"/>
                <a:cs typeface="Century Gothic" charset="0"/>
              </a:rPr>
              <a:t>Explanation and prediction are central to science</a:t>
            </a:r>
          </a:p>
          <a:p>
            <a:r>
              <a:rPr lang="en-US" altLang="x-none" sz="2200" dirty="0">
                <a:latin typeface="Century Gothic" charset="0"/>
                <a:ea typeface="Century Gothic" charset="0"/>
                <a:cs typeface="Century Gothic" charset="0"/>
              </a:rPr>
              <a:t>Laws and empirical facts are the way to understand explanation and prediction</a:t>
            </a:r>
          </a:p>
          <a:p>
            <a:r>
              <a:rPr lang="en-US" altLang="x-none" sz="2200" dirty="0">
                <a:latin typeface="Century Gothic" charset="0"/>
                <a:ea typeface="Century Gothic" charset="0"/>
                <a:cs typeface="Century Gothic" charset="0"/>
              </a:rPr>
              <a:t>To give a conceptual analysis of what we mean by explanation, and to show that our commonsense idea of explanation is </a:t>
            </a:r>
            <a:r>
              <a:rPr lang="en-US" altLang="x-none" sz="2200" b="1" dirty="0">
                <a:latin typeface="Century Gothic" charset="0"/>
                <a:ea typeface="Century Gothic" charset="0"/>
                <a:cs typeface="Century Gothic" charset="0"/>
              </a:rPr>
              <a:t>implicitly</a:t>
            </a:r>
            <a:r>
              <a:rPr lang="en-US" altLang="x-none" sz="2200" dirty="0">
                <a:latin typeface="Century Gothic" charset="0"/>
                <a:ea typeface="Century Gothic" charset="0"/>
                <a:cs typeface="Century Gothic" charset="0"/>
              </a:rPr>
              <a:t> based on the D-N structure. </a:t>
            </a:r>
          </a:p>
          <a:p>
            <a:r>
              <a:rPr lang="en-US" altLang="x-none" sz="2200" dirty="0">
                <a:latin typeface="Century Gothic" charset="0"/>
                <a:ea typeface="Century Gothic" charset="0"/>
                <a:cs typeface="Century Gothic" charset="0"/>
              </a:rPr>
              <a:t>Explanations that don’t (at least implicitly) have these ingredients turn out to be </a:t>
            </a:r>
            <a:r>
              <a:rPr lang="en-US" altLang="x-none" sz="2200" b="1" dirty="0">
                <a:latin typeface="Century Gothic" charset="0"/>
                <a:ea typeface="Century Gothic" charset="0"/>
                <a:cs typeface="Century Gothic" charset="0"/>
              </a:rPr>
              <a:t>pseudo-explanations</a:t>
            </a:r>
            <a:r>
              <a:rPr lang="en-US" altLang="x-none" sz="2200" dirty="0">
                <a:latin typeface="Century Gothic" charset="0"/>
                <a:ea typeface="Century Gothic" charset="0"/>
                <a:cs typeface="Century Gothic" charset="0"/>
              </a:rPr>
              <a:t>.</a:t>
            </a:r>
          </a:p>
          <a:p>
            <a:r>
              <a:rPr lang="en-US" altLang="x-none" sz="2200" dirty="0">
                <a:latin typeface="Century Gothic" charset="0"/>
                <a:ea typeface="Century Gothic" charset="0"/>
                <a:cs typeface="Century Gothic" charset="0"/>
              </a:rPr>
              <a:t>Explanations that claim to provide </a:t>
            </a:r>
            <a:r>
              <a:rPr lang="en-US" altLang="x-none" sz="2200" b="1" dirty="0">
                <a:latin typeface="Century Gothic" charset="0"/>
                <a:ea typeface="Century Gothic" charset="0"/>
                <a:cs typeface="Century Gothic" charset="0"/>
              </a:rPr>
              <a:t>more</a:t>
            </a:r>
            <a:r>
              <a:rPr lang="en-US" altLang="x-none" sz="2200" dirty="0">
                <a:latin typeface="Century Gothic" charset="0"/>
                <a:ea typeface="Century Gothic" charset="0"/>
                <a:cs typeface="Century Gothic" charset="0"/>
              </a:rPr>
              <a:t> than what the Covering Law Model provides are </a:t>
            </a:r>
            <a:r>
              <a:rPr lang="en-US" altLang="x-none" sz="2200" b="1" dirty="0">
                <a:latin typeface="Century Gothic" charset="0"/>
                <a:ea typeface="Century Gothic" charset="0"/>
                <a:cs typeface="Century Gothic" charset="0"/>
              </a:rPr>
              <a:t>delusions</a:t>
            </a:r>
            <a:r>
              <a:rPr lang="en-US" altLang="x-none" sz="2200" dirty="0">
                <a:latin typeface="Century Gothic" charset="0"/>
                <a:ea typeface="Century Gothic" charset="0"/>
                <a:cs typeface="Century Gothic" charset="0"/>
              </a:rPr>
              <a:t>.</a:t>
            </a:r>
          </a:p>
        </p:txBody>
      </p:sp>
    </p:spTree>
    <p:extLst>
      <p:ext uri="{BB962C8B-B14F-4D97-AF65-F5344CB8AC3E}">
        <p14:creationId xmlns:p14="http://schemas.microsoft.com/office/powerpoint/2010/main" val="136456514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684950"/>
            <a:ext cx="6953577" cy="516303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sz="3300" dirty="0"/>
              <a:t>The Problem of Symmetry</a:t>
            </a:r>
          </a:p>
        </p:txBody>
      </p:sp>
      <p:sp>
        <p:nvSpPr>
          <p:cNvPr id="3" name="Content Placeholder 2"/>
          <p:cNvSpPr>
            <a:spLocks noGrp="1"/>
          </p:cNvSpPr>
          <p:nvPr>
            <p:ph idx="1"/>
          </p:nvPr>
        </p:nvSpPr>
        <p:spPr>
          <a:xfrm>
            <a:off x="649225" y="2133600"/>
            <a:ext cx="3650278" cy="3759253"/>
          </a:xfrm>
        </p:spPr>
        <p:txBody>
          <a:bodyPr>
            <a:normAutofit/>
          </a:bodyPr>
          <a:lstStyle/>
          <a:p>
            <a:pPr marL="0" indent="0">
              <a:buNone/>
            </a:pPr>
            <a:r>
              <a:rPr lang="en-US" i="1" dirty="0"/>
              <a:t>Why is the shadow 42 ft. long?</a:t>
            </a:r>
            <a:endParaRPr lang="en-US" dirty="0"/>
          </a:p>
          <a:p>
            <a:pPr>
              <a:buFont typeface="+mj-lt"/>
              <a:buAutoNum type="arabicPeriod"/>
            </a:pPr>
            <a:r>
              <a:rPr lang="en-US" dirty="0"/>
              <a:t>Laws: of trigonometry.</a:t>
            </a:r>
          </a:p>
          <a:p>
            <a:pPr>
              <a:buFont typeface="+mj-lt"/>
              <a:buAutoNum type="arabicPeriod"/>
            </a:pPr>
            <a:r>
              <a:rPr lang="en-US" dirty="0"/>
              <a:t>Light travels in straight lines</a:t>
            </a:r>
          </a:p>
          <a:p>
            <a:pPr>
              <a:buFont typeface="+mj-lt"/>
              <a:buAutoNum type="arabicPeriod"/>
            </a:pPr>
            <a:r>
              <a:rPr lang="en-US" dirty="0"/>
              <a:t>Angle of elevation is 58.24°.</a:t>
            </a:r>
          </a:p>
          <a:p>
            <a:pPr>
              <a:buFont typeface="+mj-lt"/>
              <a:buAutoNum type="arabicPeriod"/>
            </a:pPr>
            <a:r>
              <a:rPr lang="en-US" dirty="0"/>
              <a:t>Flagpole is 25 ft. high.</a:t>
            </a:r>
          </a:p>
          <a:p>
            <a:pPr>
              <a:buFont typeface="+mj-lt"/>
              <a:buAutoNum type="arabicPeriod"/>
            </a:pPr>
            <a:r>
              <a:rPr lang="en-US" dirty="0"/>
              <a:t>SO, shadow is 42 ft. long.</a:t>
            </a:r>
          </a:p>
        </p:txBody>
      </p:sp>
    </p:spTree>
    <p:extLst>
      <p:ext uri="{BB962C8B-B14F-4D97-AF65-F5344CB8AC3E}">
        <p14:creationId xmlns:p14="http://schemas.microsoft.com/office/powerpoint/2010/main" val="352006426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543" y="684950"/>
            <a:ext cx="6953577" cy="516303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sz="3300" dirty="0"/>
              <a:t>The Problem of Symmetry</a:t>
            </a:r>
          </a:p>
        </p:txBody>
      </p:sp>
      <p:sp>
        <p:nvSpPr>
          <p:cNvPr id="3" name="Content Placeholder 2"/>
          <p:cNvSpPr>
            <a:spLocks noGrp="1"/>
          </p:cNvSpPr>
          <p:nvPr>
            <p:ph idx="1"/>
          </p:nvPr>
        </p:nvSpPr>
        <p:spPr>
          <a:xfrm>
            <a:off x="649225" y="2133600"/>
            <a:ext cx="3650278" cy="3759253"/>
          </a:xfrm>
        </p:spPr>
        <p:txBody>
          <a:bodyPr>
            <a:normAutofit/>
          </a:bodyPr>
          <a:lstStyle/>
          <a:p>
            <a:pPr marL="0" indent="0">
              <a:buNone/>
            </a:pPr>
            <a:r>
              <a:rPr lang="en-US" i="1" dirty="0"/>
              <a:t>Why is the flagpole 25 ft. high?</a:t>
            </a:r>
          </a:p>
          <a:p>
            <a:pPr>
              <a:buFont typeface="+mj-lt"/>
              <a:buAutoNum type="arabicPeriod"/>
            </a:pPr>
            <a:r>
              <a:rPr lang="en-US" dirty="0"/>
              <a:t>Laws: of trigonometry.</a:t>
            </a:r>
          </a:p>
          <a:p>
            <a:pPr>
              <a:buFont typeface="+mj-lt"/>
              <a:buAutoNum type="arabicPeriod"/>
            </a:pPr>
            <a:r>
              <a:rPr lang="en-US" dirty="0"/>
              <a:t>Light travels in straight lines</a:t>
            </a:r>
          </a:p>
          <a:p>
            <a:pPr>
              <a:buFont typeface="+mj-lt"/>
              <a:buAutoNum type="arabicPeriod"/>
            </a:pPr>
            <a:r>
              <a:rPr lang="en-US" dirty="0"/>
              <a:t>Angle of elevation is 58.24°.</a:t>
            </a:r>
          </a:p>
          <a:p>
            <a:pPr>
              <a:buFont typeface="+mj-lt"/>
              <a:buAutoNum type="arabicPeriod"/>
            </a:pPr>
            <a:r>
              <a:rPr lang="en-US" dirty="0"/>
              <a:t>Shadow is 20 ft. long.</a:t>
            </a:r>
          </a:p>
          <a:p>
            <a:pPr>
              <a:buFont typeface="+mj-lt"/>
              <a:buAutoNum type="arabicPeriod"/>
            </a:pPr>
            <a:r>
              <a:rPr lang="en-US" dirty="0"/>
              <a:t>SO, the flagpole is 25 ft. high.</a:t>
            </a:r>
          </a:p>
          <a:p>
            <a:pPr>
              <a:buFont typeface="+mj-lt"/>
              <a:buAutoNum type="arabicPeriod"/>
            </a:pPr>
            <a:endParaRPr lang="en-US" dirty="0"/>
          </a:p>
          <a:p>
            <a:pPr marL="0" indent="0">
              <a:buNone/>
            </a:pPr>
            <a:r>
              <a:rPr lang="en-US" dirty="0"/>
              <a:t>Huh?</a:t>
            </a:r>
          </a:p>
        </p:txBody>
      </p:sp>
    </p:spTree>
    <p:extLst>
      <p:ext uri="{BB962C8B-B14F-4D97-AF65-F5344CB8AC3E}">
        <p14:creationId xmlns:p14="http://schemas.microsoft.com/office/powerpoint/2010/main" val="130659737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167" b="9514"/>
          <a:stretch/>
        </p:blipFill>
        <p:spPr>
          <a:xfrm>
            <a:off x="6574054" y="242458"/>
            <a:ext cx="5451627" cy="6367550"/>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The Problem of Irrelevance</a:t>
            </a:r>
          </a:p>
        </p:txBody>
      </p:sp>
      <p:sp>
        <p:nvSpPr>
          <p:cNvPr id="3" name="Content Placeholder 2"/>
          <p:cNvSpPr>
            <a:spLocks noGrp="1"/>
          </p:cNvSpPr>
          <p:nvPr>
            <p:ph idx="1"/>
          </p:nvPr>
        </p:nvSpPr>
        <p:spPr>
          <a:xfrm>
            <a:off x="649225" y="2133600"/>
            <a:ext cx="5122652" cy="3759253"/>
          </a:xfrm>
        </p:spPr>
        <p:txBody>
          <a:bodyPr>
            <a:normAutofit/>
          </a:bodyPr>
          <a:lstStyle/>
          <a:p>
            <a:pPr marL="0" indent="0">
              <a:buNone/>
            </a:pPr>
            <a:r>
              <a:rPr lang="en-US" i="1" dirty="0"/>
              <a:t>Why Arnold not Pregnant?</a:t>
            </a:r>
          </a:p>
          <a:p>
            <a:pPr>
              <a:buFont typeface="+mj-lt"/>
              <a:buAutoNum type="arabicPeriod"/>
            </a:pPr>
            <a:r>
              <a:rPr lang="en-US" dirty="0"/>
              <a:t>Law: Birth control prevents pregnancy</a:t>
            </a:r>
          </a:p>
          <a:p>
            <a:pPr>
              <a:buFont typeface="+mj-lt"/>
              <a:buAutoNum type="arabicPeriod"/>
            </a:pPr>
            <a:r>
              <a:rPr lang="en-US" dirty="0"/>
              <a:t>Fact: Arnold has been taking birth control pills</a:t>
            </a:r>
          </a:p>
          <a:p>
            <a:pPr>
              <a:buFont typeface="+mj-lt"/>
              <a:buAutoNum type="arabicPeriod"/>
            </a:pPr>
            <a:r>
              <a:rPr lang="en-US" dirty="0"/>
              <a:t>SO, Arnold has not become pregnant</a:t>
            </a:r>
          </a:p>
          <a:p>
            <a:pPr>
              <a:buFont typeface="+mj-lt"/>
              <a:buAutoNum type="arabicPeriod"/>
            </a:pPr>
            <a:endParaRPr lang="en-US" dirty="0"/>
          </a:p>
          <a:p>
            <a:pPr marL="0" indent="0">
              <a:buNone/>
            </a:pPr>
            <a:r>
              <a:rPr lang="en-US" dirty="0"/>
              <a:t>Huh?</a:t>
            </a:r>
          </a:p>
        </p:txBody>
      </p:sp>
    </p:spTree>
    <p:extLst>
      <p:ext uri="{BB962C8B-B14F-4D97-AF65-F5344CB8AC3E}">
        <p14:creationId xmlns:p14="http://schemas.microsoft.com/office/powerpoint/2010/main" val="205215779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19" r="66681"/>
          <a:stretch/>
        </p:blipFill>
        <p:spPr>
          <a:xfrm>
            <a:off x="8229598" y="10"/>
            <a:ext cx="3962401"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Causal explanation Accounts</a:t>
            </a:r>
          </a:p>
        </p:txBody>
      </p:sp>
      <p:sp>
        <p:nvSpPr>
          <p:cNvPr id="3" name="Content Placeholder 2"/>
          <p:cNvSpPr>
            <a:spLocks noGrp="1"/>
          </p:cNvSpPr>
          <p:nvPr>
            <p:ph idx="1"/>
          </p:nvPr>
        </p:nvSpPr>
        <p:spPr>
          <a:xfrm>
            <a:off x="541866" y="2032000"/>
            <a:ext cx="7145867" cy="3879222"/>
          </a:xfrm>
        </p:spPr>
        <p:txBody>
          <a:bodyPr>
            <a:noAutofit/>
          </a:bodyPr>
          <a:lstStyle/>
          <a:p>
            <a:pPr algn="just">
              <a:lnSpc>
                <a:spcPct val="90000"/>
              </a:lnSpc>
            </a:pPr>
            <a:r>
              <a:rPr lang="en-US" sz="1900" b="1" dirty="0">
                <a:solidFill>
                  <a:srgbClr val="FEFFFF"/>
                </a:solidFill>
              </a:rPr>
              <a:t>Salmon’s Causal Mechanical Account:</a:t>
            </a:r>
            <a:r>
              <a:rPr lang="en-US" sz="1900" dirty="0">
                <a:solidFill>
                  <a:srgbClr val="FEFFFF"/>
                </a:solidFill>
              </a:rPr>
              <a:t> </a:t>
            </a:r>
            <a:r>
              <a:rPr lang="en-US" sz="1900" i="1" dirty="0">
                <a:solidFill>
                  <a:srgbClr val="FEFFFF"/>
                </a:solidFill>
              </a:rPr>
              <a:t>physical processes that continuously transmit a local modification of structure are explanatory.</a:t>
            </a:r>
          </a:p>
          <a:p>
            <a:pPr algn="just">
              <a:lnSpc>
                <a:spcPct val="90000"/>
              </a:lnSpc>
            </a:pPr>
            <a:r>
              <a:rPr lang="en-US" sz="1900" b="1" dirty="0">
                <a:solidFill>
                  <a:srgbClr val="FEFFFF"/>
                </a:solidFill>
              </a:rPr>
              <a:t>Woodward’s Manipulation Account:</a:t>
            </a:r>
            <a:r>
              <a:rPr lang="en-US" sz="1900" dirty="0">
                <a:solidFill>
                  <a:srgbClr val="FEFFFF"/>
                </a:solidFill>
              </a:rPr>
              <a:t> </a:t>
            </a:r>
            <a:r>
              <a:rPr lang="en-US" sz="1900" i="1" dirty="0">
                <a:solidFill>
                  <a:srgbClr val="FEFFFF"/>
                </a:solidFill>
              </a:rPr>
              <a:t>causal relations are a dependence relation, such that manipulating the </a:t>
            </a:r>
            <a:r>
              <a:rPr lang="en-US" sz="1900" i="1" dirty="0" err="1">
                <a:solidFill>
                  <a:srgbClr val="FEFFFF"/>
                </a:solidFill>
              </a:rPr>
              <a:t>’cause</a:t>
            </a:r>
            <a:r>
              <a:rPr lang="en-US" sz="1900" i="1" dirty="0">
                <a:solidFill>
                  <a:srgbClr val="FEFFFF"/>
                </a:solidFill>
              </a:rPr>
              <a:t>’ could alter the ’effect.’ An explanation cites systematic difference making patterns that hold across an invariant range of counterfactual conditionals.</a:t>
            </a:r>
          </a:p>
          <a:p>
            <a:pPr algn="just">
              <a:lnSpc>
                <a:spcPct val="90000"/>
              </a:lnSpc>
            </a:pPr>
            <a:r>
              <a:rPr lang="en-US" sz="1900" b="1" dirty="0" err="1">
                <a:solidFill>
                  <a:srgbClr val="FEFFFF"/>
                </a:solidFill>
              </a:rPr>
              <a:t>Machnamer</a:t>
            </a:r>
            <a:r>
              <a:rPr lang="en-US" sz="1900" b="1" dirty="0">
                <a:solidFill>
                  <a:srgbClr val="FEFFFF"/>
                </a:solidFill>
              </a:rPr>
              <a:t>, Darden, Craver (MDC)’s Mechanistic Account:</a:t>
            </a:r>
            <a:r>
              <a:rPr lang="en-US" sz="1900" dirty="0">
                <a:solidFill>
                  <a:srgbClr val="FEFFFF"/>
                </a:solidFill>
              </a:rPr>
              <a:t> </a:t>
            </a:r>
            <a:r>
              <a:rPr lang="en-US" sz="1900" i="1" dirty="0">
                <a:solidFill>
                  <a:srgbClr val="FEFFFF"/>
                </a:solidFill>
              </a:rPr>
              <a:t>Mechanisms are entities and activities organized in such a way as to produce regular changes. Scientific explanations provide the mechanisms for particular phenomena.</a:t>
            </a:r>
          </a:p>
        </p:txBody>
      </p:sp>
    </p:spTree>
    <p:extLst>
      <p:ext uri="{BB962C8B-B14F-4D97-AF65-F5344CB8AC3E}">
        <p14:creationId xmlns:p14="http://schemas.microsoft.com/office/powerpoint/2010/main" val="410540383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19" r="66681"/>
          <a:stretch/>
        </p:blipFill>
        <p:spPr>
          <a:xfrm>
            <a:off x="8229598" y="10"/>
            <a:ext cx="3962401" cy="6857990"/>
          </a:xfrm>
          <a:prstGeom prst="rect">
            <a:avLst/>
          </a:prstGeom>
        </p:spPr>
      </p:pic>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rPr>
              <a:t>Causal explanation Accounts</a:t>
            </a:r>
          </a:p>
        </p:txBody>
      </p:sp>
      <p:sp>
        <p:nvSpPr>
          <p:cNvPr id="3" name="Content Placeholder 2"/>
          <p:cNvSpPr>
            <a:spLocks noGrp="1"/>
          </p:cNvSpPr>
          <p:nvPr>
            <p:ph idx="1"/>
          </p:nvPr>
        </p:nvSpPr>
        <p:spPr>
          <a:xfrm>
            <a:off x="541866" y="2032000"/>
            <a:ext cx="7145867" cy="4245708"/>
          </a:xfrm>
        </p:spPr>
        <p:txBody>
          <a:bodyPr>
            <a:normAutofit/>
          </a:bodyPr>
          <a:lstStyle/>
          <a:p>
            <a:pPr>
              <a:lnSpc>
                <a:spcPct val="90000"/>
              </a:lnSpc>
            </a:pPr>
            <a:r>
              <a:rPr lang="en-US" sz="2200" dirty="0">
                <a:solidFill>
                  <a:srgbClr val="FEFFFF"/>
                </a:solidFill>
              </a:rPr>
              <a:t>Accommodate asymmetric relations: shadow is not causal in flagpole height, flagpole </a:t>
            </a:r>
            <a:r>
              <a:rPr lang="en-US" sz="2200" i="1" dirty="0">
                <a:solidFill>
                  <a:srgbClr val="FEFFFF"/>
                </a:solidFill>
              </a:rPr>
              <a:t>is</a:t>
            </a:r>
            <a:r>
              <a:rPr lang="en-US" sz="2200" dirty="0">
                <a:solidFill>
                  <a:srgbClr val="FEFFFF"/>
                </a:solidFill>
              </a:rPr>
              <a:t> causal in the shadow length.</a:t>
            </a:r>
          </a:p>
          <a:p>
            <a:pPr>
              <a:lnSpc>
                <a:spcPct val="90000"/>
              </a:lnSpc>
            </a:pPr>
            <a:r>
              <a:rPr lang="en-US" sz="2200" dirty="0">
                <a:solidFill>
                  <a:srgbClr val="FEFFFF"/>
                </a:solidFill>
              </a:rPr>
              <a:t>Do not face the problem of irrelevance: birth control is not the relevant causal factor.</a:t>
            </a:r>
          </a:p>
          <a:p>
            <a:pPr>
              <a:lnSpc>
                <a:spcPct val="90000"/>
              </a:lnSpc>
            </a:pPr>
            <a:r>
              <a:rPr lang="en-US" sz="2200" dirty="0">
                <a:solidFill>
                  <a:srgbClr val="FEFFFF"/>
                </a:solidFill>
              </a:rPr>
              <a:t>Cannot be the whole of explanation. Some explanations are not causal:</a:t>
            </a:r>
          </a:p>
          <a:p>
            <a:pPr lvl="1">
              <a:lnSpc>
                <a:spcPct val="90000"/>
              </a:lnSpc>
            </a:pPr>
            <a:r>
              <a:rPr lang="en-US" sz="2200" dirty="0">
                <a:solidFill>
                  <a:srgbClr val="FEFFFF"/>
                </a:solidFill>
              </a:rPr>
              <a:t>Equivalence: PV = </a:t>
            </a:r>
            <a:r>
              <a:rPr lang="en-US" sz="2200" dirty="0" err="1">
                <a:solidFill>
                  <a:srgbClr val="FEFFFF"/>
                </a:solidFill>
              </a:rPr>
              <a:t>nRT</a:t>
            </a:r>
            <a:r>
              <a:rPr lang="en-US" sz="2200" dirty="0">
                <a:solidFill>
                  <a:srgbClr val="FEFFFF"/>
                </a:solidFill>
              </a:rPr>
              <a:t>, Water = H</a:t>
            </a:r>
            <a:r>
              <a:rPr lang="en-US" sz="2200" baseline="-25000" dirty="0">
                <a:solidFill>
                  <a:srgbClr val="FEFFFF"/>
                </a:solidFill>
              </a:rPr>
              <a:t>2</a:t>
            </a:r>
            <a:r>
              <a:rPr lang="en-US" sz="2200" dirty="0">
                <a:solidFill>
                  <a:srgbClr val="FEFFFF"/>
                </a:solidFill>
              </a:rPr>
              <a:t>O</a:t>
            </a:r>
          </a:p>
          <a:p>
            <a:pPr lvl="1">
              <a:lnSpc>
                <a:spcPct val="90000"/>
              </a:lnSpc>
            </a:pPr>
            <a:r>
              <a:rPr lang="en-US" sz="2400" dirty="0">
                <a:solidFill>
                  <a:srgbClr val="FEFFFF"/>
                </a:solidFill>
              </a:rPr>
              <a:t>Complex systems: smoking explains cancer, buying a lottery ticket explains winning the lottery</a:t>
            </a:r>
          </a:p>
        </p:txBody>
      </p:sp>
    </p:spTree>
    <p:extLst>
      <p:ext uri="{BB962C8B-B14F-4D97-AF65-F5344CB8AC3E}">
        <p14:creationId xmlns:p14="http://schemas.microsoft.com/office/powerpoint/2010/main" val="193170204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77" y="228600"/>
            <a:ext cx="2851516" cy="6638628"/>
            <a:chOff x="2487613" y="285750"/>
            <a:chExt cx="2428875" cy="5654676"/>
          </a:xfrm>
        </p:grpSpPr>
        <p:sp>
          <p:nvSpPr>
            <p:cNvPr id="11"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0" y="-786"/>
            <a:ext cx="2356674" cy="6854039"/>
            <a:chOff x="6627813" y="194833"/>
            <a:chExt cx="1952625" cy="5678918"/>
          </a:xfrm>
        </p:grpSpPr>
        <p:sp>
          <p:nvSpPr>
            <p:cNvPr id="25"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536" r="21034"/>
          <a:stretch/>
        </p:blipFill>
        <p:spPr>
          <a:xfrm>
            <a:off x="20" y="1730"/>
            <a:ext cx="2720524" cy="6858000"/>
          </a:xfrm>
          <a:prstGeom prst="rect">
            <a:avLst/>
          </a:prstGeom>
        </p:spPr>
      </p:pic>
      <p:sp>
        <p:nvSpPr>
          <p:cNvPr id="2" name="Title 1"/>
          <p:cNvSpPr>
            <a:spLocks noGrp="1"/>
          </p:cNvSpPr>
          <p:nvPr>
            <p:ph type="title"/>
          </p:nvPr>
        </p:nvSpPr>
        <p:spPr>
          <a:xfrm>
            <a:off x="4659520" y="624110"/>
            <a:ext cx="6845092" cy="1280890"/>
          </a:xfrm>
        </p:spPr>
        <p:txBody>
          <a:bodyPr>
            <a:normAutofit/>
          </a:bodyPr>
          <a:lstStyle/>
          <a:p>
            <a:r>
              <a:rPr lang="en-US" dirty="0" err="1"/>
              <a:t>Unificationist</a:t>
            </a:r>
            <a:r>
              <a:rPr lang="en-US" dirty="0"/>
              <a:t> Accounts</a:t>
            </a:r>
          </a:p>
        </p:txBody>
      </p:sp>
      <p:sp>
        <p:nvSpPr>
          <p:cNvPr id="3" name="Content Placeholder 2"/>
          <p:cNvSpPr>
            <a:spLocks noGrp="1"/>
          </p:cNvSpPr>
          <p:nvPr>
            <p:ph idx="1"/>
          </p:nvPr>
        </p:nvSpPr>
        <p:spPr>
          <a:xfrm>
            <a:off x="4656667" y="2133600"/>
            <a:ext cx="6847944" cy="3777622"/>
          </a:xfrm>
        </p:spPr>
        <p:txBody>
          <a:bodyPr>
            <a:normAutofit/>
          </a:bodyPr>
          <a:lstStyle/>
          <a:p>
            <a:pPr marL="0" indent="0" algn="just">
              <a:buNone/>
            </a:pPr>
            <a:r>
              <a:rPr lang="en-US" sz="2000" dirty="0">
                <a:latin typeface="Century Schoolbook" charset="0"/>
                <a:ea typeface="Century Schoolbook" charset="0"/>
                <a:cs typeface="Century Schoolbook" charset="0"/>
              </a:rPr>
              <a:t>“Science advances our understanding of nature by showing us how to derive descriptions of many phenomena, using the same patterns of derivation again and again, and in demonstrating this, it teaches us how to reduce the number of types of facts we have to accept as ultimate (or brute).”</a:t>
            </a:r>
          </a:p>
          <a:p>
            <a:pPr algn="just"/>
            <a:r>
              <a:rPr lang="en-US" dirty="0"/>
              <a:t>Science proceeds by minimizing phenomena to be explained (as just another special case)</a:t>
            </a:r>
          </a:p>
          <a:p>
            <a:pPr algn="just"/>
            <a:r>
              <a:rPr lang="en-US" dirty="0" err="1"/>
              <a:t>Kitcher</a:t>
            </a:r>
            <a:r>
              <a:rPr lang="en-US" dirty="0"/>
              <a:t> has particularly stringent acceptable argumentative patterns that guide us to restrict the kinds of explanations that are successful.</a:t>
            </a:r>
          </a:p>
        </p:txBody>
      </p:sp>
    </p:spTree>
    <p:extLst>
      <p:ext uri="{BB962C8B-B14F-4D97-AF65-F5344CB8AC3E}">
        <p14:creationId xmlns:p14="http://schemas.microsoft.com/office/powerpoint/2010/main" val="335805839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for </a:t>
            </a:r>
            <a:r>
              <a:rPr lang="en-US" dirty="0" err="1"/>
              <a:t>Unificationists</a:t>
            </a:r>
            <a:endParaRPr lang="en-US" dirty="0"/>
          </a:p>
        </p:txBody>
      </p:sp>
      <p:sp>
        <p:nvSpPr>
          <p:cNvPr id="3" name="Content Placeholder 2"/>
          <p:cNvSpPr>
            <a:spLocks noGrp="1"/>
          </p:cNvSpPr>
          <p:nvPr>
            <p:ph idx="1"/>
          </p:nvPr>
        </p:nvSpPr>
        <p:spPr/>
        <p:txBody>
          <a:bodyPr>
            <a:noAutofit/>
          </a:bodyPr>
          <a:lstStyle/>
          <a:p>
            <a:r>
              <a:rPr lang="en-US" sz="2000" dirty="0"/>
              <a:t>Multiple </a:t>
            </a:r>
            <a:r>
              <a:rPr lang="en-US" sz="2000" dirty="0" err="1"/>
              <a:t>Realizability</a:t>
            </a:r>
            <a:r>
              <a:rPr lang="en-US" sz="2000" dirty="0"/>
              <a:t>: some unifications (e.g. reductions to physics) leave out some phenomena that we wish to explain</a:t>
            </a:r>
          </a:p>
          <a:p>
            <a:r>
              <a:rPr lang="en-US" sz="2000" dirty="0"/>
              <a:t>How to choose between inconsistent unifications?</a:t>
            </a:r>
          </a:p>
          <a:p>
            <a:pPr lvl="1"/>
            <a:r>
              <a:rPr lang="en-US" sz="2000" i="1" dirty="0"/>
              <a:t>Predictive pattern:</a:t>
            </a:r>
            <a:r>
              <a:rPr lang="en-US" sz="2000" dirty="0"/>
              <a:t> Newtonian laws at t</a:t>
            </a:r>
            <a:r>
              <a:rPr lang="en-US" sz="2000" baseline="-25000" dirty="0"/>
              <a:t>1</a:t>
            </a:r>
            <a:r>
              <a:rPr lang="en-US" sz="2000" dirty="0"/>
              <a:t> predict the state at t</a:t>
            </a:r>
            <a:r>
              <a:rPr lang="en-US" sz="2000" baseline="-25000" dirty="0"/>
              <a:t>2</a:t>
            </a:r>
            <a:r>
              <a:rPr lang="en-US" sz="2000" dirty="0"/>
              <a:t>.</a:t>
            </a:r>
          </a:p>
          <a:p>
            <a:pPr lvl="1"/>
            <a:r>
              <a:rPr lang="en-US" sz="2000" i="1" dirty="0" err="1"/>
              <a:t>Retrodictive</a:t>
            </a:r>
            <a:r>
              <a:rPr lang="en-US" sz="2000" i="1" dirty="0"/>
              <a:t> pattern:</a:t>
            </a:r>
            <a:r>
              <a:rPr lang="en-US" sz="2000" dirty="0"/>
              <a:t> Newtonian laws at t</a:t>
            </a:r>
            <a:r>
              <a:rPr lang="en-US" sz="2000" baseline="-25000" dirty="0"/>
              <a:t>2</a:t>
            </a:r>
            <a:r>
              <a:rPr lang="en-US" sz="2000" dirty="0"/>
              <a:t> </a:t>
            </a:r>
            <a:r>
              <a:rPr lang="en-US" sz="2000" dirty="0" err="1"/>
              <a:t>retrodict</a:t>
            </a:r>
            <a:r>
              <a:rPr lang="en-US" sz="2000" dirty="0"/>
              <a:t> the state at t</a:t>
            </a:r>
            <a:r>
              <a:rPr lang="en-US" sz="2000" baseline="-25000" dirty="0"/>
              <a:t>1</a:t>
            </a:r>
            <a:r>
              <a:rPr lang="en-US" sz="2000" dirty="0"/>
              <a:t>.</a:t>
            </a:r>
          </a:p>
          <a:p>
            <a:r>
              <a:rPr lang="en-US" sz="2000" dirty="0"/>
              <a:t>Unification can be done trivially:</a:t>
            </a:r>
          </a:p>
          <a:p>
            <a:pPr lvl="1"/>
            <a:r>
              <a:rPr lang="en-US" sz="2000" dirty="0"/>
              <a:t>Feynman once said he could unify all theories by setting them to zero.</a:t>
            </a:r>
          </a:p>
        </p:txBody>
      </p:sp>
    </p:spTree>
    <p:extLst>
      <p:ext uri="{BB962C8B-B14F-4D97-AF65-F5344CB8AC3E}">
        <p14:creationId xmlns:p14="http://schemas.microsoft.com/office/powerpoint/2010/main" val="180500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Baby Logic!!</a:t>
            </a:r>
          </a:p>
        </p:txBody>
      </p:sp>
    </p:spTree>
    <p:extLst>
      <p:ext uri="{BB962C8B-B14F-4D97-AF65-F5344CB8AC3E}">
        <p14:creationId xmlns:p14="http://schemas.microsoft.com/office/powerpoint/2010/main" val="3122132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r>
              <a:rPr lang="en-US" altLang="x-none" dirty="0">
                <a:latin typeface="Century Gothic" charset="0"/>
                <a:ea typeface="Century Gothic" charset="0"/>
                <a:cs typeface="Century Gothic" charset="0"/>
              </a:rPr>
              <a:t>Pragmatic Explanations</a:t>
            </a:r>
          </a:p>
        </p:txBody>
      </p:sp>
      <p:sp>
        <p:nvSpPr>
          <p:cNvPr id="36867" name="Rectangle 3"/>
          <p:cNvSpPr>
            <a:spLocks noGrp="1" noChangeArrowheads="1"/>
          </p:cNvSpPr>
          <p:nvPr>
            <p:ph idx="1"/>
          </p:nvPr>
        </p:nvSpPr>
        <p:spPr>
          <a:xfrm>
            <a:off x="2589212" y="2133600"/>
            <a:ext cx="8915400" cy="4724400"/>
          </a:xfrm>
        </p:spPr>
        <p:txBody>
          <a:bodyPr>
            <a:normAutofit/>
          </a:bodyPr>
          <a:lstStyle/>
          <a:p>
            <a:pPr>
              <a:lnSpc>
                <a:spcPct val="110000"/>
              </a:lnSpc>
            </a:pPr>
            <a:r>
              <a:rPr lang="en-US" altLang="x-none" sz="2200" dirty="0">
                <a:latin typeface="Century Gothic" charset="0"/>
                <a:ea typeface="Century Gothic" charset="0"/>
                <a:cs typeface="Century Gothic" charset="0"/>
              </a:rPr>
              <a:t>Van </a:t>
            </a:r>
            <a:r>
              <a:rPr lang="en-US" altLang="x-none" sz="2200" dirty="0" err="1">
                <a:latin typeface="Century Gothic" charset="0"/>
                <a:ea typeface="Century Gothic" charset="0"/>
                <a:cs typeface="Century Gothic" charset="0"/>
              </a:rPr>
              <a:t>Fraassen</a:t>
            </a:r>
            <a:r>
              <a:rPr lang="en-US" altLang="x-none" sz="2200" dirty="0">
                <a:latin typeface="Century Gothic" charset="0"/>
                <a:ea typeface="Century Gothic" charset="0"/>
                <a:cs typeface="Century Gothic" charset="0"/>
              </a:rPr>
              <a:t>: Explanation is not a formal relationship, but a pragmatic relationship – context and practice dependent: “Why” questions are asked, and regarded as answered, within specific contexts</a:t>
            </a:r>
          </a:p>
          <a:p>
            <a:pPr>
              <a:lnSpc>
                <a:spcPct val="110000"/>
              </a:lnSpc>
            </a:pPr>
            <a:r>
              <a:rPr lang="en-US" altLang="x-none" sz="2200" dirty="0">
                <a:latin typeface="Century Gothic" charset="0"/>
                <a:ea typeface="Century Gothic" charset="0"/>
                <a:cs typeface="Century Gothic" charset="0"/>
              </a:rPr>
              <a:t>Example: </a:t>
            </a:r>
            <a:r>
              <a:rPr lang="en-US" altLang="x-none" sz="2200" i="1" dirty="0">
                <a:latin typeface="Century Gothic" charset="0"/>
                <a:ea typeface="Century Gothic" charset="0"/>
                <a:cs typeface="Century Gothic" charset="0"/>
              </a:rPr>
              <a:t>why did you kill your wife with a knife?</a:t>
            </a:r>
          </a:p>
        </p:txBody>
      </p:sp>
    </p:spTree>
    <p:extLst>
      <p:ext uri="{BB962C8B-B14F-4D97-AF65-F5344CB8AC3E}">
        <p14:creationId xmlns:p14="http://schemas.microsoft.com/office/powerpoint/2010/main" val="118419873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Pragmatic Explanations</a:t>
            </a:r>
          </a:p>
        </p:txBody>
      </p:sp>
      <p:sp>
        <p:nvSpPr>
          <p:cNvPr id="3" name="Content Placeholder 2"/>
          <p:cNvSpPr>
            <a:spLocks noGrp="1"/>
          </p:cNvSpPr>
          <p:nvPr>
            <p:ph idx="1"/>
          </p:nvPr>
        </p:nvSpPr>
        <p:spPr/>
        <p:txBody>
          <a:bodyPr>
            <a:noAutofit/>
          </a:bodyPr>
          <a:lstStyle/>
          <a:p>
            <a:r>
              <a:rPr lang="en-US" sz="2000" dirty="0" err="1"/>
              <a:t>Achinstein</a:t>
            </a:r>
            <a:r>
              <a:rPr lang="en-US" sz="2000" dirty="0"/>
              <a:t> rejects Salmon's narrow association of understanding with causation, as well as van </a:t>
            </a:r>
            <a:r>
              <a:rPr lang="en-US" sz="2000" dirty="0" err="1"/>
              <a:t>Fraassen's</a:t>
            </a:r>
            <a:r>
              <a:rPr lang="en-US" sz="2000" dirty="0"/>
              <a:t> analysis in terms of why-questions.</a:t>
            </a:r>
          </a:p>
          <a:p>
            <a:r>
              <a:rPr lang="en-US" sz="2000" dirty="0" err="1"/>
              <a:t>Achinstein</a:t>
            </a:r>
            <a:r>
              <a:rPr lang="en-US" sz="2000" dirty="0"/>
              <a:t>: scientific explanations are given by humans with the intention of eliciting understanding in other humans.</a:t>
            </a:r>
          </a:p>
          <a:p>
            <a:pPr lvl="1"/>
            <a:r>
              <a:rPr lang="en-US" sz="2000" dirty="0"/>
              <a:t>Bad explanation: “The speed of light is 186,000 miles a second in a vacuum.” (Because nobody understands it.)</a:t>
            </a:r>
          </a:p>
          <a:p>
            <a:pPr lvl="1"/>
            <a:r>
              <a:rPr lang="en-US" sz="2000" dirty="0"/>
              <a:t>Better explanation: “Light could go around the planet five times in one second.”</a:t>
            </a:r>
          </a:p>
          <a:p>
            <a:r>
              <a:rPr lang="en-US" sz="2000" dirty="0"/>
              <a:t>Understanding is: “knowledge that a content-giving proposition is true.”  (i.e. not “it is what it is”)</a:t>
            </a:r>
          </a:p>
        </p:txBody>
      </p:sp>
    </p:spTree>
    <p:extLst>
      <p:ext uri="{BB962C8B-B14F-4D97-AF65-F5344CB8AC3E}">
        <p14:creationId xmlns:p14="http://schemas.microsoft.com/office/powerpoint/2010/main" val="66831768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Why explanation matters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723186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Thus far</a:t>
            </a:r>
            <a:r>
              <a:rPr lang="mr-IN" dirty="0"/>
              <a:t>…</a:t>
            </a:r>
            <a:endParaRPr lang="en-US" dirty="0"/>
          </a:p>
        </p:txBody>
      </p:sp>
      <p:sp>
        <p:nvSpPr>
          <p:cNvPr id="11" name="Content Placeholder 2"/>
          <p:cNvSpPr>
            <a:spLocks noGrp="1"/>
          </p:cNvSpPr>
          <p:nvPr>
            <p:ph idx="1"/>
          </p:nvPr>
        </p:nvSpPr>
        <p:spPr>
          <a:xfrm>
            <a:off x="2589213" y="2133600"/>
            <a:ext cx="2932356" cy="4724400"/>
          </a:xfrm>
        </p:spPr>
        <p:txBody>
          <a:bodyPr>
            <a:normAutofit/>
          </a:bodyPr>
          <a:lstStyle/>
          <a:p>
            <a:r>
              <a:rPr lang="en-US" b="1" dirty="0"/>
              <a:t>The Covering Law model:</a:t>
            </a:r>
          </a:p>
          <a:p>
            <a:pPr lvl="1"/>
            <a:r>
              <a:rPr lang="en-US" dirty="0"/>
              <a:t>Explanations are answers to </a:t>
            </a:r>
            <a:r>
              <a:rPr lang="en-US" b="1" dirty="0"/>
              <a:t>why questions</a:t>
            </a:r>
          </a:p>
          <a:p>
            <a:pPr lvl="1"/>
            <a:r>
              <a:rPr lang="en-US" dirty="0"/>
              <a:t>Explanations are </a:t>
            </a:r>
            <a:r>
              <a:rPr lang="en-US" b="1" dirty="0"/>
              <a:t>logical arguments</a:t>
            </a:r>
            <a:br>
              <a:rPr lang="en-US" b="1" dirty="0"/>
            </a:br>
            <a:endParaRPr lang="en-US" b="1" dirty="0"/>
          </a:p>
          <a:p>
            <a:pPr lvl="1"/>
            <a:r>
              <a:rPr lang="en-US" dirty="0"/>
              <a:t>Required </a:t>
            </a:r>
            <a:r>
              <a:rPr lang="en-US" b="1" dirty="0"/>
              <a:t>laws</a:t>
            </a:r>
            <a:r>
              <a:rPr lang="en-US" dirty="0"/>
              <a:t> of nature or</a:t>
            </a:r>
            <a:r>
              <a:rPr lang="en-US" b="1" dirty="0"/>
              <a:t> inductive generalizations</a:t>
            </a:r>
          </a:p>
          <a:p>
            <a:pPr lvl="1"/>
            <a:r>
              <a:rPr lang="en-US" dirty="0"/>
              <a:t>Connection between </a:t>
            </a:r>
            <a:r>
              <a:rPr lang="en-US" b="1" dirty="0"/>
              <a:t>prediction</a:t>
            </a:r>
            <a:r>
              <a:rPr lang="en-US" dirty="0"/>
              <a:t> and </a:t>
            </a:r>
            <a:r>
              <a:rPr lang="en-US" b="1" dirty="0"/>
              <a:t>explanation</a:t>
            </a:r>
          </a:p>
        </p:txBody>
      </p:sp>
      <p:sp>
        <p:nvSpPr>
          <p:cNvPr id="12" name="Content Placeholder 2"/>
          <p:cNvSpPr txBox="1">
            <a:spLocks/>
          </p:cNvSpPr>
          <p:nvPr/>
        </p:nvSpPr>
        <p:spPr>
          <a:xfrm>
            <a:off x="5737803" y="2133600"/>
            <a:ext cx="2690973" cy="4214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t>Causal accounts:</a:t>
            </a:r>
            <a:br>
              <a:rPr lang="en-US" b="1" dirty="0"/>
            </a:br>
            <a:endParaRPr lang="en-US" b="1" dirty="0"/>
          </a:p>
          <a:p>
            <a:pPr lvl="1"/>
            <a:r>
              <a:rPr lang="en-US" dirty="0"/>
              <a:t>Explanations reveal causal structure of world</a:t>
            </a:r>
          </a:p>
          <a:p>
            <a:pPr lvl="1"/>
            <a:r>
              <a:rPr lang="en-US" dirty="0"/>
              <a:t>Explanations are causal </a:t>
            </a:r>
            <a:r>
              <a:rPr lang="en-US" b="1" dirty="0"/>
              <a:t>sequences</a:t>
            </a:r>
            <a:endParaRPr lang="en-US" dirty="0"/>
          </a:p>
          <a:p>
            <a:pPr lvl="1"/>
            <a:r>
              <a:rPr lang="en-US" dirty="0"/>
              <a:t>Assumed an understanding of </a:t>
            </a:r>
            <a:r>
              <a:rPr lang="en-US" b="1" dirty="0"/>
              <a:t>causation</a:t>
            </a:r>
          </a:p>
          <a:p>
            <a:pPr lvl="1"/>
            <a:r>
              <a:rPr lang="en-US" dirty="0"/>
              <a:t>Connection between </a:t>
            </a:r>
            <a:r>
              <a:rPr lang="en-US" b="1" dirty="0"/>
              <a:t>control</a:t>
            </a:r>
            <a:r>
              <a:rPr lang="en-US" dirty="0"/>
              <a:t> and </a:t>
            </a:r>
            <a:r>
              <a:rPr lang="en-US" b="1" dirty="0"/>
              <a:t>explanation</a:t>
            </a:r>
          </a:p>
        </p:txBody>
      </p:sp>
      <p:sp>
        <p:nvSpPr>
          <p:cNvPr id="13" name="Content Placeholder 2"/>
          <p:cNvSpPr txBox="1">
            <a:spLocks/>
          </p:cNvSpPr>
          <p:nvPr/>
        </p:nvSpPr>
        <p:spPr>
          <a:xfrm>
            <a:off x="8800653" y="2133600"/>
            <a:ext cx="2890265"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t>Pragmatic accounts:</a:t>
            </a:r>
            <a:br>
              <a:rPr lang="en-US" b="1" dirty="0"/>
            </a:br>
            <a:endParaRPr lang="en-US" b="1" dirty="0"/>
          </a:p>
          <a:p>
            <a:pPr lvl="1"/>
            <a:r>
              <a:rPr lang="en-US" dirty="0"/>
              <a:t>Explanations make sense of the world for others.</a:t>
            </a:r>
          </a:p>
          <a:p>
            <a:pPr lvl="1"/>
            <a:r>
              <a:rPr lang="en-US" dirty="0"/>
              <a:t>Explanations are </a:t>
            </a:r>
            <a:r>
              <a:rPr lang="en-US" b="1" dirty="0"/>
              <a:t>acts of communication</a:t>
            </a:r>
          </a:p>
          <a:p>
            <a:pPr lvl="1"/>
            <a:r>
              <a:rPr lang="en-US" dirty="0"/>
              <a:t>Required neither</a:t>
            </a:r>
            <a:br>
              <a:rPr lang="en-US" dirty="0"/>
            </a:br>
            <a:br>
              <a:rPr lang="en-US" dirty="0"/>
            </a:br>
            <a:endParaRPr lang="en-US" dirty="0"/>
          </a:p>
          <a:p>
            <a:pPr lvl="1"/>
            <a:r>
              <a:rPr lang="en-US" dirty="0"/>
              <a:t>Connection between </a:t>
            </a:r>
            <a:r>
              <a:rPr lang="en-US" b="1" dirty="0"/>
              <a:t>understanding</a:t>
            </a:r>
            <a:r>
              <a:rPr lang="en-US" dirty="0"/>
              <a:t> and </a:t>
            </a:r>
            <a:r>
              <a:rPr lang="en-US" b="1" dirty="0"/>
              <a:t>explanation</a:t>
            </a:r>
          </a:p>
        </p:txBody>
      </p:sp>
    </p:spTree>
    <p:extLst>
      <p:ext uri="{BB962C8B-B14F-4D97-AF65-F5344CB8AC3E}">
        <p14:creationId xmlns:p14="http://schemas.microsoft.com/office/powerpoint/2010/main" val="99710293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ctr"/>
          <a:lstStyle/>
          <a:p>
            <a:pPr eaLnBrk="1" hangingPunct="1">
              <a:defRPr/>
            </a:pPr>
            <a:r>
              <a:rPr lang="en-US" dirty="0">
                <a:cs typeface="+mj-cs"/>
              </a:rPr>
              <a:t>Nearby Debate</a:t>
            </a:r>
            <a:r>
              <a:rPr lang="en-US">
                <a:cs typeface="+mj-cs"/>
              </a:rPr>
              <a:t>: Reductionism</a:t>
            </a:r>
            <a:endParaRPr lang="en-US" dirty="0">
              <a:cs typeface="+mj-cs"/>
            </a:endParaRPr>
          </a:p>
        </p:txBody>
      </p:sp>
      <p:sp>
        <p:nvSpPr>
          <p:cNvPr id="20483" name="Rectangle 3"/>
          <p:cNvSpPr>
            <a:spLocks noGrp="1" noChangeArrowheads="1"/>
          </p:cNvSpPr>
          <p:nvPr>
            <p:ph type="body" idx="4294967295"/>
          </p:nvPr>
        </p:nvSpPr>
        <p:spPr>
          <a:xfrm>
            <a:off x="2592924" y="2129061"/>
            <a:ext cx="9111347" cy="4436631"/>
          </a:xfrm>
        </p:spPr>
        <p:txBody>
          <a:bodyPr>
            <a:normAutofit/>
          </a:bodyPr>
          <a:lstStyle/>
          <a:p>
            <a:pPr>
              <a:lnSpc>
                <a:spcPct val="110000"/>
              </a:lnSpc>
              <a:defRPr/>
            </a:pPr>
            <a:r>
              <a:rPr lang="en-US" altLang="en-US" sz="2400" dirty="0"/>
              <a:t>Reductionism: are various descriptions of the same </a:t>
            </a:r>
            <a:r>
              <a:rPr lang="en-US" altLang="en-US" sz="2400" b="1" dirty="0"/>
              <a:t>object</a:t>
            </a:r>
            <a:r>
              <a:rPr lang="en-US" altLang="en-US" sz="2400" dirty="0"/>
              <a:t> or </a:t>
            </a:r>
            <a:r>
              <a:rPr lang="en-US" altLang="en-US" sz="2400" b="1" dirty="0"/>
              <a:t>theory</a:t>
            </a:r>
            <a:r>
              <a:rPr lang="en-US" altLang="en-US" sz="2400" dirty="0"/>
              <a:t> equally </a:t>
            </a:r>
            <a:r>
              <a:rPr lang="en-US" altLang="en-US" sz="2400" b="1" dirty="0"/>
              <a:t>real</a:t>
            </a:r>
            <a:r>
              <a:rPr lang="en-US" altLang="en-US" sz="2400" dirty="0"/>
              <a:t>, </a:t>
            </a:r>
            <a:r>
              <a:rPr lang="en-US" altLang="en-US" sz="2400" b="1" dirty="0"/>
              <a:t>important</a:t>
            </a:r>
            <a:r>
              <a:rPr lang="en-US" altLang="en-US" sz="2400" dirty="0"/>
              <a:t>, or </a:t>
            </a:r>
            <a:r>
              <a:rPr lang="en-US" altLang="en-US" sz="2400" b="1" dirty="0"/>
              <a:t>explanatory</a:t>
            </a:r>
            <a:r>
              <a:rPr lang="en-US" altLang="en-US" sz="2400" dirty="0"/>
              <a:t>?</a:t>
            </a:r>
          </a:p>
          <a:p>
            <a:pPr lvl="1">
              <a:lnSpc>
                <a:spcPct val="110000"/>
              </a:lnSpc>
              <a:defRPr/>
            </a:pPr>
            <a:r>
              <a:rPr lang="en-US" altLang="en-US" sz="2200" dirty="0"/>
              <a:t>e.g. My thought, “chinchillas go well with red wine.” Does it add to the explanation if we appeal to particular neurons firing in my brain, biochemistry, physics, etc.?</a:t>
            </a:r>
          </a:p>
          <a:p>
            <a:pPr>
              <a:lnSpc>
                <a:spcPct val="110000"/>
              </a:lnSpc>
              <a:defRPr/>
            </a:pPr>
            <a:r>
              <a:rPr lang="en-US" altLang="en-US" sz="2400" dirty="0"/>
              <a:t>Part of the layer-cake model logical positivist heritage</a:t>
            </a:r>
          </a:p>
        </p:txBody>
      </p:sp>
    </p:spTree>
    <p:extLst>
      <p:ext uri="{BB962C8B-B14F-4D97-AF65-F5344CB8AC3E}">
        <p14:creationId xmlns:p14="http://schemas.microsoft.com/office/powerpoint/2010/main" val="181454601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nchor="ctr"/>
          <a:lstStyle/>
          <a:p>
            <a:pPr eaLnBrk="1" hangingPunct="1">
              <a:defRPr/>
            </a:pPr>
            <a:r>
              <a:rPr lang="en-US" dirty="0">
                <a:cs typeface="+mj-cs"/>
              </a:rPr>
              <a:t>Kinds of Reductionism</a:t>
            </a:r>
          </a:p>
        </p:txBody>
      </p:sp>
      <p:sp>
        <p:nvSpPr>
          <p:cNvPr id="20483" name="Rectangle 3"/>
          <p:cNvSpPr>
            <a:spLocks noGrp="1" noChangeArrowheads="1"/>
          </p:cNvSpPr>
          <p:nvPr>
            <p:ph type="body" idx="4294967295"/>
          </p:nvPr>
        </p:nvSpPr>
        <p:spPr>
          <a:xfrm>
            <a:off x="2592924" y="2129061"/>
            <a:ext cx="9111347" cy="4436631"/>
          </a:xfrm>
        </p:spPr>
        <p:txBody>
          <a:bodyPr>
            <a:noAutofit/>
          </a:bodyPr>
          <a:lstStyle/>
          <a:p>
            <a:pPr marL="0" indent="0">
              <a:buNone/>
              <a:defRPr/>
            </a:pPr>
            <a:r>
              <a:rPr lang="en-US" altLang="en-US" b="1" dirty="0"/>
              <a:t>Theoretical</a:t>
            </a:r>
          </a:p>
          <a:p>
            <a:pPr marL="320040" lvl="1" indent="0">
              <a:buNone/>
              <a:defRPr/>
            </a:pPr>
            <a:r>
              <a:rPr lang="en-US" altLang="en-US" dirty="0"/>
              <a:t>Terms in a theory of a higher level are ‘bridged’ with terms at a lower level. (e.g. thermodynamics </a:t>
            </a:r>
            <a:r>
              <a:rPr lang="en-US" dirty="0"/>
              <a:t>⇒</a:t>
            </a:r>
            <a:r>
              <a:rPr lang="en-US" altLang="en-US" dirty="0"/>
              <a:t> statistical mechanics)</a:t>
            </a:r>
          </a:p>
          <a:p>
            <a:pPr marL="320040" lvl="1" indent="0">
              <a:buNone/>
              <a:defRPr/>
            </a:pPr>
            <a:r>
              <a:rPr lang="en-US" altLang="en-US" b="1" dirty="0"/>
              <a:t>– Ontological</a:t>
            </a:r>
          </a:p>
          <a:p>
            <a:pPr marL="640080" lvl="2" indent="0">
              <a:buNone/>
              <a:defRPr/>
            </a:pPr>
            <a:r>
              <a:rPr lang="en-US" altLang="en-US" sz="1600" dirty="0"/>
              <a:t>The thesis that entities at a higher level simply </a:t>
            </a:r>
            <a:r>
              <a:rPr lang="en-US" altLang="en-US" sz="1600" i="1" dirty="0"/>
              <a:t>are</a:t>
            </a:r>
            <a:r>
              <a:rPr lang="en-US" altLang="en-US" sz="1600" dirty="0"/>
              <a:t> entities at a lower level (e.g. </a:t>
            </a:r>
            <a:r>
              <a:rPr lang="en-US" altLang="en-US" sz="1600" dirty="0" err="1"/>
              <a:t>Mendelism</a:t>
            </a:r>
            <a:r>
              <a:rPr lang="en-US" altLang="en-US" sz="1600" dirty="0"/>
              <a:t> </a:t>
            </a:r>
            <a:r>
              <a:rPr lang="en-US" sz="1600" dirty="0"/>
              <a:t>⇒ </a:t>
            </a:r>
            <a:r>
              <a:rPr lang="en-US" altLang="en-US" sz="1600" dirty="0"/>
              <a:t>molecular biology)</a:t>
            </a:r>
          </a:p>
          <a:p>
            <a:pPr marL="320040" lvl="1" indent="0">
              <a:buNone/>
              <a:defRPr/>
            </a:pPr>
            <a:r>
              <a:rPr lang="en-US" altLang="en-US" i="1" dirty="0"/>
              <a:t>– </a:t>
            </a:r>
            <a:r>
              <a:rPr lang="en-US" altLang="en-US" b="1" dirty="0"/>
              <a:t>Explanatory</a:t>
            </a:r>
          </a:p>
          <a:p>
            <a:pPr marL="640080" lvl="2" indent="0">
              <a:buNone/>
              <a:defRPr/>
            </a:pPr>
            <a:r>
              <a:rPr lang="en-US" altLang="en-US" sz="1600" dirty="0"/>
              <a:t>The thesis that explanations are always made more complete by appeal to lower-level phenomena  (e.g. ecology </a:t>
            </a:r>
            <a:r>
              <a:rPr lang="en-US" sz="1600" dirty="0"/>
              <a:t>⇒ </a:t>
            </a:r>
            <a:r>
              <a:rPr lang="en-US" altLang="en-US" sz="1600" dirty="0"/>
              <a:t>local populations)</a:t>
            </a:r>
          </a:p>
          <a:p>
            <a:pPr marL="0" indent="0">
              <a:buNone/>
              <a:defRPr/>
            </a:pPr>
            <a:r>
              <a:rPr lang="en-US" altLang="en-US" b="1" dirty="0"/>
              <a:t>Methodological</a:t>
            </a:r>
          </a:p>
          <a:p>
            <a:pPr marL="320040" lvl="1" indent="0">
              <a:buNone/>
              <a:defRPr/>
            </a:pPr>
            <a:r>
              <a:rPr lang="en-US" altLang="en-US" dirty="0"/>
              <a:t>In which investigation should always assume a lower-level explanation is possible &amp; more desirable than a higher-level explanation (e.g. psychology </a:t>
            </a:r>
            <a:r>
              <a:rPr lang="en-US" dirty="0"/>
              <a:t>⇒ </a:t>
            </a:r>
            <a:r>
              <a:rPr lang="en-US" altLang="en-US" dirty="0"/>
              <a:t>neuroscience)</a:t>
            </a:r>
          </a:p>
        </p:txBody>
      </p:sp>
    </p:spTree>
    <p:extLst>
      <p:ext uri="{BB962C8B-B14F-4D97-AF65-F5344CB8AC3E}">
        <p14:creationId xmlns:p14="http://schemas.microsoft.com/office/powerpoint/2010/main" val="67943635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0" y="624110"/>
            <a:ext cx="3630168" cy="1280890"/>
          </a:xfrm>
        </p:spPr>
        <p:txBody>
          <a:bodyPr>
            <a:normAutofit/>
          </a:bodyPr>
          <a:lstStyle/>
          <a:p>
            <a:r>
              <a:rPr lang="en-US" dirty="0"/>
              <a:t>Explanatory Reductionism</a:t>
            </a:r>
          </a:p>
        </p:txBody>
      </p:sp>
      <p:sp>
        <p:nvSpPr>
          <p:cNvPr id="3" name="Content Placeholder 2"/>
          <p:cNvSpPr>
            <a:spLocks noGrp="1"/>
          </p:cNvSpPr>
          <p:nvPr>
            <p:ph idx="1"/>
          </p:nvPr>
        </p:nvSpPr>
        <p:spPr>
          <a:xfrm>
            <a:off x="2194560" y="2133600"/>
            <a:ext cx="5303520" cy="4724400"/>
          </a:xfrm>
        </p:spPr>
        <p:txBody>
          <a:bodyPr>
            <a:normAutofit/>
          </a:bodyPr>
          <a:lstStyle/>
          <a:p>
            <a:pPr>
              <a:lnSpc>
                <a:spcPct val="110000"/>
              </a:lnSpc>
            </a:pPr>
            <a:r>
              <a:rPr lang="en-US" sz="2400" b="1" dirty="0">
                <a:solidFill>
                  <a:srgbClr val="000000"/>
                </a:solidFill>
              </a:rPr>
              <a:t>Every </a:t>
            </a:r>
            <a:r>
              <a:rPr lang="en-US" sz="2400" dirty="0">
                <a:solidFill>
                  <a:srgbClr val="000000"/>
                </a:solidFill>
              </a:rPr>
              <a:t>explanation is improved by adding underlying physical facts</a:t>
            </a:r>
          </a:p>
          <a:p>
            <a:pPr>
              <a:lnSpc>
                <a:spcPct val="110000"/>
              </a:lnSpc>
            </a:pPr>
            <a:r>
              <a:rPr lang="en-US" sz="2400" dirty="0">
                <a:solidFill>
                  <a:srgbClr val="000000"/>
                </a:solidFill>
              </a:rPr>
              <a:t>‘Higher’ sciences have</a:t>
            </a:r>
            <a:r>
              <a:rPr lang="en-US" sz="2400" b="1" dirty="0">
                <a:solidFill>
                  <a:srgbClr val="000000"/>
                </a:solidFill>
              </a:rPr>
              <a:t> no natural kinds</a:t>
            </a:r>
            <a:r>
              <a:rPr lang="en-US" sz="2400" dirty="0">
                <a:solidFill>
                  <a:srgbClr val="000000"/>
                </a:solidFill>
              </a:rPr>
              <a:t>, they are merely epistemically different from physics or molecular chemistry</a:t>
            </a:r>
          </a:p>
        </p:txBody>
      </p:sp>
      <p:pic>
        <p:nvPicPr>
          <p:cNvPr id="5" name="Screen Shot 2016-01-05 at 17.44.38.png"/>
          <p:cNvPicPr>
            <a:picLocks/>
          </p:cNvPicPr>
          <p:nvPr/>
        </p:nvPicPr>
        <p:blipFill>
          <a:blip r:embed="rId2"/>
          <a:srcRect l="4837" t="2168" r="1840" b="3381"/>
          <a:stretch>
            <a:fillRect/>
          </a:stretch>
        </p:blipFill>
        <p:spPr>
          <a:xfrm>
            <a:off x="8340035" y="4181552"/>
            <a:ext cx="3422583" cy="2239957"/>
          </a:xfrm>
          <a:custGeom>
            <a:avLst/>
            <a:gdLst/>
            <a:ahLst/>
            <a:cxnLst>
              <a:cxn ang="0">
                <a:pos x="wd2" y="hd2"/>
              </a:cxn>
              <a:cxn ang="5400000">
                <a:pos x="wd2" y="hd2"/>
              </a:cxn>
              <a:cxn ang="10800000">
                <a:pos x="wd2" y="hd2"/>
              </a:cxn>
              <a:cxn ang="16200000">
                <a:pos x="wd2" y="hd2"/>
              </a:cxn>
            </a:cxnLst>
            <a:rect l="0" t="0" r="r" b="b"/>
            <a:pathLst>
              <a:path w="21600" h="21600" extrusionOk="0">
                <a:moveTo>
                  <a:pt x="185" y="0"/>
                </a:moveTo>
                <a:lnTo>
                  <a:pt x="185" y="498"/>
                </a:lnTo>
                <a:lnTo>
                  <a:pt x="185" y="996"/>
                </a:lnTo>
                <a:lnTo>
                  <a:pt x="10901" y="996"/>
                </a:lnTo>
                <a:lnTo>
                  <a:pt x="21600" y="996"/>
                </a:lnTo>
                <a:lnTo>
                  <a:pt x="21600" y="0"/>
                </a:lnTo>
                <a:lnTo>
                  <a:pt x="10901" y="0"/>
                </a:lnTo>
                <a:lnTo>
                  <a:pt x="185" y="0"/>
                </a:lnTo>
                <a:close/>
                <a:moveTo>
                  <a:pt x="41" y="1741"/>
                </a:moveTo>
                <a:lnTo>
                  <a:pt x="35" y="2239"/>
                </a:lnTo>
                <a:cubicBezTo>
                  <a:pt x="31" y="2734"/>
                  <a:pt x="33" y="2737"/>
                  <a:pt x="347" y="2737"/>
                </a:cubicBezTo>
                <a:cubicBezTo>
                  <a:pt x="612" y="2737"/>
                  <a:pt x="667" y="2692"/>
                  <a:pt x="689" y="2457"/>
                </a:cubicBezTo>
                <a:cubicBezTo>
                  <a:pt x="703" y="2303"/>
                  <a:pt x="751" y="2177"/>
                  <a:pt x="796" y="2177"/>
                </a:cubicBezTo>
                <a:cubicBezTo>
                  <a:pt x="841" y="2177"/>
                  <a:pt x="889" y="2303"/>
                  <a:pt x="903" y="2457"/>
                </a:cubicBezTo>
                <a:lnTo>
                  <a:pt x="930" y="2737"/>
                </a:lnTo>
                <a:lnTo>
                  <a:pt x="10656" y="2737"/>
                </a:lnTo>
                <a:lnTo>
                  <a:pt x="20385" y="2737"/>
                </a:lnTo>
                <a:lnTo>
                  <a:pt x="20411" y="2457"/>
                </a:lnTo>
                <a:cubicBezTo>
                  <a:pt x="20445" y="2094"/>
                  <a:pt x="20673" y="2094"/>
                  <a:pt x="20707" y="2457"/>
                </a:cubicBezTo>
                <a:cubicBezTo>
                  <a:pt x="20724" y="2637"/>
                  <a:pt x="20789" y="2737"/>
                  <a:pt x="20890" y="2737"/>
                </a:cubicBezTo>
                <a:cubicBezTo>
                  <a:pt x="21019" y="2737"/>
                  <a:pt x="21049" y="2647"/>
                  <a:pt x="21049" y="2239"/>
                </a:cubicBezTo>
                <a:lnTo>
                  <a:pt x="21049" y="1741"/>
                </a:lnTo>
                <a:lnTo>
                  <a:pt x="16856" y="1741"/>
                </a:lnTo>
                <a:lnTo>
                  <a:pt x="12664" y="1741"/>
                </a:lnTo>
                <a:lnTo>
                  <a:pt x="12639" y="2021"/>
                </a:lnTo>
                <a:cubicBezTo>
                  <a:pt x="12625" y="2175"/>
                  <a:pt x="12577" y="2301"/>
                  <a:pt x="12532" y="2301"/>
                </a:cubicBezTo>
                <a:cubicBezTo>
                  <a:pt x="12487" y="2301"/>
                  <a:pt x="12439" y="2175"/>
                  <a:pt x="12425" y="2021"/>
                </a:cubicBezTo>
                <a:lnTo>
                  <a:pt x="12398" y="1741"/>
                </a:lnTo>
                <a:lnTo>
                  <a:pt x="6218" y="1741"/>
                </a:lnTo>
                <a:lnTo>
                  <a:pt x="41" y="1741"/>
                </a:lnTo>
                <a:close/>
                <a:moveTo>
                  <a:pt x="41" y="3482"/>
                </a:moveTo>
                <a:lnTo>
                  <a:pt x="35" y="3980"/>
                </a:lnTo>
                <a:lnTo>
                  <a:pt x="32" y="4475"/>
                </a:lnTo>
                <a:lnTo>
                  <a:pt x="4549" y="4475"/>
                </a:lnTo>
                <a:lnTo>
                  <a:pt x="9068" y="4475"/>
                </a:lnTo>
                <a:lnTo>
                  <a:pt x="9068" y="3980"/>
                </a:lnTo>
                <a:lnTo>
                  <a:pt x="9068" y="3482"/>
                </a:lnTo>
                <a:lnTo>
                  <a:pt x="4554" y="3482"/>
                </a:lnTo>
                <a:lnTo>
                  <a:pt x="41" y="3482"/>
                </a:lnTo>
                <a:close/>
                <a:moveTo>
                  <a:pt x="9836" y="3482"/>
                </a:moveTo>
                <a:cubicBezTo>
                  <a:pt x="9435" y="3482"/>
                  <a:pt x="9313" y="3523"/>
                  <a:pt x="9313" y="3660"/>
                </a:cubicBezTo>
                <a:cubicBezTo>
                  <a:pt x="9313" y="3770"/>
                  <a:pt x="9413" y="3853"/>
                  <a:pt x="9577" y="3878"/>
                </a:cubicBezTo>
                <a:cubicBezTo>
                  <a:pt x="9780" y="3907"/>
                  <a:pt x="9848" y="3981"/>
                  <a:pt x="9867" y="4195"/>
                </a:cubicBezTo>
                <a:cubicBezTo>
                  <a:pt x="9893" y="4471"/>
                  <a:pt x="9910" y="4475"/>
                  <a:pt x="11146" y="4475"/>
                </a:cubicBezTo>
                <a:cubicBezTo>
                  <a:pt x="12382" y="4475"/>
                  <a:pt x="12399" y="4471"/>
                  <a:pt x="12425" y="4195"/>
                </a:cubicBezTo>
                <a:cubicBezTo>
                  <a:pt x="12439" y="4041"/>
                  <a:pt x="12505" y="3915"/>
                  <a:pt x="12573" y="3915"/>
                </a:cubicBezTo>
                <a:cubicBezTo>
                  <a:pt x="12640" y="3915"/>
                  <a:pt x="12706" y="4041"/>
                  <a:pt x="12720" y="4195"/>
                </a:cubicBezTo>
                <a:lnTo>
                  <a:pt x="12747" y="4475"/>
                </a:lnTo>
                <a:lnTo>
                  <a:pt x="14941" y="4475"/>
                </a:lnTo>
                <a:lnTo>
                  <a:pt x="17136" y="4475"/>
                </a:lnTo>
                <a:lnTo>
                  <a:pt x="17136" y="3980"/>
                </a:lnTo>
                <a:lnTo>
                  <a:pt x="17136" y="3482"/>
                </a:lnTo>
                <a:lnTo>
                  <a:pt x="13923" y="3482"/>
                </a:lnTo>
                <a:lnTo>
                  <a:pt x="10709" y="3482"/>
                </a:lnTo>
                <a:lnTo>
                  <a:pt x="10683" y="3762"/>
                </a:lnTo>
                <a:cubicBezTo>
                  <a:pt x="10669" y="3916"/>
                  <a:pt x="10602" y="4042"/>
                  <a:pt x="10535" y="4042"/>
                </a:cubicBezTo>
                <a:cubicBezTo>
                  <a:pt x="10468" y="4042"/>
                  <a:pt x="10401" y="3916"/>
                  <a:pt x="10387" y="3762"/>
                </a:cubicBezTo>
                <a:cubicBezTo>
                  <a:pt x="10363" y="3505"/>
                  <a:pt x="10317" y="3482"/>
                  <a:pt x="9836" y="3482"/>
                </a:cubicBezTo>
                <a:close/>
                <a:moveTo>
                  <a:pt x="1011" y="5091"/>
                </a:moveTo>
                <a:lnTo>
                  <a:pt x="984" y="5374"/>
                </a:lnTo>
                <a:cubicBezTo>
                  <a:pt x="951" y="5738"/>
                  <a:pt x="803" y="5740"/>
                  <a:pt x="770" y="5376"/>
                </a:cubicBezTo>
                <a:cubicBezTo>
                  <a:pt x="747" y="5135"/>
                  <a:pt x="695" y="5097"/>
                  <a:pt x="389" y="5097"/>
                </a:cubicBezTo>
                <a:lnTo>
                  <a:pt x="35" y="5097"/>
                </a:lnTo>
                <a:lnTo>
                  <a:pt x="35" y="5656"/>
                </a:lnTo>
                <a:lnTo>
                  <a:pt x="35" y="6216"/>
                </a:lnTo>
                <a:lnTo>
                  <a:pt x="1419" y="6216"/>
                </a:lnTo>
                <a:lnTo>
                  <a:pt x="2802" y="6216"/>
                </a:lnTo>
                <a:lnTo>
                  <a:pt x="2777" y="5936"/>
                </a:lnTo>
                <a:cubicBezTo>
                  <a:pt x="2753" y="5675"/>
                  <a:pt x="2782" y="5656"/>
                  <a:pt x="3200" y="5656"/>
                </a:cubicBezTo>
                <a:cubicBezTo>
                  <a:pt x="3603" y="5656"/>
                  <a:pt x="3650" y="5685"/>
                  <a:pt x="3674" y="5936"/>
                </a:cubicBezTo>
                <a:lnTo>
                  <a:pt x="3700" y="6216"/>
                </a:lnTo>
                <a:lnTo>
                  <a:pt x="10133" y="6216"/>
                </a:lnTo>
                <a:lnTo>
                  <a:pt x="16565" y="6216"/>
                </a:lnTo>
                <a:lnTo>
                  <a:pt x="16565" y="5656"/>
                </a:lnTo>
                <a:lnTo>
                  <a:pt x="16565" y="5097"/>
                </a:lnTo>
                <a:lnTo>
                  <a:pt x="11232" y="5097"/>
                </a:lnTo>
                <a:lnTo>
                  <a:pt x="5900" y="5097"/>
                </a:lnTo>
                <a:lnTo>
                  <a:pt x="5875" y="5376"/>
                </a:lnTo>
                <a:cubicBezTo>
                  <a:pt x="5842" y="5736"/>
                  <a:pt x="5613" y="5742"/>
                  <a:pt x="5579" y="5385"/>
                </a:cubicBezTo>
                <a:lnTo>
                  <a:pt x="5553" y="5113"/>
                </a:lnTo>
                <a:lnTo>
                  <a:pt x="3283" y="5102"/>
                </a:lnTo>
                <a:lnTo>
                  <a:pt x="1011" y="5091"/>
                </a:lnTo>
                <a:close/>
                <a:moveTo>
                  <a:pt x="15669" y="6835"/>
                </a:moveTo>
                <a:lnTo>
                  <a:pt x="10174" y="6838"/>
                </a:lnTo>
                <a:lnTo>
                  <a:pt x="4678" y="6843"/>
                </a:lnTo>
                <a:lnTo>
                  <a:pt x="4651" y="7120"/>
                </a:lnTo>
                <a:cubicBezTo>
                  <a:pt x="4628" y="7371"/>
                  <a:pt x="4580" y="7397"/>
                  <a:pt x="4137" y="7397"/>
                </a:cubicBezTo>
                <a:cubicBezTo>
                  <a:pt x="3692" y="7397"/>
                  <a:pt x="3646" y="7372"/>
                  <a:pt x="3623" y="7117"/>
                </a:cubicBezTo>
                <a:lnTo>
                  <a:pt x="3596" y="6838"/>
                </a:lnTo>
                <a:lnTo>
                  <a:pt x="1814" y="6838"/>
                </a:lnTo>
                <a:lnTo>
                  <a:pt x="32" y="6838"/>
                </a:lnTo>
                <a:lnTo>
                  <a:pt x="35" y="7335"/>
                </a:lnTo>
                <a:lnTo>
                  <a:pt x="41" y="7831"/>
                </a:lnTo>
                <a:lnTo>
                  <a:pt x="7855" y="7831"/>
                </a:lnTo>
                <a:lnTo>
                  <a:pt x="15669" y="7831"/>
                </a:lnTo>
                <a:lnTo>
                  <a:pt x="15669" y="7333"/>
                </a:lnTo>
                <a:lnTo>
                  <a:pt x="15669" y="6835"/>
                </a:lnTo>
                <a:close/>
                <a:moveTo>
                  <a:pt x="102" y="8576"/>
                </a:moveTo>
                <a:lnTo>
                  <a:pt x="102" y="9074"/>
                </a:lnTo>
                <a:lnTo>
                  <a:pt x="102" y="9572"/>
                </a:lnTo>
                <a:lnTo>
                  <a:pt x="7478" y="9572"/>
                </a:lnTo>
                <a:lnTo>
                  <a:pt x="14853" y="9572"/>
                </a:lnTo>
                <a:lnTo>
                  <a:pt x="14853" y="9074"/>
                </a:lnTo>
                <a:lnTo>
                  <a:pt x="14853" y="8576"/>
                </a:lnTo>
                <a:lnTo>
                  <a:pt x="8666" y="8576"/>
                </a:lnTo>
                <a:cubicBezTo>
                  <a:pt x="2501" y="8576"/>
                  <a:pt x="2477" y="8579"/>
                  <a:pt x="2451" y="8832"/>
                </a:cubicBezTo>
                <a:cubicBezTo>
                  <a:pt x="2437" y="8971"/>
                  <a:pt x="2389" y="9085"/>
                  <a:pt x="2344" y="9085"/>
                </a:cubicBezTo>
                <a:cubicBezTo>
                  <a:pt x="2299" y="9085"/>
                  <a:pt x="2251" y="8971"/>
                  <a:pt x="2237" y="8832"/>
                </a:cubicBezTo>
                <a:cubicBezTo>
                  <a:pt x="2212" y="8592"/>
                  <a:pt x="2155" y="8576"/>
                  <a:pt x="1157" y="8576"/>
                </a:cubicBezTo>
                <a:lnTo>
                  <a:pt x="102" y="8576"/>
                </a:lnTo>
                <a:close/>
                <a:moveTo>
                  <a:pt x="185" y="10317"/>
                </a:moveTo>
                <a:lnTo>
                  <a:pt x="185" y="10815"/>
                </a:lnTo>
                <a:lnTo>
                  <a:pt x="185" y="11313"/>
                </a:lnTo>
                <a:lnTo>
                  <a:pt x="6907" y="11313"/>
                </a:lnTo>
                <a:cubicBezTo>
                  <a:pt x="13508" y="11313"/>
                  <a:pt x="13631" y="11307"/>
                  <a:pt x="13631" y="11070"/>
                </a:cubicBezTo>
                <a:cubicBezTo>
                  <a:pt x="13631" y="10938"/>
                  <a:pt x="13669" y="10795"/>
                  <a:pt x="13714" y="10753"/>
                </a:cubicBezTo>
                <a:cubicBezTo>
                  <a:pt x="13759" y="10711"/>
                  <a:pt x="13795" y="10596"/>
                  <a:pt x="13795" y="10497"/>
                </a:cubicBezTo>
                <a:cubicBezTo>
                  <a:pt x="13795" y="10349"/>
                  <a:pt x="13578" y="10317"/>
                  <a:pt x="12537" y="10317"/>
                </a:cubicBezTo>
                <a:cubicBezTo>
                  <a:pt x="11334" y="10317"/>
                  <a:pt x="11278" y="10327"/>
                  <a:pt x="11253" y="10570"/>
                </a:cubicBezTo>
                <a:cubicBezTo>
                  <a:pt x="11220" y="10898"/>
                  <a:pt x="11072" y="10898"/>
                  <a:pt x="11039" y="10570"/>
                </a:cubicBezTo>
                <a:cubicBezTo>
                  <a:pt x="11013" y="10322"/>
                  <a:pt x="10963" y="10317"/>
                  <a:pt x="8904" y="10317"/>
                </a:cubicBezTo>
                <a:lnTo>
                  <a:pt x="6796" y="10317"/>
                </a:lnTo>
                <a:lnTo>
                  <a:pt x="6771" y="10597"/>
                </a:lnTo>
                <a:cubicBezTo>
                  <a:pt x="6751" y="10816"/>
                  <a:pt x="6692" y="10877"/>
                  <a:pt x="6500" y="10877"/>
                </a:cubicBezTo>
                <a:cubicBezTo>
                  <a:pt x="6309" y="10877"/>
                  <a:pt x="6249" y="10816"/>
                  <a:pt x="6229" y="10597"/>
                </a:cubicBezTo>
                <a:lnTo>
                  <a:pt x="6204" y="10317"/>
                </a:lnTo>
                <a:lnTo>
                  <a:pt x="3195" y="10317"/>
                </a:lnTo>
                <a:lnTo>
                  <a:pt x="185" y="10317"/>
                </a:lnTo>
                <a:close/>
                <a:moveTo>
                  <a:pt x="102" y="12058"/>
                </a:moveTo>
                <a:lnTo>
                  <a:pt x="102" y="12556"/>
                </a:lnTo>
                <a:lnTo>
                  <a:pt x="102" y="13051"/>
                </a:lnTo>
                <a:lnTo>
                  <a:pt x="6338" y="13051"/>
                </a:lnTo>
                <a:cubicBezTo>
                  <a:pt x="12455" y="13051"/>
                  <a:pt x="12573" y="13048"/>
                  <a:pt x="12573" y="12811"/>
                </a:cubicBezTo>
                <a:cubicBezTo>
                  <a:pt x="12573" y="12679"/>
                  <a:pt x="12609" y="12533"/>
                  <a:pt x="12654" y="12491"/>
                </a:cubicBezTo>
                <a:cubicBezTo>
                  <a:pt x="12698" y="12449"/>
                  <a:pt x="12735" y="12334"/>
                  <a:pt x="12735" y="12236"/>
                </a:cubicBezTo>
                <a:cubicBezTo>
                  <a:pt x="12735" y="12083"/>
                  <a:pt x="12350" y="12058"/>
                  <a:pt x="10174" y="12058"/>
                </a:cubicBezTo>
                <a:cubicBezTo>
                  <a:pt x="7659" y="12058"/>
                  <a:pt x="7611" y="12062"/>
                  <a:pt x="7585" y="12311"/>
                </a:cubicBezTo>
                <a:cubicBezTo>
                  <a:pt x="7571" y="12450"/>
                  <a:pt x="7522" y="12564"/>
                  <a:pt x="7478" y="12564"/>
                </a:cubicBezTo>
                <a:cubicBezTo>
                  <a:pt x="7433" y="12564"/>
                  <a:pt x="7385" y="12450"/>
                  <a:pt x="7370" y="12311"/>
                </a:cubicBezTo>
                <a:cubicBezTo>
                  <a:pt x="7344" y="12060"/>
                  <a:pt x="7305" y="12058"/>
                  <a:pt x="3723" y="12058"/>
                </a:cubicBezTo>
                <a:lnTo>
                  <a:pt x="102" y="12058"/>
                </a:lnTo>
                <a:close/>
                <a:moveTo>
                  <a:pt x="5639" y="13796"/>
                </a:moveTo>
                <a:cubicBezTo>
                  <a:pt x="2530" y="13796"/>
                  <a:pt x="102" y="13846"/>
                  <a:pt x="102" y="13907"/>
                </a:cubicBezTo>
                <a:cubicBezTo>
                  <a:pt x="102" y="13966"/>
                  <a:pt x="79" y="14191"/>
                  <a:pt x="51" y="14404"/>
                </a:cubicBezTo>
                <a:lnTo>
                  <a:pt x="0" y="14792"/>
                </a:lnTo>
                <a:lnTo>
                  <a:pt x="6123" y="14792"/>
                </a:lnTo>
                <a:lnTo>
                  <a:pt x="12247" y="14792"/>
                </a:lnTo>
                <a:lnTo>
                  <a:pt x="12247" y="14294"/>
                </a:lnTo>
                <a:lnTo>
                  <a:pt x="12247" y="13796"/>
                </a:lnTo>
                <a:lnTo>
                  <a:pt x="11886" y="13796"/>
                </a:lnTo>
                <a:cubicBezTo>
                  <a:pt x="11573" y="13796"/>
                  <a:pt x="11521" y="13834"/>
                  <a:pt x="11498" y="14076"/>
                </a:cubicBezTo>
                <a:cubicBezTo>
                  <a:pt x="11484" y="14230"/>
                  <a:pt x="11418" y="14356"/>
                  <a:pt x="11350" y="14356"/>
                </a:cubicBezTo>
                <a:cubicBezTo>
                  <a:pt x="11283" y="14356"/>
                  <a:pt x="11215" y="14230"/>
                  <a:pt x="11201" y="14076"/>
                </a:cubicBezTo>
                <a:lnTo>
                  <a:pt x="11176" y="13796"/>
                </a:lnTo>
                <a:lnTo>
                  <a:pt x="5639" y="13796"/>
                </a:lnTo>
                <a:close/>
                <a:moveTo>
                  <a:pt x="102" y="15537"/>
                </a:moveTo>
                <a:lnTo>
                  <a:pt x="102" y="16035"/>
                </a:lnTo>
                <a:lnTo>
                  <a:pt x="102" y="16533"/>
                </a:lnTo>
                <a:lnTo>
                  <a:pt x="4702" y="16533"/>
                </a:lnTo>
                <a:lnTo>
                  <a:pt x="9300" y="16533"/>
                </a:lnTo>
                <a:lnTo>
                  <a:pt x="9327" y="16253"/>
                </a:lnTo>
                <a:cubicBezTo>
                  <a:pt x="9341" y="16099"/>
                  <a:pt x="9408" y="15973"/>
                  <a:pt x="9475" y="15973"/>
                </a:cubicBezTo>
                <a:cubicBezTo>
                  <a:pt x="9542" y="15973"/>
                  <a:pt x="9608" y="16099"/>
                  <a:pt x="9623" y="16253"/>
                </a:cubicBezTo>
                <a:cubicBezTo>
                  <a:pt x="9648" y="16527"/>
                  <a:pt x="9673" y="16533"/>
                  <a:pt x="10704" y="16533"/>
                </a:cubicBezTo>
                <a:lnTo>
                  <a:pt x="11757" y="16533"/>
                </a:lnTo>
                <a:lnTo>
                  <a:pt x="11757" y="16035"/>
                </a:lnTo>
                <a:lnTo>
                  <a:pt x="11757" y="15537"/>
                </a:lnTo>
                <a:lnTo>
                  <a:pt x="7892" y="15537"/>
                </a:lnTo>
                <a:lnTo>
                  <a:pt x="4026" y="15537"/>
                </a:lnTo>
                <a:lnTo>
                  <a:pt x="3999" y="15817"/>
                </a:lnTo>
                <a:cubicBezTo>
                  <a:pt x="3985" y="15971"/>
                  <a:pt x="3919" y="16097"/>
                  <a:pt x="3852" y="16097"/>
                </a:cubicBezTo>
                <a:cubicBezTo>
                  <a:pt x="3784" y="16097"/>
                  <a:pt x="3718" y="15971"/>
                  <a:pt x="3704" y="15817"/>
                </a:cubicBezTo>
                <a:cubicBezTo>
                  <a:pt x="3681" y="15571"/>
                  <a:pt x="3630" y="15537"/>
                  <a:pt x="3281" y="15537"/>
                </a:cubicBezTo>
                <a:cubicBezTo>
                  <a:pt x="2932" y="15537"/>
                  <a:pt x="2881" y="15571"/>
                  <a:pt x="2858" y="15817"/>
                </a:cubicBezTo>
                <a:cubicBezTo>
                  <a:pt x="2844" y="15971"/>
                  <a:pt x="2778" y="16097"/>
                  <a:pt x="2710" y="16097"/>
                </a:cubicBezTo>
                <a:cubicBezTo>
                  <a:pt x="2643" y="16097"/>
                  <a:pt x="2577" y="15971"/>
                  <a:pt x="2562" y="15817"/>
                </a:cubicBezTo>
                <a:cubicBezTo>
                  <a:pt x="2537" y="15541"/>
                  <a:pt x="2519" y="15537"/>
                  <a:pt x="1319" y="15537"/>
                </a:cubicBezTo>
                <a:lnTo>
                  <a:pt x="102" y="15537"/>
                </a:lnTo>
                <a:close/>
                <a:moveTo>
                  <a:pt x="102" y="17152"/>
                </a:moveTo>
                <a:lnTo>
                  <a:pt x="102" y="17712"/>
                </a:lnTo>
                <a:lnTo>
                  <a:pt x="102" y="18271"/>
                </a:lnTo>
                <a:lnTo>
                  <a:pt x="5923" y="18271"/>
                </a:lnTo>
                <a:lnTo>
                  <a:pt x="11743" y="18271"/>
                </a:lnTo>
                <a:lnTo>
                  <a:pt x="11743" y="17712"/>
                </a:lnTo>
                <a:lnTo>
                  <a:pt x="11743" y="17152"/>
                </a:lnTo>
                <a:lnTo>
                  <a:pt x="5923" y="17152"/>
                </a:lnTo>
                <a:lnTo>
                  <a:pt x="102" y="17152"/>
                </a:lnTo>
                <a:close/>
                <a:moveTo>
                  <a:pt x="5849" y="18893"/>
                </a:moveTo>
                <a:cubicBezTo>
                  <a:pt x="900" y="18893"/>
                  <a:pt x="102" y="18919"/>
                  <a:pt x="102" y="19073"/>
                </a:cubicBezTo>
                <a:cubicBezTo>
                  <a:pt x="102" y="19172"/>
                  <a:pt x="135" y="19283"/>
                  <a:pt x="176" y="19321"/>
                </a:cubicBezTo>
                <a:cubicBezTo>
                  <a:pt x="217" y="19359"/>
                  <a:pt x="231" y="19502"/>
                  <a:pt x="208" y="19638"/>
                </a:cubicBezTo>
                <a:cubicBezTo>
                  <a:pt x="166" y="19884"/>
                  <a:pt x="207" y="19889"/>
                  <a:pt x="3593" y="19889"/>
                </a:cubicBezTo>
                <a:lnTo>
                  <a:pt x="7018" y="19889"/>
                </a:lnTo>
                <a:lnTo>
                  <a:pt x="7044" y="19609"/>
                </a:lnTo>
                <a:cubicBezTo>
                  <a:pt x="7059" y="19455"/>
                  <a:pt x="7125" y="19329"/>
                  <a:pt x="7192" y="19329"/>
                </a:cubicBezTo>
                <a:cubicBezTo>
                  <a:pt x="7260" y="19329"/>
                  <a:pt x="7328" y="19455"/>
                  <a:pt x="7342" y="19609"/>
                </a:cubicBezTo>
                <a:lnTo>
                  <a:pt x="7367" y="19889"/>
                </a:lnTo>
                <a:lnTo>
                  <a:pt x="9108" y="19889"/>
                </a:lnTo>
                <a:cubicBezTo>
                  <a:pt x="10798" y="19889"/>
                  <a:pt x="10850" y="19879"/>
                  <a:pt x="10875" y="19633"/>
                </a:cubicBezTo>
                <a:cubicBezTo>
                  <a:pt x="10889" y="19494"/>
                  <a:pt x="10937" y="19380"/>
                  <a:pt x="10982" y="19380"/>
                </a:cubicBezTo>
                <a:cubicBezTo>
                  <a:pt x="11027" y="19380"/>
                  <a:pt x="11075" y="19494"/>
                  <a:pt x="11090" y="19633"/>
                </a:cubicBezTo>
                <a:cubicBezTo>
                  <a:pt x="11109" y="19821"/>
                  <a:pt x="11178" y="19889"/>
                  <a:pt x="11356" y="19889"/>
                </a:cubicBezTo>
                <a:cubicBezTo>
                  <a:pt x="11580" y="19889"/>
                  <a:pt x="11593" y="19858"/>
                  <a:pt x="11593" y="19391"/>
                </a:cubicBezTo>
                <a:lnTo>
                  <a:pt x="11593" y="18893"/>
                </a:lnTo>
                <a:lnTo>
                  <a:pt x="5849" y="18893"/>
                </a:lnTo>
                <a:close/>
                <a:moveTo>
                  <a:pt x="1733" y="20634"/>
                </a:moveTo>
                <a:lnTo>
                  <a:pt x="1733" y="21132"/>
                </a:lnTo>
                <a:lnTo>
                  <a:pt x="1733" y="21600"/>
                </a:lnTo>
                <a:lnTo>
                  <a:pt x="6939" y="21600"/>
                </a:lnTo>
                <a:lnTo>
                  <a:pt x="6963" y="21347"/>
                </a:lnTo>
                <a:cubicBezTo>
                  <a:pt x="6978" y="21193"/>
                  <a:pt x="7026" y="21067"/>
                  <a:pt x="7071" y="21067"/>
                </a:cubicBezTo>
                <a:cubicBezTo>
                  <a:pt x="7116" y="21067"/>
                  <a:pt x="7164" y="21193"/>
                  <a:pt x="7178" y="21347"/>
                </a:cubicBezTo>
                <a:cubicBezTo>
                  <a:pt x="7193" y="21503"/>
                  <a:pt x="7231" y="21569"/>
                  <a:pt x="7474" y="21600"/>
                </a:cubicBezTo>
                <a:lnTo>
                  <a:pt x="9332" y="21600"/>
                </a:lnTo>
                <a:cubicBezTo>
                  <a:pt x="9649" y="21580"/>
                  <a:pt x="9883" y="21554"/>
                  <a:pt x="9883" y="21519"/>
                </a:cubicBezTo>
                <a:cubicBezTo>
                  <a:pt x="9883" y="21459"/>
                  <a:pt x="9906" y="21235"/>
                  <a:pt x="9934" y="21021"/>
                </a:cubicBezTo>
                <a:lnTo>
                  <a:pt x="9984" y="20634"/>
                </a:lnTo>
                <a:lnTo>
                  <a:pt x="5859" y="20634"/>
                </a:lnTo>
                <a:lnTo>
                  <a:pt x="1733" y="20634"/>
                </a:lnTo>
                <a:close/>
              </a:path>
            </a:pathLst>
          </a:custGeom>
          <a:ln w="12700">
            <a:miter lim="400000"/>
          </a:ln>
        </p:spPr>
      </p:pic>
      <p:pic>
        <p:nvPicPr>
          <p:cNvPr id="6" name="Picture 5"/>
          <p:cNvPicPr>
            <a:picLocks/>
          </p:cNvPicPr>
          <p:nvPr/>
        </p:nvPicPr>
        <p:blipFill>
          <a:blip r:embed="rId3"/>
          <a:stretch>
            <a:fillRect/>
          </a:stretch>
        </p:blipFill>
        <p:spPr>
          <a:xfrm>
            <a:off x="8123218" y="210385"/>
            <a:ext cx="3867657" cy="3794212"/>
          </a:xfrm>
          <a:prstGeom prst="rect">
            <a:avLst/>
          </a:prstGeom>
        </p:spPr>
      </p:pic>
      <p:pic>
        <p:nvPicPr>
          <p:cNvPr id="7" name="Picture 6"/>
          <p:cNvPicPr>
            <a:picLocks/>
          </p:cNvPicPr>
          <p:nvPr/>
        </p:nvPicPr>
        <p:blipFill>
          <a:blip r:embed="rId4"/>
          <a:stretch>
            <a:fillRect/>
          </a:stretch>
        </p:blipFill>
        <p:spPr>
          <a:xfrm rot="5400000">
            <a:off x="9748568" y="3431247"/>
            <a:ext cx="741974" cy="1049209"/>
          </a:xfrm>
          <a:prstGeom prst="rect">
            <a:avLst/>
          </a:prstGeom>
          <a:effectLst>
            <a:outerShdw blurRad="38100" dist="12700" dir="5400000" rotWithShape="0">
              <a:srgbClr val="424242">
                <a:alpha val="40000"/>
              </a:srgbClr>
            </a:outerShdw>
          </a:effectLst>
        </p:spPr>
      </p:pic>
    </p:spTree>
    <p:extLst>
      <p:ext uri="{BB962C8B-B14F-4D97-AF65-F5344CB8AC3E}">
        <p14:creationId xmlns:p14="http://schemas.microsoft.com/office/powerpoint/2010/main" val="162671158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1">
            <a:noAutofit/>
          </a:bodyPr>
          <a:lstStyle/>
          <a:p>
            <a:r>
              <a:rPr lang="en-US" sz="2800" b="1" dirty="0" err="1">
                <a:solidFill>
                  <a:schemeClr val="accent6">
                    <a:lumMod val="50000"/>
                  </a:schemeClr>
                </a:solidFill>
              </a:rPr>
              <a:t>Underdetermination</a:t>
            </a:r>
            <a:r>
              <a:rPr lang="en-US" sz="2800" b="1" dirty="0">
                <a:solidFill>
                  <a:schemeClr val="accent6">
                    <a:lumMod val="50000"/>
                  </a:schemeClr>
                </a:solidFill>
              </a:rPr>
              <a:t>    </a:t>
            </a:r>
            <a:r>
              <a:rPr lang="en-US" sz="2800" b="1">
                <a:solidFill>
                  <a:schemeClr val="accent6">
                    <a:lumMod val="50000"/>
                  </a:schemeClr>
                </a:solidFill>
              </a:rPr>
              <a:t>Determination             </a:t>
            </a:r>
            <a:r>
              <a:rPr lang="en-US" sz="2800" b="1" dirty="0" err="1">
                <a:solidFill>
                  <a:schemeClr val="accent6">
                    <a:lumMod val="50000"/>
                  </a:schemeClr>
                </a:solidFill>
              </a:rPr>
              <a:t>Overdetermination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3552613" cy="26644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697" y="2171700"/>
            <a:ext cx="3494373" cy="2664460"/>
          </a:xfrm>
          <a:prstGeom prst="rect">
            <a:avLst/>
          </a:prstGeom>
        </p:spPr>
      </p:pic>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a:solidFill>
                  <a:schemeClr val="bg1"/>
                </a:solidFill>
              </a:rPr>
              <a:t>Aside</a:t>
            </a:r>
          </a:p>
        </p:txBody>
      </p:sp>
    </p:spTree>
    <p:extLst>
      <p:ext uri="{BB962C8B-B14F-4D97-AF65-F5344CB8AC3E}">
        <p14:creationId xmlns:p14="http://schemas.microsoft.com/office/powerpoint/2010/main" val="122949197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6300" y="1562100"/>
            <a:ext cx="11068050" cy="476250"/>
          </a:xfrm>
        </p:spPr>
        <p:txBody>
          <a:bodyPr numCol="1">
            <a:noAutofit/>
          </a:bodyPr>
          <a:lstStyle/>
          <a:p>
            <a:r>
              <a:rPr lang="en-US" sz="2800" b="1" dirty="0" err="1">
                <a:solidFill>
                  <a:schemeClr val="accent6">
                    <a:lumMod val="50000"/>
                  </a:schemeClr>
                </a:solidFill>
              </a:rPr>
              <a:t>Underdetermination</a:t>
            </a:r>
            <a:r>
              <a:rPr lang="en-US" sz="2800" b="1" dirty="0">
                <a:solidFill>
                  <a:schemeClr val="accent6">
                    <a:lumMod val="50000"/>
                  </a:schemeClr>
                </a:solidFill>
              </a:rPr>
              <a:t>    Determination             </a:t>
            </a:r>
            <a:r>
              <a:rPr lang="en-US" sz="2800" b="1" dirty="0" err="1">
                <a:solidFill>
                  <a:schemeClr val="accent6">
                    <a:lumMod val="50000"/>
                  </a:schemeClr>
                </a:solidFill>
              </a:rPr>
              <a:t>Overdetermination</a:t>
            </a:r>
            <a:endParaRPr lang="en-US" sz="2800" b="1" dirty="0">
              <a:solidFill>
                <a:schemeClr val="accent6">
                  <a:lumMod val="50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171700"/>
            <a:ext cx="3552613" cy="26644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697" y="2171700"/>
            <a:ext cx="3494373" cy="2664460"/>
          </a:xfrm>
          <a:prstGeom prst="rect">
            <a:avLst/>
          </a:prstGeom>
        </p:spPr>
      </p:pic>
      <p:sp>
        <p:nvSpPr>
          <p:cNvPr id="10" name="TextBox 9"/>
          <p:cNvSpPr txBox="1"/>
          <p:nvPr/>
        </p:nvSpPr>
        <p:spPr>
          <a:xfrm>
            <a:off x="92772" y="691575"/>
            <a:ext cx="1300356" cy="584775"/>
          </a:xfrm>
          <a:prstGeom prst="rect">
            <a:avLst/>
          </a:prstGeom>
          <a:noFill/>
        </p:spPr>
        <p:txBody>
          <a:bodyPr wrap="none" rtlCol="0">
            <a:spAutoFit/>
          </a:bodyPr>
          <a:lstStyle/>
          <a:p>
            <a:r>
              <a:rPr lang="en-US" sz="3200" b="1" dirty="0">
                <a:solidFill>
                  <a:schemeClr val="bg1"/>
                </a:solidFill>
              </a:rPr>
              <a:t>Aside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854" y="2171700"/>
            <a:ext cx="3574679" cy="2664460"/>
          </a:xfrm>
          <a:prstGeom prst="rect">
            <a:avLst/>
          </a:prstGeom>
        </p:spPr>
      </p:pic>
    </p:spTree>
    <p:extLst>
      <p:ext uri="{BB962C8B-B14F-4D97-AF65-F5344CB8AC3E}">
        <p14:creationId xmlns:p14="http://schemas.microsoft.com/office/powerpoint/2010/main" val="45081312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 name="Shape 2667"/>
          <p:cNvSpPr>
            <a:spLocks noGrp="1"/>
          </p:cNvSpPr>
          <p:nvPr>
            <p:ph type="title"/>
          </p:nvPr>
        </p:nvSpPr>
        <p:spPr>
          <a:prstGeom prst="rect">
            <a:avLst/>
          </a:prstGeom>
        </p:spPr>
        <p:txBody>
          <a:bodyPr>
            <a:noAutofit/>
          </a:bodyPr>
          <a:lstStyle>
            <a:lvl1pPr defTabSz="543305">
              <a:defRPr sz="6696"/>
            </a:lvl1pPr>
          </a:lstStyle>
          <a:p>
            <a:r>
              <a:rPr lang="en-US" sz="3600" dirty="0" err="1"/>
              <a:t>Eliminativism</a:t>
            </a:r>
            <a:r>
              <a:rPr lang="en-US" sz="3600" dirty="0"/>
              <a:t> by Causal Exclusion</a:t>
            </a:r>
            <a:endParaRPr sz="3600" dirty="0"/>
          </a:p>
        </p:txBody>
      </p:sp>
      <p:sp>
        <p:nvSpPr>
          <p:cNvPr id="2668" name="Shape 2668"/>
          <p:cNvSpPr>
            <a:spLocks noGrp="1"/>
          </p:cNvSpPr>
          <p:nvPr>
            <p:ph type="body" idx="1"/>
          </p:nvPr>
        </p:nvSpPr>
        <p:spPr>
          <a:xfrm>
            <a:off x="2238374" y="1905000"/>
            <a:ext cx="8734425" cy="1935480"/>
          </a:xfrm>
          <a:prstGeom prst="rect">
            <a:avLst/>
          </a:prstGeom>
        </p:spPr>
        <p:txBody>
          <a:bodyPr numCol="1" spcCol="38100">
            <a:normAutofit fontScale="92500" lnSpcReduction="10000"/>
          </a:bodyPr>
          <a:lstStyle/>
          <a:p>
            <a:pPr>
              <a:lnSpc>
                <a:spcPct val="110000"/>
              </a:lnSpc>
              <a:spcBef>
                <a:spcPts val="703"/>
              </a:spcBef>
            </a:pPr>
            <a:r>
              <a:rPr dirty="0"/>
              <a:t>Following Kim (1992, 1993, 1998), Rosenberg asks: </a:t>
            </a:r>
            <a:endParaRPr lang="en-US" dirty="0"/>
          </a:p>
          <a:p>
            <a:pPr marL="457200" lvl="1" indent="0">
              <a:lnSpc>
                <a:spcPct val="110000"/>
              </a:lnSpc>
              <a:spcBef>
                <a:spcPts val="703"/>
              </a:spcBef>
              <a:buNone/>
            </a:pPr>
            <a:r>
              <a:rPr lang="en-US" dirty="0">
                <a:latin typeface="Century Schoolbook" charset="0"/>
                <a:ea typeface="Century Schoolbook" charset="0"/>
                <a:cs typeface="Century Schoolbook" charset="0"/>
              </a:rPr>
              <a:t>“</a:t>
            </a:r>
            <a:r>
              <a:rPr dirty="0">
                <a:latin typeface="Century Schoolbook" charset="0"/>
                <a:ea typeface="Century Schoolbook" charset="0"/>
                <a:cs typeface="Century Schoolbook" charset="0"/>
              </a:rPr>
              <a:t>if the physical facts at t</a:t>
            </a:r>
            <a:r>
              <a:rPr sz="1406" baseline="-5999" dirty="0">
                <a:latin typeface="Century Schoolbook" charset="0"/>
                <a:ea typeface="Century Schoolbook" charset="0"/>
                <a:cs typeface="Century Schoolbook" charset="0"/>
              </a:rPr>
              <a:t>1</a:t>
            </a:r>
            <a:r>
              <a:rPr dirty="0">
                <a:latin typeface="Century Schoolbook" charset="0"/>
                <a:ea typeface="Century Schoolbook" charset="0"/>
                <a:cs typeface="Century Schoolbook" charset="0"/>
              </a:rPr>
              <a:t> explain the physical facts at t</a:t>
            </a:r>
            <a:r>
              <a:rPr sz="1406" baseline="-5999" dirty="0">
                <a:latin typeface="Century Schoolbook" charset="0"/>
                <a:ea typeface="Century Schoolbook" charset="0"/>
                <a:cs typeface="Century Schoolbook" charset="0"/>
              </a:rPr>
              <a:t>2</a:t>
            </a:r>
            <a:r>
              <a:rPr dirty="0">
                <a:latin typeface="Century Schoolbook" charset="0"/>
                <a:ea typeface="Century Schoolbook" charset="0"/>
                <a:cs typeface="Century Schoolbook" charset="0"/>
              </a:rPr>
              <a:t>, what can the evolutionary facts at t</a:t>
            </a:r>
            <a:r>
              <a:rPr sz="1406" baseline="-5999" dirty="0">
                <a:latin typeface="Century Schoolbook" charset="0"/>
                <a:ea typeface="Century Schoolbook" charset="0"/>
                <a:cs typeface="Century Schoolbook" charset="0"/>
              </a:rPr>
              <a:t>1</a:t>
            </a:r>
            <a:r>
              <a:rPr dirty="0">
                <a:latin typeface="Century Schoolbook" charset="0"/>
                <a:ea typeface="Century Schoolbook" charset="0"/>
                <a:cs typeface="Century Schoolbook" charset="0"/>
              </a:rPr>
              <a:t> or t</a:t>
            </a:r>
            <a:r>
              <a:rPr sz="1406" baseline="-5999" dirty="0">
                <a:latin typeface="Century Schoolbook" charset="0"/>
                <a:ea typeface="Century Schoolbook" charset="0"/>
                <a:cs typeface="Century Schoolbook" charset="0"/>
              </a:rPr>
              <a:t>2</a:t>
            </a:r>
            <a:r>
              <a:rPr dirty="0">
                <a:latin typeface="Century Schoolbook" charset="0"/>
                <a:ea typeface="Century Schoolbook" charset="0"/>
                <a:cs typeface="Century Schoolbook" charset="0"/>
              </a:rPr>
              <a:t> explain? They seem to either over-determine the answer or provide no explanation at all.</a:t>
            </a:r>
            <a:r>
              <a:rPr lang="en-US" dirty="0">
                <a:latin typeface="Century Schoolbook" charset="0"/>
                <a:ea typeface="Century Schoolbook" charset="0"/>
                <a:cs typeface="Century Schoolbook" charset="0"/>
              </a:rPr>
              <a:t>”</a:t>
            </a:r>
          </a:p>
        </p:txBody>
      </p:sp>
      <p:sp>
        <p:nvSpPr>
          <p:cNvPr id="2" name="TextBox 1"/>
          <p:cNvSpPr txBox="1"/>
          <p:nvPr/>
        </p:nvSpPr>
        <p:spPr>
          <a:xfrm>
            <a:off x="4455980" y="4805464"/>
            <a:ext cx="3304110" cy="1200329"/>
          </a:xfrm>
          <a:prstGeom prst="rect">
            <a:avLst/>
          </a:prstGeom>
          <a:noFill/>
        </p:spPr>
        <p:txBody>
          <a:bodyPr wrap="none" rtlCol="0">
            <a:spAutoFit/>
          </a:bodyPr>
          <a:lstStyle/>
          <a:p>
            <a:r>
              <a:rPr lang="en-US" dirty="0"/>
              <a:t>Higher-level Generalization:</a:t>
            </a:r>
          </a:p>
          <a:p>
            <a:endParaRPr lang="en-US" dirty="0"/>
          </a:p>
          <a:p>
            <a:endParaRPr lang="en-US" dirty="0"/>
          </a:p>
          <a:p>
            <a:r>
              <a:rPr lang="en-US" dirty="0"/>
              <a:t>Lower-level Generalization:</a:t>
            </a:r>
          </a:p>
        </p:txBody>
      </p:sp>
      <p:sp>
        <p:nvSpPr>
          <p:cNvPr id="3" name="TextBox 2"/>
          <p:cNvSpPr txBox="1"/>
          <p:nvPr/>
        </p:nvSpPr>
        <p:spPr>
          <a:xfrm>
            <a:off x="7821038" y="4794745"/>
            <a:ext cx="1069524" cy="1200329"/>
          </a:xfrm>
          <a:prstGeom prst="rect">
            <a:avLst/>
          </a:prstGeom>
          <a:noFill/>
        </p:spPr>
        <p:txBody>
          <a:bodyPr wrap="none" rtlCol="0">
            <a:spAutoFit/>
          </a:bodyPr>
          <a:lstStyle/>
          <a:p>
            <a:r>
              <a:rPr lang="en-US" b="1" dirty="0"/>
              <a:t>If P </a:t>
            </a:r>
            <a:r>
              <a:rPr lang="is-IS" b="1" dirty="0"/>
              <a:t>→ Q</a:t>
            </a:r>
          </a:p>
          <a:p>
            <a:endParaRPr lang="is-IS" b="1" dirty="0"/>
          </a:p>
          <a:p>
            <a:endParaRPr lang="is-IS" b="1" dirty="0"/>
          </a:p>
          <a:p>
            <a:r>
              <a:rPr lang="is-IS" b="1" dirty="0"/>
              <a:t>If A → B</a:t>
            </a:r>
            <a:endParaRPr lang="en-US" b="1" dirty="0"/>
          </a:p>
        </p:txBody>
      </p:sp>
      <p:sp>
        <p:nvSpPr>
          <p:cNvPr id="4" name="TextBox 3"/>
          <p:cNvSpPr txBox="1"/>
          <p:nvPr/>
        </p:nvSpPr>
        <p:spPr>
          <a:xfrm rot="16200000">
            <a:off x="8098259" y="4839748"/>
            <a:ext cx="612682" cy="923330"/>
          </a:xfrm>
          <a:prstGeom prst="rect">
            <a:avLst/>
          </a:prstGeom>
          <a:noFill/>
        </p:spPr>
        <p:txBody>
          <a:bodyPr wrap="square" rtlCol="0">
            <a:spAutoFit/>
          </a:bodyPr>
          <a:lstStyle/>
          <a:p>
            <a:r>
              <a:rPr lang="is-IS" b="1" dirty="0"/>
              <a:t>→</a:t>
            </a:r>
          </a:p>
          <a:p>
            <a:endParaRPr lang="is-IS" b="1" dirty="0"/>
          </a:p>
          <a:p>
            <a:r>
              <a:rPr lang="is-IS" b="1" dirty="0"/>
              <a:t>→</a:t>
            </a:r>
            <a:endParaRPr lang="en-US" b="1" dirty="0"/>
          </a:p>
        </p:txBody>
      </p:sp>
    </p:spTree>
    <p:extLst>
      <p:ext uri="{BB962C8B-B14F-4D97-AF65-F5344CB8AC3E}">
        <p14:creationId xmlns:p14="http://schemas.microsoft.com/office/powerpoint/2010/main" val="858896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Argument</a:t>
            </a:r>
          </a:p>
        </p:txBody>
      </p:sp>
      <p:sp>
        <p:nvSpPr>
          <p:cNvPr id="3" name="Content Placeholder 2"/>
          <p:cNvSpPr>
            <a:spLocks noGrp="1"/>
          </p:cNvSpPr>
          <p:nvPr>
            <p:ph idx="1"/>
          </p:nvPr>
        </p:nvSpPr>
        <p:spPr>
          <a:xfrm>
            <a:off x="4245262" y="2133600"/>
            <a:ext cx="3882190" cy="1331495"/>
          </a:xfrm>
        </p:spPr>
        <p:txBody>
          <a:bodyPr/>
          <a:lstStyle/>
          <a:p>
            <a:pPr>
              <a:buFont typeface="+mj-lt"/>
              <a:buAutoNum type="arabicPeriod"/>
            </a:pPr>
            <a:r>
              <a:rPr lang="en-US" dirty="0"/>
              <a:t>All men are mortal.</a:t>
            </a:r>
          </a:p>
          <a:p>
            <a:pPr>
              <a:buFont typeface="+mj-lt"/>
              <a:buAutoNum type="arabicPeriod"/>
            </a:pPr>
            <a:r>
              <a:rPr lang="en-US" dirty="0"/>
              <a:t>Socrates is a man.</a:t>
            </a:r>
          </a:p>
          <a:p>
            <a:pPr>
              <a:buFont typeface="+mj-lt"/>
              <a:buAutoNum type="arabicPeriod"/>
            </a:pPr>
            <a:r>
              <a:rPr lang="en-US" dirty="0"/>
              <a:t>Therefore, Socrates is mortal.</a:t>
            </a:r>
          </a:p>
        </p:txBody>
      </p:sp>
      <p:sp>
        <p:nvSpPr>
          <p:cNvPr id="4" name="TextBox 3"/>
          <p:cNvSpPr txBox="1"/>
          <p:nvPr/>
        </p:nvSpPr>
        <p:spPr>
          <a:xfrm>
            <a:off x="8287874" y="2133600"/>
            <a:ext cx="3599327" cy="1200329"/>
          </a:xfrm>
          <a:prstGeom prst="rect">
            <a:avLst/>
          </a:prstGeom>
          <a:noFill/>
        </p:spPr>
        <p:txBody>
          <a:bodyPr wrap="square" rtlCol="0">
            <a:spAutoFit/>
          </a:bodyPr>
          <a:lstStyle/>
          <a:p>
            <a:r>
              <a:rPr lang="en-US" sz="2400" b="1" dirty="0"/>
              <a:t>All As are </a:t>
            </a:r>
            <a:r>
              <a:rPr lang="en-US" sz="2400" b="1" dirty="0" err="1"/>
              <a:t>Bs</a:t>
            </a:r>
            <a:endParaRPr lang="en-US" sz="2400" b="1" dirty="0"/>
          </a:p>
          <a:p>
            <a:r>
              <a:rPr lang="en-US" sz="2400" b="1" dirty="0"/>
              <a:t>s is an A</a:t>
            </a:r>
          </a:p>
          <a:p>
            <a:r>
              <a:rPr lang="en-US" sz="2400" b="1" dirty="0"/>
              <a:t>Therefore, s is a B</a:t>
            </a:r>
            <a:endParaRPr lang="is-IS" sz="2000" b="1" dirty="0"/>
          </a:p>
        </p:txBody>
      </p:sp>
      <p:sp>
        <p:nvSpPr>
          <p:cNvPr id="5" name="Content Placeholder 2"/>
          <p:cNvSpPr txBox="1">
            <a:spLocks/>
          </p:cNvSpPr>
          <p:nvPr/>
        </p:nvSpPr>
        <p:spPr>
          <a:xfrm>
            <a:off x="2592925" y="2133600"/>
            <a:ext cx="1491915" cy="13314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b="1" dirty="0"/>
              <a:t>Premise</a:t>
            </a:r>
          </a:p>
          <a:p>
            <a:pPr marL="0" indent="0" algn="r">
              <a:buNone/>
            </a:pPr>
            <a:r>
              <a:rPr lang="en-US" b="1" dirty="0"/>
              <a:t>Premise</a:t>
            </a:r>
          </a:p>
          <a:p>
            <a:pPr marL="0" indent="0" algn="r">
              <a:buNone/>
            </a:pPr>
            <a:r>
              <a:rPr lang="en-US" b="1" dirty="0"/>
              <a:t>Conclusion</a:t>
            </a:r>
          </a:p>
        </p:txBody>
      </p:sp>
      <p:sp>
        <p:nvSpPr>
          <p:cNvPr id="6" name="Content Placeholder 2"/>
          <p:cNvSpPr txBox="1">
            <a:spLocks/>
          </p:cNvSpPr>
          <p:nvPr/>
        </p:nvSpPr>
        <p:spPr>
          <a:xfrm>
            <a:off x="4245262" y="4026566"/>
            <a:ext cx="3882190" cy="26068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Taco</a:t>
            </a:r>
            <a:r>
              <a:rPr lang="en-US" baseline="-25000" dirty="0"/>
              <a:t>1</a:t>
            </a:r>
            <a:r>
              <a:rPr lang="en-US" dirty="0"/>
              <a:t> from Taco Bell was bad.</a:t>
            </a:r>
            <a:br>
              <a:rPr lang="en-US" dirty="0"/>
            </a:br>
            <a:r>
              <a:rPr lang="en-US" dirty="0"/>
              <a:t>.</a:t>
            </a:r>
            <a:br>
              <a:rPr lang="en-US" dirty="0"/>
            </a:br>
            <a:r>
              <a:rPr lang="en-US" dirty="0"/>
              <a:t>.</a:t>
            </a:r>
            <a:br>
              <a:rPr lang="en-US" dirty="0"/>
            </a:br>
            <a:r>
              <a:rPr lang="en-US" dirty="0"/>
              <a:t>.</a:t>
            </a:r>
          </a:p>
          <a:p>
            <a:pPr>
              <a:buFont typeface="+mj-lt"/>
              <a:buAutoNum type="arabicPeriod"/>
            </a:pPr>
            <a:r>
              <a:rPr lang="en-US" dirty="0" err="1"/>
              <a:t>Taco</a:t>
            </a:r>
            <a:r>
              <a:rPr lang="en-US" baseline="-25000" dirty="0" err="1"/>
              <a:t>n</a:t>
            </a:r>
            <a:r>
              <a:rPr lang="en-US" dirty="0"/>
              <a:t> from Taco Bell was bad.</a:t>
            </a:r>
          </a:p>
          <a:p>
            <a:pPr>
              <a:buFont typeface="+mj-lt"/>
              <a:buAutoNum type="arabicPeriod"/>
            </a:pPr>
            <a:r>
              <a:rPr lang="en-US" dirty="0"/>
              <a:t>Therefore, taco</a:t>
            </a:r>
            <a:r>
              <a:rPr lang="en-US" baseline="-25000" dirty="0"/>
              <a:t>n+1</a:t>
            </a:r>
            <a:r>
              <a:rPr lang="en-US" dirty="0"/>
              <a:t> from Taco Bell is likely to be bad.</a:t>
            </a:r>
          </a:p>
        </p:txBody>
      </p:sp>
      <p:sp>
        <p:nvSpPr>
          <p:cNvPr id="7" name="TextBox 6"/>
          <p:cNvSpPr txBox="1"/>
          <p:nvPr/>
        </p:nvSpPr>
        <p:spPr>
          <a:xfrm>
            <a:off x="8287874" y="3955751"/>
            <a:ext cx="3599327" cy="2492990"/>
          </a:xfrm>
          <a:prstGeom prst="rect">
            <a:avLst/>
          </a:prstGeom>
          <a:noFill/>
        </p:spPr>
        <p:txBody>
          <a:bodyPr wrap="square" rtlCol="0">
            <a:spAutoFit/>
          </a:bodyPr>
          <a:lstStyle/>
          <a:p>
            <a:r>
              <a:rPr lang="en-US" sz="2400" b="1" dirty="0"/>
              <a:t>A</a:t>
            </a:r>
            <a:r>
              <a:rPr lang="en-US" sz="2400" b="1" baseline="-25000" dirty="0"/>
              <a:t>1</a:t>
            </a:r>
            <a:r>
              <a:rPr lang="en-US" sz="2400" b="1" dirty="0"/>
              <a:t> was B</a:t>
            </a:r>
          </a:p>
          <a:p>
            <a:r>
              <a:rPr lang="en-US" b="1" dirty="0"/>
              <a:t>.</a:t>
            </a:r>
          </a:p>
          <a:p>
            <a:r>
              <a:rPr lang="en-US" b="1" dirty="0"/>
              <a:t>.</a:t>
            </a:r>
          </a:p>
          <a:p>
            <a:r>
              <a:rPr lang="en-US" b="1" dirty="0"/>
              <a:t>.</a:t>
            </a:r>
          </a:p>
          <a:p>
            <a:r>
              <a:rPr lang="en-US" sz="2400" b="1" dirty="0"/>
              <a:t>A</a:t>
            </a:r>
            <a:r>
              <a:rPr lang="en-US" sz="2400" b="1" baseline="-25000" dirty="0"/>
              <a:t>n</a:t>
            </a:r>
            <a:r>
              <a:rPr lang="en-US" sz="2400" b="1" dirty="0"/>
              <a:t> was B</a:t>
            </a:r>
          </a:p>
          <a:p>
            <a:r>
              <a:rPr lang="en-US" sz="2400" b="1" dirty="0"/>
              <a:t>Therefore, A</a:t>
            </a:r>
            <a:r>
              <a:rPr lang="en-US" sz="2400" b="1" baseline="-25000" dirty="0"/>
              <a:t>n+1</a:t>
            </a:r>
            <a:r>
              <a:rPr lang="en-US" sz="2400" b="1" dirty="0"/>
              <a:t> is probably a B</a:t>
            </a:r>
            <a:endParaRPr lang="is-IS" sz="2000" b="1" dirty="0"/>
          </a:p>
        </p:txBody>
      </p:sp>
      <p:sp>
        <p:nvSpPr>
          <p:cNvPr id="8" name="Content Placeholder 2"/>
          <p:cNvSpPr txBox="1">
            <a:spLocks/>
          </p:cNvSpPr>
          <p:nvPr/>
        </p:nvSpPr>
        <p:spPr>
          <a:xfrm>
            <a:off x="2592925" y="4026567"/>
            <a:ext cx="1491915" cy="24221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b="1" dirty="0"/>
              <a:t>Premise</a:t>
            </a:r>
          </a:p>
          <a:p>
            <a:pPr marL="0" indent="0" algn="r">
              <a:buNone/>
            </a:pPr>
            <a:r>
              <a:rPr lang="en-US" b="1" dirty="0"/>
              <a:t>Premise</a:t>
            </a:r>
          </a:p>
          <a:p>
            <a:pPr marL="0" indent="0" algn="r">
              <a:buNone/>
            </a:pPr>
            <a:r>
              <a:rPr lang="en-US" b="1" dirty="0"/>
              <a:t>Premise</a:t>
            </a:r>
          </a:p>
          <a:p>
            <a:pPr marL="0" indent="0" algn="r">
              <a:buNone/>
            </a:pPr>
            <a:r>
              <a:rPr lang="en-US" b="1" dirty="0"/>
              <a:t>Premise</a:t>
            </a:r>
          </a:p>
          <a:p>
            <a:pPr marL="0" indent="0" algn="r">
              <a:buNone/>
            </a:pPr>
            <a:r>
              <a:rPr lang="en-US" b="1" dirty="0"/>
              <a:t>Conclusion</a:t>
            </a:r>
          </a:p>
        </p:txBody>
      </p:sp>
    </p:spTree>
    <p:extLst>
      <p:ext uri="{BB962C8B-B14F-4D97-AF65-F5344CB8AC3E}">
        <p14:creationId xmlns:p14="http://schemas.microsoft.com/office/powerpoint/2010/main" val="1514523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Induction						Deduction</a:t>
            </a:r>
          </a:p>
        </p:txBody>
      </p:sp>
      <p:sp>
        <p:nvSpPr>
          <p:cNvPr id="3" name="Content Placeholder 2"/>
          <p:cNvSpPr>
            <a:spLocks noGrp="1"/>
          </p:cNvSpPr>
          <p:nvPr>
            <p:ph idx="1"/>
          </p:nvPr>
        </p:nvSpPr>
        <p:spPr>
          <a:xfrm>
            <a:off x="2589212" y="1915886"/>
            <a:ext cx="4236131" cy="4381500"/>
          </a:xfrm>
        </p:spPr>
        <p:txBody>
          <a:bodyPr>
            <a:normAutofit/>
          </a:bodyPr>
          <a:lstStyle/>
          <a:p>
            <a:r>
              <a:rPr lang="en-US" dirty="0">
                <a:solidFill>
                  <a:schemeClr val="tx1"/>
                </a:solidFill>
              </a:rPr>
              <a:t>A type of logic which involves going from a series of specific cases to a general statement. </a:t>
            </a:r>
          </a:p>
          <a:p>
            <a:r>
              <a:rPr lang="en-US" dirty="0">
                <a:solidFill>
                  <a:schemeClr val="tx1"/>
                </a:solidFill>
              </a:rPr>
              <a:t>Good arguments are termed “</a:t>
            </a:r>
            <a:r>
              <a:rPr lang="en-US" b="1" dirty="0">
                <a:solidFill>
                  <a:schemeClr val="tx1"/>
                </a:solidFill>
              </a:rPr>
              <a:t>strong</a:t>
            </a:r>
            <a:r>
              <a:rPr lang="en-US" dirty="0">
                <a:solidFill>
                  <a:schemeClr val="tx1"/>
                </a:solidFill>
              </a:rPr>
              <a:t>”</a:t>
            </a:r>
          </a:p>
          <a:p>
            <a:r>
              <a:rPr lang="en-US" b="1" dirty="0">
                <a:solidFill>
                  <a:schemeClr val="tx1"/>
                </a:solidFill>
              </a:rPr>
              <a:t>Strong:</a:t>
            </a:r>
            <a:r>
              <a:rPr lang="en-US" dirty="0">
                <a:solidFill>
                  <a:schemeClr val="tx1"/>
                </a:solidFill>
              </a:rPr>
              <a:t> A property of arguments such that if the premises of the argument are true, the conclusion is </a:t>
            </a:r>
            <a:r>
              <a:rPr lang="en-US" i="1" dirty="0">
                <a:solidFill>
                  <a:schemeClr val="tx1"/>
                </a:solidFill>
              </a:rPr>
              <a:t>likely</a:t>
            </a:r>
            <a:r>
              <a:rPr lang="en-US" dirty="0">
                <a:solidFill>
                  <a:schemeClr val="tx1"/>
                </a:solidFill>
              </a:rPr>
              <a:t> to be true. </a:t>
            </a:r>
          </a:p>
          <a:p>
            <a:r>
              <a:rPr lang="en-US" b="1" dirty="0">
                <a:solidFill>
                  <a:schemeClr val="tx1"/>
                </a:solidFill>
              </a:rPr>
              <a:t>Inductive</a:t>
            </a:r>
            <a:r>
              <a:rPr lang="en-US" dirty="0">
                <a:solidFill>
                  <a:schemeClr val="tx1"/>
                </a:solidFill>
              </a:rPr>
              <a:t> arguments are not “truth preserving”</a:t>
            </a:r>
          </a:p>
          <a:p>
            <a:r>
              <a:rPr lang="en-US" b="1" dirty="0">
                <a:solidFill>
                  <a:schemeClr val="tx1"/>
                </a:solidFill>
              </a:rPr>
              <a:t>Cogent:</a:t>
            </a:r>
            <a:r>
              <a:rPr lang="en-US" dirty="0">
                <a:solidFill>
                  <a:schemeClr val="tx1"/>
                </a:solidFill>
              </a:rPr>
              <a:t> A </a:t>
            </a:r>
            <a:r>
              <a:rPr lang="en-US" b="1" dirty="0">
                <a:solidFill>
                  <a:schemeClr val="tx1"/>
                </a:solidFill>
              </a:rPr>
              <a:t>strong </a:t>
            </a:r>
            <a:r>
              <a:rPr lang="en-US" dirty="0">
                <a:solidFill>
                  <a:schemeClr val="tx1"/>
                </a:solidFill>
              </a:rPr>
              <a:t>argument with true premises</a:t>
            </a: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tx1"/>
                </a:solidFill>
              </a:rPr>
              <a:t>A type of logic in which one goes from a general statement to a specific instance.</a:t>
            </a:r>
          </a:p>
          <a:p>
            <a:r>
              <a:rPr lang="en-US" dirty="0">
                <a:solidFill>
                  <a:schemeClr val="tx1"/>
                </a:solidFill>
              </a:rPr>
              <a:t>Good arguments are termed “</a:t>
            </a:r>
            <a:r>
              <a:rPr lang="en-US" b="1" dirty="0">
                <a:solidFill>
                  <a:schemeClr val="tx1"/>
                </a:solidFill>
              </a:rPr>
              <a:t>valid</a:t>
            </a:r>
            <a:r>
              <a:rPr lang="en-US" dirty="0">
                <a:solidFill>
                  <a:schemeClr val="tx1"/>
                </a:solidFill>
              </a:rPr>
              <a:t>”</a:t>
            </a:r>
          </a:p>
          <a:p>
            <a:r>
              <a:rPr lang="en-US" b="1" dirty="0">
                <a:solidFill>
                  <a:schemeClr val="tx1"/>
                </a:solidFill>
              </a:rPr>
              <a:t>Validity:</a:t>
            </a:r>
            <a:r>
              <a:rPr lang="en-US" dirty="0">
                <a:solidFill>
                  <a:schemeClr val="tx1"/>
                </a:solidFill>
              </a:rPr>
              <a:t> A property of arguments such that if the premises are true, the conclusion </a:t>
            </a:r>
            <a:r>
              <a:rPr lang="en-US" i="1" dirty="0">
                <a:solidFill>
                  <a:schemeClr val="tx1"/>
                </a:solidFill>
              </a:rPr>
              <a:t>must</a:t>
            </a:r>
            <a:r>
              <a:rPr lang="en-US" dirty="0">
                <a:solidFill>
                  <a:schemeClr val="tx1"/>
                </a:solidFill>
              </a:rPr>
              <a:t> follow with 100% certainty. </a:t>
            </a:r>
          </a:p>
          <a:p>
            <a:r>
              <a:rPr lang="en-US" b="1" dirty="0">
                <a:solidFill>
                  <a:schemeClr val="tx1"/>
                </a:solidFill>
              </a:rPr>
              <a:t>Deductive</a:t>
            </a:r>
            <a:r>
              <a:rPr lang="en-US" dirty="0">
                <a:solidFill>
                  <a:schemeClr val="tx1"/>
                </a:solidFill>
              </a:rPr>
              <a:t> arguments are “truth preserving.”</a:t>
            </a:r>
          </a:p>
          <a:p>
            <a:r>
              <a:rPr lang="en-US" b="1" dirty="0">
                <a:solidFill>
                  <a:schemeClr val="tx1"/>
                </a:solidFill>
              </a:rPr>
              <a:t>Sound</a:t>
            </a:r>
            <a:r>
              <a:rPr lang="en-US" dirty="0">
                <a:solidFill>
                  <a:schemeClr val="tx1"/>
                </a:solidFill>
              </a:rPr>
              <a:t>: A </a:t>
            </a:r>
            <a:r>
              <a:rPr lang="en-US" b="1" dirty="0">
                <a:solidFill>
                  <a:schemeClr val="tx1"/>
                </a:solidFill>
              </a:rPr>
              <a:t>valid </a:t>
            </a:r>
            <a:r>
              <a:rPr lang="en-US" dirty="0">
                <a:solidFill>
                  <a:schemeClr val="tx1"/>
                </a:solidFill>
              </a:rPr>
              <a:t>argument with true premises</a:t>
            </a:r>
          </a:p>
        </p:txBody>
      </p:sp>
    </p:spTree>
    <p:extLst>
      <p:ext uri="{BB962C8B-B14F-4D97-AF65-F5344CB8AC3E}">
        <p14:creationId xmlns:p14="http://schemas.microsoft.com/office/powerpoint/2010/main" val="152251192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 name="Shape 2667"/>
          <p:cNvSpPr>
            <a:spLocks noGrp="1"/>
          </p:cNvSpPr>
          <p:nvPr>
            <p:ph type="title"/>
          </p:nvPr>
        </p:nvSpPr>
        <p:spPr>
          <a:xfrm>
            <a:off x="2592924" y="624110"/>
            <a:ext cx="8911687" cy="899890"/>
          </a:xfrm>
          <a:prstGeom prst="rect">
            <a:avLst/>
          </a:prstGeom>
        </p:spPr>
        <p:txBody>
          <a:bodyPr>
            <a:noAutofit/>
          </a:bodyPr>
          <a:lstStyle>
            <a:lvl1pPr defTabSz="543305">
              <a:defRPr sz="6696"/>
            </a:lvl1pPr>
          </a:lstStyle>
          <a:p>
            <a:r>
              <a:rPr lang="en-US" sz="3600" dirty="0"/>
              <a:t>Why be tempted by Reductionism?</a:t>
            </a:r>
            <a:endParaRPr sz="3600" dirty="0"/>
          </a:p>
        </p:txBody>
      </p:sp>
      <p:sp>
        <p:nvSpPr>
          <p:cNvPr id="2668" name="Shape 2668"/>
          <p:cNvSpPr>
            <a:spLocks noGrp="1"/>
          </p:cNvSpPr>
          <p:nvPr>
            <p:ph type="body" idx="1"/>
          </p:nvPr>
        </p:nvSpPr>
        <p:spPr>
          <a:xfrm>
            <a:off x="2592924" y="1905000"/>
            <a:ext cx="8379875" cy="3540760"/>
          </a:xfrm>
          <a:prstGeom prst="rect">
            <a:avLst/>
          </a:prstGeom>
        </p:spPr>
        <p:txBody>
          <a:bodyPr numCol="1" spcCol="38100">
            <a:normAutofit fontScale="77500" lnSpcReduction="20000"/>
          </a:bodyPr>
          <a:lstStyle/>
          <a:p>
            <a:pPr>
              <a:lnSpc>
                <a:spcPct val="120000"/>
              </a:lnSpc>
              <a:spcBef>
                <a:spcPts val="0"/>
              </a:spcBef>
              <a:spcAft>
                <a:spcPts val="1200"/>
              </a:spcAft>
              <a:defRPr sz="3600"/>
            </a:pPr>
            <a:r>
              <a:rPr lang="en-US" dirty="0"/>
              <a:t>Successful scientific history of reduction to underlying physical facts</a:t>
            </a:r>
          </a:p>
          <a:p>
            <a:pPr>
              <a:lnSpc>
                <a:spcPct val="120000"/>
              </a:lnSpc>
              <a:spcBef>
                <a:spcPts val="0"/>
              </a:spcBef>
              <a:spcAft>
                <a:spcPts val="1200"/>
              </a:spcAft>
              <a:defRPr sz="3600"/>
            </a:pPr>
            <a:r>
              <a:rPr lang="en-US" dirty="0"/>
              <a:t>Ontic dependence of special sciences: Everything living, psychological, etc. is also physical, but the reverse is untrue.</a:t>
            </a:r>
          </a:p>
          <a:p>
            <a:pPr>
              <a:lnSpc>
                <a:spcPct val="120000"/>
              </a:lnSpc>
              <a:spcBef>
                <a:spcPts val="0"/>
              </a:spcBef>
              <a:spcAft>
                <a:spcPts val="1200"/>
              </a:spcAft>
              <a:defRPr sz="3600"/>
            </a:pPr>
            <a:r>
              <a:rPr lang="en-US" dirty="0"/>
              <a:t>Causation seems to require a physical basis.</a:t>
            </a:r>
          </a:p>
        </p:txBody>
      </p:sp>
    </p:spTree>
    <p:extLst>
      <p:ext uri="{BB962C8B-B14F-4D97-AF65-F5344CB8AC3E}">
        <p14:creationId xmlns:p14="http://schemas.microsoft.com/office/powerpoint/2010/main" val="1223514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asted-image.pdf"/>
          <p:cNvPicPr>
            <a:picLocks noChangeAspect="1"/>
          </p:cNvPicPr>
          <p:nvPr/>
        </p:nvPicPr>
        <p:blipFill>
          <a:blip r:embed="rId3"/>
          <a:stretch>
            <a:fillRect/>
          </a:stretch>
        </p:blipFill>
        <p:spPr>
          <a:xfrm>
            <a:off x="5100319" y="2941443"/>
            <a:ext cx="7069646" cy="3508600"/>
          </a:xfrm>
          <a:prstGeom prst="rect">
            <a:avLst/>
          </a:prstGeom>
          <a:ln w="12700">
            <a:miter lim="400000"/>
          </a:ln>
        </p:spPr>
      </p:pic>
      <p:sp>
        <p:nvSpPr>
          <p:cNvPr id="444" name="Shape 444"/>
          <p:cNvSpPr>
            <a:spLocks noGrp="1"/>
          </p:cNvSpPr>
          <p:nvPr>
            <p:ph type="title"/>
          </p:nvPr>
        </p:nvSpPr>
        <p:spPr>
          <a:prstGeom prst="rect">
            <a:avLst/>
          </a:prstGeom>
        </p:spPr>
        <p:txBody>
          <a:bodyPr>
            <a:normAutofit/>
          </a:bodyPr>
          <a:lstStyle>
            <a:lvl1pPr algn="l" defTabSz="438150">
              <a:defRPr sz="5400"/>
            </a:lvl1pPr>
          </a:lstStyle>
          <a:p>
            <a:r>
              <a:rPr lang="en-US" sz="4400" dirty="0"/>
              <a:t>Anti-Reductionism</a:t>
            </a:r>
            <a:endParaRPr sz="4400" dirty="0"/>
          </a:p>
        </p:txBody>
      </p:sp>
      <p:pic>
        <p:nvPicPr>
          <p:cNvPr id="447" name="pasted-image.pdf"/>
          <p:cNvPicPr>
            <a:picLocks noChangeAspect="1"/>
          </p:cNvPicPr>
          <p:nvPr/>
        </p:nvPicPr>
        <p:blipFill>
          <a:blip r:embed="rId4"/>
          <a:stretch>
            <a:fillRect/>
          </a:stretch>
        </p:blipFill>
        <p:spPr>
          <a:xfrm>
            <a:off x="5100319" y="2941443"/>
            <a:ext cx="7069645" cy="3508600"/>
          </a:xfrm>
          <a:prstGeom prst="rect">
            <a:avLst/>
          </a:prstGeom>
          <a:ln w="12700">
            <a:miter lim="400000"/>
          </a:ln>
        </p:spPr>
      </p:pic>
      <p:pic>
        <p:nvPicPr>
          <p:cNvPr id="448" name="pasted-image.pdf"/>
          <p:cNvPicPr>
            <a:picLocks noChangeAspect="1"/>
          </p:cNvPicPr>
          <p:nvPr/>
        </p:nvPicPr>
        <p:blipFill>
          <a:blip r:embed="rId5"/>
          <a:stretch>
            <a:fillRect/>
          </a:stretch>
        </p:blipFill>
        <p:spPr>
          <a:xfrm>
            <a:off x="9675615" y="2225457"/>
            <a:ext cx="2191265" cy="1655762"/>
          </a:xfrm>
          <a:prstGeom prst="rect">
            <a:avLst/>
          </a:prstGeom>
          <a:ln w="12700">
            <a:miter lim="400000"/>
          </a:ln>
        </p:spPr>
      </p:pic>
      <p:sp>
        <p:nvSpPr>
          <p:cNvPr id="8" name="Shape 434"/>
          <p:cNvSpPr/>
          <p:nvPr/>
        </p:nvSpPr>
        <p:spPr>
          <a:xfrm>
            <a:off x="2592925" y="2071649"/>
            <a:ext cx="6164995" cy="43820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457200" indent="-457200" defTabSz="642915">
              <a:spcBef>
                <a:spcPts val="1406"/>
              </a:spcBef>
              <a:buClr>
                <a:srgbClr val="A29A85"/>
              </a:buClr>
              <a:buSzPct val="100000"/>
              <a:buFont typeface="Arial" charset="0"/>
              <a:buChar char="•"/>
              <a:tabLst>
                <a:tab pos="642915" algn="l"/>
              </a:tabLst>
              <a:defRPr sz="3600">
                <a:solidFill>
                  <a:srgbClr val="FFFCF2"/>
                </a:solidFill>
                <a:latin typeface="Baskerville"/>
                <a:ea typeface="Baskerville"/>
                <a:cs typeface="Baskerville"/>
                <a:sym typeface="Baskerville"/>
              </a:defRPr>
            </a:pPr>
            <a:r>
              <a:rPr sz="2200" dirty="0">
                <a:solidFill>
                  <a:schemeClr val="tx1">
                    <a:lumMod val="85000"/>
                    <a:lumOff val="15000"/>
                  </a:schemeClr>
                </a:solidFill>
                <a:latin typeface="Century Gothic" charset="0"/>
                <a:ea typeface="Century Gothic" charset="0"/>
                <a:cs typeface="Century Gothic" charset="0"/>
              </a:rPr>
              <a:t>In some cases, the best explanation makes no reference to the underlying physical facts.</a:t>
            </a:r>
            <a:br>
              <a:rPr lang="en-US" sz="2200" dirty="0">
                <a:solidFill>
                  <a:schemeClr val="tx1">
                    <a:lumMod val="85000"/>
                    <a:lumOff val="15000"/>
                  </a:schemeClr>
                </a:solidFill>
                <a:latin typeface="Century Gothic" charset="0"/>
                <a:ea typeface="Century Gothic" charset="0"/>
                <a:cs typeface="Century Gothic" charset="0"/>
              </a:rPr>
            </a:br>
            <a:br>
              <a:rPr lang="en-US" sz="2200" dirty="0">
                <a:solidFill>
                  <a:schemeClr val="tx1">
                    <a:lumMod val="85000"/>
                    <a:lumOff val="15000"/>
                  </a:schemeClr>
                </a:solidFill>
                <a:latin typeface="Century Gothic" charset="0"/>
                <a:ea typeface="Century Gothic" charset="0"/>
                <a:cs typeface="Century Gothic" charset="0"/>
              </a:rPr>
            </a:br>
            <a:br>
              <a:rPr lang="en-US" sz="2200" dirty="0">
                <a:solidFill>
                  <a:schemeClr val="tx1">
                    <a:lumMod val="85000"/>
                    <a:lumOff val="15000"/>
                  </a:schemeClr>
                </a:solidFill>
                <a:latin typeface="Century Gothic" charset="0"/>
                <a:ea typeface="Century Gothic" charset="0"/>
                <a:cs typeface="Century Gothic" charset="0"/>
              </a:rPr>
            </a:br>
            <a:br>
              <a:rPr lang="en-US" sz="2200" dirty="0">
                <a:solidFill>
                  <a:schemeClr val="tx1">
                    <a:lumMod val="85000"/>
                    <a:lumOff val="15000"/>
                  </a:schemeClr>
                </a:solidFill>
                <a:latin typeface="Century Gothic" charset="0"/>
                <a:ea typeface="Century Gothic" charset="0"/>
                <a:cs typeface="Century Gothic" charset="0"/>
              </a:rPr>
            </a:br>
            <a:br>
              <a:rPr lang="en-US" sz="2200" dirty="0">
                <a:solidFill>
                  <a:schemeClr val="tx1">
                    <a:lumMod val="85000"/>
                    <a:lumOff val="15000"/>
                  </a:schemeClr>
                </a:solidFill>
                <a:latin typeface="Century Gothic" charset="0"/>
                <a:ea typeface="Century Gothic" charset="0"/>
                <a:cs typeface="Century Gothic" charset="0"/>
              </a:rPr>
            </a:br>
            <a:endParaRPr lang="en-US" sz="2200" dirty="0">
              <a:solidFill>
                <a:schemeClr val="tx1">
                  <a:lumMod val="85000"/>
                  <a:lumOff val="15000"/>
                </a:schemeClr>
              </a:solidFill>
              <a:latin typeface="Century Gothic" charset="0"/>
              <a:ea typeface="Century Gothic" charset="0"/>
              <a:cs typeface="Century Gothic" charset="0"/>
            </a:endParaRPr>
          </a:p>
          <a:p>
            <a:pPr marL="457200" indent="-457200" defTabSz="642915">
              <a:spcBef>
                <a:spcPts val="1406"/>
              </a:spcBef>
              <a:buClr>
                <a:srgbClr val="A29A85"/>
              </a:buClr>
              <a:buSzPct val="100000"/>
              <a:buFont typeface="Arial" charset="0"/>
              <a:buChar char="•"/>
              <a:tabLst>
                <a:tab pos="642915" algn="l"/>
              </a:tabLst>
              <a:defRPr sz="3600">
                <a:solidFill>
                  <a:srgbClr val="FFFCF2"/>
                </a:solidFill>
                <a:latin typeface="Baskerville"/>
                <a:ea typeface="Baskerville"/>
                <a:cs typeface="Baskerville"/>
                <a:sym typeface="Baskerville"/>
              </a:defRPr>
            </a:pPr>
            <a:br>
              <a:rPr lang="en-US" sz="2200" dirty="0">
                <a:solidFill>
                  <a:schemeClr val="tx1">
                    <a:lumMod val="85000"/>
                    <a:lumOff val="15000"/>
                  </a:schemeClr>
                </a:solidFill>
                <a:latin typeface="Century Gothic" charset="0"/>
                <a:ea typeface="Century Gothic" charset="0"/>
                <a:cs typeface="Century Gothic" charset="0"/>
              </a:rPr>
            </a:br>
            <a:endParaRPr sz="2200" dirty="0">
              <a:solidFill>
                <a:schemeClr val="tx1">
                  <a:lumMod val="85000"/>
                  <a:lumOff val="15000"/>
                </a:schemeClr>
              </a:solidFill>
              <a:latin typeface="Century Gothic" charset="0"/>
              <a:ea typeface="Century Gothic" charset="0"/>
              <a:cs typeface="Century Gothic" charset="0"/>
            </a:endParaRPr>
          </a:p>
          <a:p>
            <a:pPr marL="457200" indent="-457200">
              <a:lnSpc>
                <a:spcPct val="110000"/>
              </a:lnSpc>
              <a:buFont typeface="Arial" charset="0"/>
              <a:buChar char="•"/>
            </a:pPr>
            <a:r>
              <a:rPr lang="en-US" sz="2200" dirty="0">
                <a:solidFill>
                  <a:schemeClr val="tx1">
                    <a:lumMod val="85000"/>
                    <a:lumOff val="15000"/>
                  </a:schemeClr>
                </a:solidFill>
              </a:rPr>
              <a:t>‘Higher’ sciences may </a:t>
            </a:r>
            <a:br>
              <a:rPr lang="en-US" sz="2200" dirty="0">
                <a:solidFill>
                  <a:schemeClr val="tx1">
                    <a:lumMod val="85000"/>
                    <a:lumOff val="15000"/>
                  </a:schemeClr>
                </a:solidFill>
              </a:rPr>
            </a:br>
            <a:r>
              <a:rPr lang="en-US" sz="2200" b="1" dirty="0">
                <a:solidFill>
                  <a:schemeClr val="tx1">
                    <a:lumMod val="85000"/>
                    <a:lumOff val="15000"/>
                  </a:schemeClr>
                </a:solidFill>
              </a:rPr>
              <a:t>have natural kinds</a:t>
            </a:r>
            <a:r>
              <a:rPr lang="en-US" sz="2200" dirty="0">
                <a:solidFill>
                  <a:schemeClr val="tx1">
                    <a:lumMod val="85000"/>
                    <a:lumOff val="15000"/>
                  </a:schemeClr>
                </a:solidFill>
              </a:rPr>
              <a:t>/are autonomous.</a:t>
            </a:r>
          </a:p>
        </p:txBody>
      </p:sp>
    </p:spTree>
    <p:extLst>
      <p:ext uri="{BB962C8B-B14F-4D97-AF65-F5344CB8AC3E}">
        <p14:creationId xmlns:p14="http://schemas.microsoft.com/office/powerpoint/2010/main" val="22292684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2000" fill="hold" grpId="1" nodeType="clickEffect">
                                  <p:stCondLst>
                                    <p:cond delay="0"/>
                                  </p:stCondLst>
                                  <p:childTnLst>
                                    <p:animRot by="300000">
                                      <p:cBhvr>
                                        <p:cTn id="14" dur="50" fill="hold">
                                          <p:stCondLst>
                                            <p:cond delay="0"/>
                                          </p:stCondLst>
                                        </p:cTn>
                                        <p:tgtEl>
                                          <p:spTgt spid="448"/>
                                        </p:tgtEl>
                                        <p:attrNameLst>
                                          <p:attrName>r</p:attrName>
                                        </p:attrNameLst>
                                      </p:cBhvr>
                                    </p:animRot>
                                    <p:animRot by="-600000">
                                      <p:cBhvr>
                                        <p:cTn id="15" dur="100" fill="hold">
                                          <p:stCondLst>
                                            <p:cond delay="100"/>
                                          </p:stCondLst>
                                        </p:cTn>
                                        <p:tgtEl>
                                          <p:spTgt spid="448"/>
                                        </p:tgtEl>
                                        <p:attrNameLst>
                                          <p:attrName>r</p:attrName>
                                        </p:attrNameLst>
                                      </p:cBhvr>
                                    </p:animRot>
                                    <p:animRot by="600000">
                                      <p:cBhvr>
                                        <p:cTn id="16" dur="100" fill="hold">
                                          <p:stCondLst>
                                            <p:cond delay="200"/>
                                          </p:stCondLst>
                                        </p:cTn>
                                        <p:tgtEl>
                                          <p:spTgt spid="448"/>
                                        </p:tgtEl>
                                        <p:attrNameLst>
                                          <p:attrName>r</p:attrName>
                                        </p:attrNameLst>
                                      </p:cBhvr>
                                    </p:animRot>
                                    <p:animRot by="-600000">
                                      <p:cBhvr>
                                        <p:cTn id="17" dur="100" fill="hold">
                                          <p:stCondLst>
                                            <p:cond delay="300"/>
                                          </p:stCondLst>
                                        </p:cTn>
                                        <p:tgtEl>
                                          <p:spTgt spid="448"/>
                                        </p:tgtEl>
                                        <p:attrNameLst>
                                          <p:attrName>r</p:attrName>
                                        </p:attrNameLst>
                                      </p:cBhvr>
                                    </p:animRot>
                                    <p:animRot by="300000">
                                      <p:cBhvr>
                                        <p:cTn id="18" dur="100" fill="hold">
                                          <p:stCondLst>
                                            <p:cond delay="400"/>
                                          </p:stCondLst>
                                        </p:cTn>
                                        <p:tgtEl>
                                          <p:spTgt spid="44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fill="hold" nodeType="clickEffect">
                                  <p:stCondLst>
                                    <p:cond delay="0"/>
                                  </p:stCondLst>
                                  <p:childTnLst>
                                    <p:animMotion origin="layout" path="M -3.54167E-6 1.11111E-6 L -0.09179 0.15347 " pathEditMode="relative" rAng="0" ptsTypes="AA">
                                      <p:cBhvr>
                                        <p:cTn id="22" dur="700" fill="hold"/>
                                        <p:tgtEl>
                                          <p:spTgt spid="448"/>
                                        </p:tgtEl>
                                        <p:attrNameLst>
                                          <p:attrName>ppt_x</p:attrName>
                                          <p:attrName>ppt_y</p:attrName>
                                        </p:attrNameLst>
                                      </p:cBhvr>
                                      <p:rCtr x="-4596" y="7662"/>
                                    </p:animMotion>
                                  </p:childTnLst>
                                </p:cTn>
                              </p:par>
                            </p:childTnLst>
                          </p:cTn>
                        </p:par>
                        <p:par>
                          <p:cTn id="23" fill="hold">
                            <p:stCondLst>
                              <p:cond delay="700"/>
                            </p:stCondLst>
                            <p:childTnLst>
                              <p:par>
                                <p:cTn id="24" presetID="23" presetClass="exit" presetSubtype="32" fill="hold" grpId="2" nodeType="afterEffect">
                                  <p:stCondLst>
                                    <p:cond delay="0"/>
                                  </p:stCondLst>
                                  <p:iterate>
                                    <p:tmAbs val="0"/>
                                  </p:iterate>
                                  <p:childTnLst>
                                    <p:anim calcmode="lin" valueType="num">
                                      <p:cBhvr>
                                        <p:cTn id="25" dur="10" fill="hold"/>
                                        <p:tgtEl>
                                          <p:spTgt spid="448"/>
                                        </p:tgtEl>
                                        <p:attrNameLst>
                                          <p:attrName>ppt_w</p:attrName>
                                        </p:attrNameLst>
                                      </p:cBhvr>
                                      <p:tavLst>
                                        <p:tav tm="0">
                                          <p:val>
                                            <p:strVal val="ppt_w"/>
                                          </p:val>
                                        </p:tav>
                                        <p:tav tm="100000">
                                          <p:val>
                                            <p:fltVal val="0"/>
                                          </p:val>
                                        </p:tav>
                                      </p:tavLst>
                                    </p:anim>
                                    <p:anim calcmode="lin" valueType="num">
                                      <p:cBhvr>
                                        <p:cTn id="26" dur="10" fill="hold"/>
                                        <p:tgtEl>
                                          <p:spTgt spid="448"/>
                                        </p:tgtEl>
                                        <p:attrNameLst>
                                          <p:attrName>ppt_h</p:attrName>
                                        </p:attrNameLst>
                                      </p:cBhvr>
                                      <p:tavLst>
                                        <p:tav tm="0">
                                          <p:val>
                                            <p:strVal val="ppt_h"/>
                                          </p:val>
                                        </p:tav>
                                        <p:tav tm="100000">
                                          <p:val>
                                            <p:fltVal val="0"/>
                                          </p:val>
                                        </p:tav>
                                      </p:tavLst>
                                    </p:anim>
                                    <p:set>
                                      <p:cBhvr>
                                        <p:cTn id="27" fill="hold">
                                          <p:stCondLst>
                                            <p:cond delay="10"/>
                                          </p:stCondLst>
                                        </p:cTn>
                                        <p:tgtEl>
                                          <p:spTgt spid="448"/>
                                        </p:tgtEl>
                                        <p:attrNameLst>
                                          <p:attrName>style.visibility</p:attrName>
                                        </p:attrNameLst>
                                      </p:cBhvr>
                                      <p:to>
                                        <p:strVal val="hidden"/>
                                      </p:to>
                                    </p:set>
                                  </p:childTnLst>
                                </p:cTn>
                              </p:par>
                            </p:childTnLst>
                          </p:cTn>
                        </p:par>
                        <p:par>
                          <p:cTn id="28" fill="hold">
                            <p:stCondLst>
                              <p:cond delay="710"/>
                            </p:stCondLst>
                            <p:childTnLst>
                              <p:par>
                                <p:cTn id="29" presetID="9" presetClass="entr" fill="hold" grpId="0" nodeType="afterEffect">
                                  <p:stCondLst>
                                    <p:cond delay="0"/>
                                  </p:stCondLst>
                                  <p:iterate>
                                    <p:tmAbs val="0"/>
                                  </p:iterate>
                                  <p:childTnLst>
                                    <p:set>
                                      <p:cBhvr>
                                        <p:cTn id="30" fill="hold"/>
                                        <p:tgtEl>
                                          <p:spTgt spid="447"/>
                                        </p:tgtEl>
                                        <p:attrNameLst>
                                          <p:attrName>style.visibility</p:attrName>
                                        </p:attrNameLst>
                                      </p:cBhvr>
                                      <p:to>
                                        <p:strVal val="visible"/>
                                      </p:to>
                                    </p:set>
                                    <p:animEffect transition="in" filter="dissolve">
                                      <p:cBhvr>
                                        <p:cTn id="31" dur="1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advAuto="0"/>
      <p:bldP spid="447" grpId="0" animBg="1" advAuto="0"/>
      <p:bldP spid="448" grpId="0" animBg="1" advAuto="0"/>
      <p:bldP spid="448" grpId="1" animBg="1" advAuto="0"/>
      <p:bldP spid="448" grpId="2" animBg="1" advAuto="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Shape 1325"/>
          <p:cNvSpPr>
            <a:spLocks noGrp="1"/>
          </p:cNvSpPr>
          <p:nvPr>
            <p:ph type="title"/>
          </p:nvPr>
        </p:nvSpPr>
        <p:spPr>
          <a:xfrm>
            <a:off x="2238374" y="383976"/>
            <a:ext cx="8978265" cy="762969"/>
          </a:xfrm>
          <a:prstGeom prst="rect">
            <a:avLst/>
          </a:prstGeom>
        </p:spPr>
        <p:txBody>
          <a:bodyPr>
            <a:noAutofit/>
          </a:bodyPr>
          <a:lstStyle>
            <a:lvl1pPr defTabSz="508254">
              <a:defRPr sz="6264"/>
            </a:lvl1pPr>
          </a:lstStyle>
          <a:p>
            <a:r>
              <a:rPr sz="3700"/>
              <a:t>Non-Physical </a:t>
            </a:r>
            <a:r>
              <a:rPr sz="3700" dirty="0"/>
              <a:t>Explanations</a:t>
            </a:r>
          </a:p>
        </p:txBody>
      </p:sp>
      <p:pic>
        <p:nvPicPr>
          <p:cNvPr id="1327" name="13488720017362.png"/>
          <p:cNvPicPr>
            <a:picLocks noChangeAspect="1"/>
          </p:cNvPicPr>
          <p:nvPr/>
        </p:nvPicPr>
        <p:blipFill>
          <a:blip r:embed="rId3"/>
          <a:stretch>
            <a:fillRect/>
          </a:stretch>
        </p:blipFill>
        <p:spPr>
          <a:xfrm>
            <a:off x="8353510" y="4229921"/>
            <a:ext cx="1507473" cy="1911878"/>
          </a:xfrm>
          <a:prstGeom prst="rect">
            <a:avLst/>
          </a:prstGeom>
          <a:ln w="12700">
            <a:miter lim="400000"/>
          </a:ln>
        </p:spPr>
      </p:pic>
      <p:pic>
        <p:nvPicPr>
          <p:cNvPr id="1328" name="13488720017362.png"/>
          <p:cNvPicPr>
            <a:picLocks noChangeAspect="1"/>
          </p:cNvPicPr>
          <p:nvPr/>
        </p:nvPicPr>
        <p:blipFill>
          <a:blip r:embed="rId3"/>
          <a:stretch>
            <a:fillRect/>
          </a:stretch>
        </p:blipFill>
        <p:spPr>
          <a:xfrm rot="16530976">
            <a:off x="4519306" y="5052150"/>
            <a:ext cx="1507473" cy="1911878"/>
          </a:xfrm>
          <a:prstGeom prst="rect">
            <a:avLst/>
          </a:prstGeom>
          <a:ln w="12700">
            <a:miter lim="400000"/>
          </a:ln>
        </p:spPr>
      </p:pic>
      <p:pic>
        <p:nvPicPr>
          <p:cNvPr id="1329" name="13488720017362.png"/>
          <p:cNvPicPr>
            <a:picLocks noChangeAspect="1"/>
          </p:cNvPicPr>
          <p:nvPr/>
        </p:nvPicPr>
        <p:blipFill>
          <a:blip r:embed="rId3"/>
          <a:stretch>
            <a:fillRect/>
          </a:stretch>
        </p:blipFill>
        <p:spPr>
          <a:xfrm>
            <a:off x="5257350" y="4229921"/>
            <a:ext cx="1507473" cy="1911878"/>
          </a:xfrm>
          <a:prstGeom prst="rect">
            <a:avLst/>
          </a:prstGeom>
          <a:ln w="12700">
            <a:miter lim="400000"/>
          </a:ln>
        </p:spPr>
      </p:pic>
      <p:pic>
        <p:nvPicPr>
          <p:cNvPr id="1330" name="13488720017362.png"/>
          <p:cNvPicPr>
            <a:picLocks noChangeAspect="1"/>
          </p:cNvPicPr>
          <p:nvPr/>
        </p:nvPicPr>
        <p:blipFill>
          <a:blip r:embed="rId3"/>
          <a:stretch>
            <a:fillRect/>
          </a:stretch>
        </p:blipFill>
        <p:spPr>
          <a:xfrm rot="1113292">
            <a:off x="7417809" y="2920425"/>
            <a:ext cx="1507473" cy="1911878"/>
          </a:xfrm>
          <a:prstGeom prst="rect">
            <a:avLst/>
          </a:prstGeom>
          <a:ln w="12700">
            <a:miter lim="400000"/>
          </a:ln>
        </p:spPr>
      </p:pic>
      <p:pic>
        <p:nvPicPr>
          <p:cNvPr id="1331" name="13488720017362.png"/>
          <p:cNvPicPr>
            <a:picLocks noChangeAspect="1"/>
          </p:cNvPicPr>
          <p:nvPr/>
        </p:nvPicPr>
        <p:blipFill>
          <a:blip r:embed="rId3"/>
          <a:stretch>
            <a:fillRect/>
          </a:stretch>
        </p:blipFill>
        <p:spPr>
          <a:xfrm rot="1113292">
            <a:off x="7350874" y="3878947"/>
            <a:ext cx="1507473" cy="1911878"/>
          </a:xfrm>
          <a:prstGeom prst="rect">
            <a:avLst/>
          </a:prstGeom>
          <a:ln w="12700">
            <a:miter lim="400000"/>
          </a:ln>
        </p:spPr>
      </p:pic>
      <p:pic>
        <p:nvPicPr>
          <p:cNvPr id="1332" name="13488720017362.png"/>
          <p:cNvPicPr>
            <a:picLocks noChangeAspect="1"/>
          </p:cNvPicPr>
          <p:nvPr/>
        </p:nvPicPr>
        <p:blipFill>
          <a:blip r:embed="rId3"/>
          <a:stretch>
            <a:fillRect/>
          </a:stretch>
        </p:blipFill>
        <p:spPr>
          <a:xfrm rot="20033833">
            <a:off x="4071496" y="4321139"/>
            <a:ext cx="1507473" cy="1911878"/>
          </a:xfrm>
          <a:prstGeom prst="rect">
            <a:avLst/>
          </a:prstGeom>
          <a:ln w="12700">
            <a:miter lim="400000"/>
          </a:ln>
        </p:spPr>
      </p:pic>
      <p:pic>
        <p:nvPicPr>
          <p:cNvPr id="1333" name="13488720017362.png"/>
          <p:cNvPicPr>
            <a:picLocks noChangeAspect="1"/>
          </p:cNvPicPr>
          <p:nvPr/>
        </p:nvPicPr>
        <p:blipFill>
          <a:blip r:embed="rId3"/>
          <a:stretch>
            <a:fillRect/>
          </a:stretch>
        </p:blipFill>
        <p:spPr>
          <a:xfrm rot="2082250">
            <a:off x="5805089" y="3181459"/>
            <a:ext cx="1507473" cy="1911878"/>
          </a:xfrm>
          <a:prstGeom prst="rect">
            <a:avLst/>
          </a:prstGeom>
          <a:ln w="12700">
            <a:miter lim="400000"/>
          </a:ln>
        </p:spPr>
      </p:pic>
      <p:pic>
        <p:nvPicPr>
          <p:cNvPr id="1334" name="13488720017362.png"/>
          <p:cNvPicPr>
            <a:picLocks noChangeAspect="1"/>
          </p:cNvPicPr>
          <p:nvPr/>
        </p:nvPicPr>
        <p:blipFill>
          <a:blip r:embed="rId3"/>
          <a:stretch>
            <a:fillRect/>
          </a:stretch>
        </p:blipFill>
        <p:spPr>
          <a:xfrm rot="14131121">
            <a:off x="6122210" y="4118578"/>
            <a:ext cx="1507473" cy="1911878"/>
          </a:xfrm>
          <a:prstGeom prst="rect">
            <a:avLst/>
          </a:prstGeom>
          <a:ln w="12700">
            <a:miter lim="400000"/>
          </a:ln>
        </p:spPr>
      </p:pic>
      <p:pic>
        <p:nvPicPr>
          <p:cNvPr id="1335" name="13488720017362.png"/>
          <p:cNvPicPr>
            <a:picLocks noChangeAspect="1"/>
          </p:cNvPicPr>
          <p:nvPr/>
        </p:nvPicPr>
        <p:blipFill>
          <a:blip r:embed="rId3"/>
          <a:stretch>
            <a:fillRect/>
          </a:stretch>
        </p:blipFill>
        <p:spPr>
          <a:xfrm rot="14131121">
            <a:off x="6955693" y="4890978"/>
            <a:ext cx="1507473" cy="1911878"/>
          </a:xfrm>
          <a:prstGeom prst="rect">
            <a:avLst/>
          </a:prstGeom>
          <a:ln w="12700">
            <a:miter lim="400000"/>
          </a:ln>
        </p:spPr>
      </p:pic>
      <p:pic>
        <p:nvPicPr>
          <p:cNvPr id="1336" name="13488720017362.png"/>
          <p:cNvPicPr>
            <a:picLocks noChangeAspect="1"/>
          </p:cNvPicPr>
          <p:nvPr/>
        </p:nvPicPr>
        <p:blipFill>
          <a:blip r:embed="rId3"/>
          <a:stretch>
            <a:fillRect/>
          </a:stretch>
        </p:blipFill>
        <p:spPr>
          <a:xfrm rot="14131121">
            <a:off x="3435940" y="5052150"/>
            <a:ext cx="1507473" cy="1911878"/>
          </a:xfrm>
          <a:prstGeom prst="rect">
            <a:avLst/>
          </a:prstGeom>
          <a:ln w="12700">
            <a:miter lim="400000"/>
          </a:ln>
        </p:spPr>
      </p:pic>
      <p:pic>
        <p:nvPicPr>
          <p:cNvPr id="1337" name="13488720017362.png"/>
          <p:cNvPicPr>
            <a:picLocks noChangeAspect="1"/>
          </p:cNvPicPr>
          <p:nvPr/>
        </p:nvPicPr>
        <p:blipFill>
          <a:blip r:embed="rId3"/>
          <a:stretch>
            <a:fillRect/>
          </a:stretch>
        </p:blipFill>
        <p:spPr>
          <a:xfrm rot="19032660">
            <a:off x="7961687" y="3466379"/>
            <a:ext cx="1507473" cy="1911878"/>
          </a:xfrm>
          <a:prstGeom prst="rect">
            <a:avLst/>
          </a:prstGeom>
          <a:ln w="12700">
            <a:miter lim="400000"/>
          </a:ln>
        </p:spPr>
      </p:pic>
      <p:pic>
        <p:nvPicPr>
          <p:cNvPr id="1338" name="13488720017362.png"/>
          <p:cNvPicPr>
            <a:picLocks noChangeAspect="1"/>
          </p:cNvPicPr>
          <p:nvPr/>
        </p:nvPicPr>
        <p:blipFill>
          <a:blip r:embed="rId3"/>
          <a:stretch>
            <a:fillRect/>
          </a:stretch>
        </p:blipFill>
        <p:spPr>
          <a:xfrm rot="19032660">
            <a:off x="4400534" y="2994862"/>
            <a:ext cx="1507473" cy="1911878"/>
          </a:xfrm>
          <a:prstGeom prst="rect">
            <a:avLst/>
          </a:prstGeom>
          <a:ln w="12700">
            <a:miter lim="400000"/>
          </a:ln>
        </p:spPr>
      </p:pic>
      <p:pic>
        <p:nvPicPr>
          <p:cNvPr id="1339" name="13488720017362.png"/>
          <p:cNvPicPr>
            <a:picLocks noChangeAspect="1"/>
          </p:cNvPicPr>
          <p:nvPr/>
        </p:nvPicPr>
        <p:blipFill>
          <a:blip r:embed="rId3"/>
          <a:stretch>
            <a:fillRect/>
          </a:stretch>
        </p:blipFill>
        <p:spPr>
          <a:xfrm rot="19032660">
            <a:off x="3654754" y="3615769"/>
            <a:ext cx="1507473" cy="1911878"/>
          </a:xfrm>
          <a:prstGeom prst="rect">
            <a:avLst/>
          </a:prstGeom>
          <a:ln w="12700">
            <a:miter lim="400000"/>
          </a:ln>
        </p:spPr>
      </p:pic>
      <p:pic>
        <p:nvPicPr>
          <p:cNvPr id="1340" name="13488720017362.png"/>
          <p:cNvPicPr>
            <a:picLocks noChangeAspect="1"/>
          </p:cNvPicPr>
          <p:nvPr/>
        </p:nvPicPr>
        <p:blipFill>
          <a:blip r:embed="rId3"/>
          <a:stretch>
            <a:fillRect/>
          </a:stretch>
        </p:blipFill>
        <p:spPr>
          <a:xfrm>
            <a:off x="2391497" y="4526606"/>
            <a:ext cx="1507473" cy="1911878"/>
          </a:xfrm>
          <a:prstGeom prst="rect">
            <a:avLst/>
          </a:prstGeom>
          <a:ln w="12700">
            <a:miter lim="400000"/>
          </a:ln>
        </p:spPr>
      </p:pic>
      <p:pic>
        <p:nvPicPr>
          <p:cNvPr id="1341" name="13488720017362.png"/>
          <p:cNvPicPr>
            <a:picLocks noChangeAspect="1"/>
          </p:cNvPicPr>
          <p:nvPr/>
        </p:nvPicPr>
        <p:blipFill>
          <a:blip r:embed="rId3"/>
          <a:stretch>
            <a:fillRect/>
          </a:stretch>
        </p:blipFill>
        <p:spPr>
          <a:xfrm rot="20033833">
            <a:off x="1969291" y="3433919"/>
            <a:ext cx="1507473" cy="1911878"/>
          </a:xfrm>
          <a:prstGeom prst="rect">
            <a:avLst/>
          </a:prstGeom>
          <a:ln w="12700">
            <a:miter lim="400000"/>
          </a:ln>
        </p:spPr>
      </p:pic>
      <p:pic>
        <p:nvPicPr>
          <p:cNvPr id="1342" name="13488720017362.png"/>
          <p:cNvPicPr>
            <a:picLocks noChangeAspect="1"/>
          </p:cNvPicPr>
          <p:nvPr/>
        </p:nvPicPr>
        <p:blipFill>
          <a:blip r:embed="rId3"/>
          <a:stretch>
            <a:fillRect/>
          </a:stretch>
        </p:blipFill>
        <p:spPr>
          <a:xfrm rot="14131121">
            <a:off x="2795697" y="3878947"/>
            <a:ext cx="1507473" cy="1911878"/>
          </a:xfrm>
          <a:prstGeom prst="rect">
            <a:avLst/>
          </a:prstGeom>
          <a:ln w="12700">
            <a:miter lim="400000"/>
          </a:ln>
        </p:spPr>
      </p:pic>
      <p:pic>
        <p:nvPicPr>
          <p:cNvPr id="1343" name="13488720017362.png"/>
          <p:cNvPicPr>
            <a:picLocks noChangeAspect="1"/>
          </p:cNvPicPr>
          <p:nvPr/>
        </p:nvPicPr>
        <p:blipFill>
          <a:blip r:embed="rId3"/>
          <a:stretch>
            <a:fillRect/>
          </a:stretch>
        </p:blipFill>
        <p:spPr>
          <a:xfrm rot="14131121">
            <a:off x="2532384" y="5051799"/>
            <a:ext cx="1507473" cy="1911878"/>
          </a:xfrm>
          <a:prstGeom prst="rect">
            <a:avLst/>
          </a:prstGeom>
          <a:ln w="12700">
            <a:miter lim="400000"/>
          </a:ln>
        </p:spPr>
      </p:pic>
      <p:pic>
        <p:nvPicPr>
          <p:cNvPr id="1344" name="13488720017362.png"/>
          <p:cNvPicPr>
            <a:picLocks noChangeAspect="1"/>
          </p:cNvPicPr>
          <p:nvPr/>
        </p:nvPicPr>
        <p:blipFill>
          <a:blip r:embed="rId3"/>
          <a:stretch>
            <a:fillRect/>
          </a:stretch>
        </p:blipFill>
        <p:spPr>
          <a:xfrm>
            <a:off x="5807734" y="4628580"/>
            <a:ext cx="1507473" cy="1911878"/>
          </a:xfrm>
          <a:prstGeom prst="rect">
            <a:avLst/>
          </a:prstGeom>
          <a:ln w="12700">
            <a:miter lim="400000"/>
          </a:ln>
        </p:spPr>
      </p:pic>
      <p:pic>
        <p:nvPicPr>
          <p:cNvPr id="1345" name="13488720017362.png"/>
          <p:cNvPicPr>
            <a:picLocks noChangeAspect="1"/>
          </p:cNvPicPr>
          <p:nvPr/>
        </p:nvPicPr>
        <p:blipFill>
          <a:blip r:embed="rId3"/>
          <a:stretch>
            <a:fillRect/>
          </a:stretch>
        </p:blipFill>
        <p:spPr>
          <a:xfrm rot="1113292">
            <a:off x="6571523" y="3181459"/>
            <a:ext cx="1507473" cy="1911878"/>
          </a:xfrm>
          <a:prstGeom prst="rect">
            <a:avLst/>
          </a:prstGeom>
          <a:ln w="12700">
            <a:miter lim="400000"/>
          </a:ln>
        </p:spPr>
      </p:pic>
      <p:pic>
        <p:nvPicPr>
          <p:cNvPr id="1346" name="13488720017362.png"/>
          <p:cNvPicPr>
            <a:picLocks noChangeAspect="1"/>
          </p:cNvPicPr>
          <p:nvPr/>
        </p:nvPicPr>
        <p:blipFill>
          <a:blip r:embed="rId3"/>
          <a:stretch>
            <a:fillRect/>
          </a:stretch>
        </p:blipFill>
        <p:spPr>
          <a:xfrm rot="1113292">
            <a:off x="6079385" y="3615769"/>
            <a:ext cx="1507473" cy="1911878"/>
          </a:xfrm>
          <a:prstGeom prst="rect">
            <a:avLst/>
          </a:prstGeom>
          <a:ln w="12700">
            <a:miter lim="400000"/>
          </a:ln>
        </p:spPr>
      </p:pic>
      <p:pic>
        <p:nvPicPr>
          <p:cNvPr id="1347" name="13488720017362.png"/>
          <p:cNvPicPr>
            <a:picLocks noChangeAspect="1"/>
          </p:cNvPicPr>
          <p:nvPr/>
        </p:nvPicPr>
        <p:blipFill>
          <a:blip r:embed="rId3"/>
          <a:stretch>
            <a:fillRect/>
          </a:stretch>
        </p:blipFill>
        <p:spPr>
          <a:xfrm rot="186689">
            <a:off x="5207455" y="2771373"/>
            <a:ext cx="1507473" cy="1911878"/>
          </a:xfrm>
          <a:prstGeom prst="rect">
            <a:avLst/>
          </a:prstGeom>
          <a:ln w="12700">
            <a:miter lim="400000"/>
          </a:ln>
        </p:spPr>
      </p:pic>
      <p:pic>
        <p:nvPicPr>
          <p:cNvPr id="1348" name="13488720017362.png"/>
          <p:cNvPicPr>
            <a:picLocks noChangeAspect="1"/>
          </p:cNvPicPr>
          <p:nvPr/>
        </p:nvPicPr>
        <p:blipFill>
          <a:blip r:embed="rId3"/>
          <a:stretch>
            <a:fillRect/>
          </a:stretch>
        </p:blipFill>
        <p:spPr>
          <a:xfrm rot="3331121">
            <a:off x="8353510" y="4753321"/>
            <a:ext cx="1507473" cy="1911878"/>
          </a:xfrm>
          <a:prstGeom prst="rect">
            <a:avLst/>
          </a:prstGeom>
          <a:ln w="12700">
            <a:miter lim="400000"/>
          </a:ln>
        </p:spPr>
      </p:pic>
      <p:pic>
        <p:nvPicPr>
          <p:cNvPr id="1349" name="13488720017362.png"/>
          <p:cNvPicPr>
            <a:picLocks noChangeAspect="1"/>
          </p:cNvPicPr>
          <p:nvPr/>
        </p:nvPicPr>
        <p:blipFill>
          <a:blip r:embed="rId3"/>
          <a:stretch>
            <a:fillRect/>
          </a:stretch>
        </p:blipFill>
        <p:spPr>
          <a:xfrm rot="19032660">
            <a:off x="4608963" y="3878947"/>
            <a:ext cx="1507473" cy="1911878"/>
          </a:xfrm>
          <a:prstGeom prst="rect">
            <a:avLst/>
          </a:prstGeom>
          <a:ln w="12700">
            <a:miter lim="400000"/>
          </a:ln>
        </p:spPr>
      </p:pic>
      <p:sp>
        <p:nvSpPr>
          <p:cNvPr id="2" name="TextBox 1"/>
          <p:cNvSpPr txBox="1"/>
          <p:nvPr/>
        </p:nvSpPr>
        <p:spPr>
          <a:xfrm>
            <a:off x="2334724" y="1483359"/>
            <a:ext cx="9024156" cy="769441"/>
          </a:xfrm>
          <a:prstGeom prst="rect">
            <a:avLst/>
          </a:prstGeom>
          <a:noFill/>
        </p:spPr>
        <p:txBody>
          <a:bodyPr wrap="square" rtlCol="0">
            <a:spAutoFit/>
          </a:bodyPr>
          <a:lstStyle/>
          <a:p>
            <a:r>
              <a:rPr lang="en-US" sz="2200" dirty="0"/>
              <a:t>I have 23 strawberries and three students.</a:t>
            </a:r>
            <a:br>
              <a:rPr lang="en-US" sz="2200" dirty="0"/>
            </a:br>
            <a:r>
              <a:rPr lang="en-US" sz="2200" dirty="0"/>
              <a:t>I wish to distribute them evenly without cutting any (</a:t>
            </a:r>
            <a:r>
              <a:rPr lang="en-US" sz="2200" i="1" dirty="0"/>
              <a:t>strawberries)</a:t>
            </a:r>
            <a:r>
              <a:rPr lang="en-US" sz="2200" dirty="0"/>
              <a:t>.</a:t>
            </a:r>
          </a:p>
        </p:txBody>
      </p:sp>
    </p:spTree>
    <p:extLst>
      <p:ext uri="{BB962C8B-B14F-4D97-AF65-F5344CB8AC3E}">
        <p14:creationId xmlns:p14="http://schemas.microsoft.com/office/powerpoint/2010/main" val="1032555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0" name="13488720017362.png"/>
          <p:cNvPicPr>
            <a:picLocks noChangeAspect="1"/>
          </p:cNvPicPr>
          <p:nvPr/>
        </p:nvPicPr>
        <p:blipFill>
          <a:blip r:embed="rId3"/>
          <a:stretch>
            <a:fillRect/>
          </a:stretch>
        </p:blipFill>
        <p:spPr>
          <a:xfrm rot="19032660">
            <a:off x="4755922" y="1061854"/>
            <a:ext cx="1507473" cy="1911878"/>
          </a:xfrm>
          <a:prstGeom prst="rect">
            <a:avLst/>
          </a:prstGeom>
          <a:ln w="12700">
            <a:miter lim="400000"/>
          </a:ln>
        </p:spPr>
      </p:pic>
      <p:pic>
        <p:nvPicPr>
          <p:cNvPr id="1361" name="13488720017362.png"/>
          <p:cNvPicPr>
            <a:picLocks noChangeAspect="1"/>
          </p:cNvPicPr>
          <p:nvPr/>
        </p:nvPicPr>
        <p:blipFill>
          <a:blip r:embed="rId3"/>
          <a:stretch>
            <a:fillRect/>
          </a:stretch>
        </p:blipFill>
        <p:spPr>
          <a:xfrm>
            <a:off x="5482515" y="1346774"/>
            <a:ext cx="1507473" cy="1911878"/>
          </a:xfrm>
          <a:prstGeom prst="rect">
            <a:avLst/>
          </a:prstGeom>
          <a:ln w="12700">
            <a:miter lim="400000"/>
          </a:ln>
        </p:spPr>
      </p:pic>
      <p:pic>
        <p:nvPicPr>
          <p:cNvPr id="1362" name="13488720017362.png"/>
          <p:cNvPicPr>
            <a:picLocks noChangeAspect="1"/>
          </p:cNvPicPr>
          <p:nvPr/>
        </p:nvPicPr>
        <p:blipFill>
          <a:blip r:embed="rId3"/>
          <a:stretch>
            <a:fillRect/>
          </a:stretch>
        </p:blipFill>
        <p:spPr>
          <a:xfrm rot="19032660">
            <a:off x="4676045" y="1875391"/>
            <a:ext cx="1507473" cy="1911878"/>
          </a:xfrm>
          <a:prstGeom prst="rect">
            <a:avLst/>
          </a:prstGeom>
          <a:ln w="12700">
            <a:miter lim="400000"/>
          </a:ln>
        </p:spPr>
      </p:pic>
      <p:pic>
        <p:nvPicPr>
          <p:cNvPr id="1363" name="13488720017362.png"/>
          <p:cNvPicPr>
            <a:picLocks noChangeAspect="1"/>
          </p:cNvPicPr>
          <p:nvPr/>
        </p:nvPicPr>
        <p:blipFill>
          <a:blip r:embed="rId3"/>
          <a:stretch>
            <a:fillRect/>
          </a:stretch>
        </p:blipFill>
        <p:spPr>
          <a:xfrm rot="19462368">
            <a:off x="7727994" y="3191343"/>
            <a:ext cx="1507473" cy="1911878"/>
          </a:xfrm>
          <a:prstGeom prst="rect">
            <a:avLst/>
          </a:prstGeom>
          <a:ln w="12700">
            <a:miter lim="400000"/>
          </a:ln>
        </p:spPr>
      </p:pic>
      <p:pic>
        <p:nvPicPr>
          <p:cNvPr id="1364" name="13488720017362.png"/>
          <p:cNvPicPr>
            <a:picLocks noChangeAspect="1"/>
          </p:cNvPicPr>
          <p:nvPr/>
        </p:nvPicPr>
        <p:blipFill>
          <a:blip r:embed="rId3"/>
          <a:stretch>
            <a:fillRect/>
          </a:stretch>
        </p:blipFill>
        <p:spPr>
          <a:xfrm rot="20249588">
            <a:off x="2070318" y="3626133"/>
            <a:ext cx="1507473" cy="1911878"/>
          </a:xfrm>
          <a:prstGeom prst="rect">
            <a:avLst/>
          </a:prstGeom>
          <a:ln w="12700">
            <a:miter lim="400000"/>
          </a:ln>
        </p:spPr>
      </p:pic>
      <p:pic>
        <p:nvPicPr>
          <p:cNvPr id="1365" name="13488720017362.png"/>
          <p:cNvPicPr>
            <a:picLocks noChangeAspect="1"/>
          </p:cNvPicPr>
          <p:nvPr/>
        </p:nvPicPr>
        <p:blipFill>
          <a:blip r:embed="rId3"/>
          <a:stretch>
            <a:fillRect/>
          </a:stretch>
        </p:blipFill>
        <p:spPr>
          <a:xfrm rot="186689">
            <a:off x="3789888" y="3773167"/>
            <a:ext cx="1507473" cy="1911878"/>
          </a:xfrm>
          <a:prstGeom prst="rect">
            <a:avLst/>
          </a:prstGeom>
          <a:ln w="12700">
            <a:miter lim="400000"/>
          </a:ln>
        </p:spPr>
      </p:pic>
      <p:pic>
        <p:nvPicPr>
          <p:cNvPr id="1366" name="13488720017362.png"/>
          <p:cNvPicPr>
            <a:picLocks noChangeAspect="1"/>
          </p:cNvPicPr>
          <p:nvPr/>
        </p:nvPicPr>
        <p:blipFill>
          <a:blip r:embed="rId3"/>
          <a:stretch>
            <a:fillRect/>
          </a:stretch>
        </p:blipFill>
        <p:spPr>
          <a:xfrm rot="1113292">
            <a:off x="8469593" y="3379442"/>
            <a:ext cx="1507473" cy="1911878"/>
          </a:xfrm>
          <a:prstGeom prst="rect">
            <a:avLst/>
          </a:prstGeom>
          <a:ln w="12700">
            <a:miter lim="400000"/>
          </a:ln>
        </p:spPr>
      </p:pic>
      <p:pic>
        <p:nvPicPr>
          <p:cNvPr id="1367" name="13488720017362.png"/>
          <p:cNvPicPr>
            <a:picLocks noChangeAspect="1"/>
          </p:cNvPicPr>
          <p:nvPr/>
        </p:nvPicPr>
        <p:blipFill>
          <a:blip r:embed="rId3"/>
          <a:stretch>
            <a:fillRect/>
          </a:stretch>
        </p:blipFill>
        <p:spPr>
          <a:xfrm rot="19032660">
            <a:off x="7387654" y="3835026"/>
            <a:ext cx="1507473" cy="1911878"/>
          </a:xfrm>
          <a:prstGeom prst="rect">
            <a:avLst/>
          </a:prstGeom>
          <a:ln w="12700">
            <a:miter lim="400000"/>
          </a:ln>
        </p:spPr>
      </p:pic>
      <p:pic>
        <p:nvPicPr>
          <p:cNvPr id="1369" name="13488720017362.png"/>
          <p:cNvPicPr>
            <a:picLocks noChangeAspect="1"/>
          </p:cNvPicPr>
          <p:nvPr/>
        </p:nvPicPr>
        <p:blipFill>
          <a:blip r:embed="rId3"/>
          <a:stretch>
            <a:fillRect/>
          </a:stretch>
        </p:blipFill>
        <p:spPr>
          <a:xfrm>
            <a:off x="8365712" y="3911052"/>
            <a:ext cx="1507473" cy="1911878"/>
          </a:xfrm>
          <a:prstGeom prst="rect">
            <a:avLst/>
          </a:prstGeom>
          <a:ln w="12700">
            <a:miter lim="400000"/>
          </a:ln>
        </p:spPr>
      </p:pic>
      <p:pic>
        <p:nvPicPr>
          <p:cNvPr id="1370" name="13488720017362.png"/>
          <p:cNvPicPr>
            <a:picLocks noChangeAspect="1"/>
          </p:cNvPicPr>
          <p:nvPr/>
        </p:nvPicPr>
        <p:blipFill>
          <a:blip r:embed="rId3"/>
          <a:stretch>
            <a:fillRect/>
          </a:stretch>
        </p:blipFill>
        <p:spPr>
          <a:xfrm rot="16530976">
            <a:off x="6962278" y="4765812"/>
            <a:ext cx="1507473" cy="1911878"/>
          </a:xfrm>
          <a:prstGeom prst="rect">
            <a:avLst/>
          </a:prstGeom>
          <a:ln w="12700">
            <a:miter lim="400000"/>
          </a:ln>
        </p:spPr>
      </p:pic>
      <p:pic>
        <p:nvPicPr>
          <p:cNvPr id="1371" name="13488720017362.png"/>
          <p:cNvPicPr>
            <a:picLocks noChangeAspect="1"/>
          </p:cNvPicPr>
          <p:nvPr/>
        </p:nvPicPr>
        <p:blipFill>
          <a:blip r:embed="rId3"/>
          <a:stretch>
            <a:fillRect/>
          </a:stretch>
        </p:blipFill>
        <p:spPr>
          <a:xfrm rot="1113292">
            <a:off x="7891336" y="4480892"/>
            <a:ext cx="1507473" cy="1911878"/>
          </a:xfrm>
          <a:prstGeom prst="rect">
            <a:avLst/>
          </a:prstGeom>
          <a:ln w="12700">
            <a:miter lim="400000"/>
          </a:ln>
        </p:spPr>
      </p:pic>
      <p:pic>
        <p:nvPicPr>
          <p:cNvPr id="1372" name="13488720017362.png"/>
          <p:cNvPicPr>
            <a:picLocks noChangeAspect="1"/>
          </p:cNvPicPr>
          <p:nvPr/>
        </p:nvPicPr>
        <p:blipFill>
          <a:blip r:embed="rId3"/>
          <a:stretch>
            <a:fillRect/>
          </a:stretch>
        </p:blipFill>
        <p:spPr>
          <a:xfrm rot="1519951">
            <a:off x="6281284" y="973853"/>
            <a:ext cx="1507473" cy="1911878"/>
          </a:xfrm>
          <a:prstGeom prst="rect">
            <a:avLst/>
          </a:prstGeom>
          <a:ln w="12700">
            <a:miter lim="400000"/>
          </a:ln>
        </p:spPr>
      </p:pic>
      <p:pic>
        <p:nvPicPr>
          <p:cNvPr id="1373" name="13488720017362.png"/>
          <p:cNvPicPr>
            <a:picLocks noChangeAspect="1"/>
          </p:cNvPicPr>
          <p:nvPr/>
        </p:nvPicPr>
        <p:blipFill>
          <a:blip r:embed="rId3"/>
          <a:stretch>
            <a:fillRect/>
          </a:stretch>
        </p:blipFill>
        <p:spPr>
          <a:xfrm rot="14131121">
            <a:off x="1673787" y="5197766"/>
            <a:ext cx="1507473" cy="1911878"/>
          </a:xfrm>
          <a:prstGeom prst="rect">
            <a:avLst/>
          </a:prstGeom>
          <a:ln w="12700">
            <a:miter lim="400000"/>
          </a:ln>
        </p:spPr>
      </p:pic>
      <p:pic>
        <p:nvPicPr>
          <p:cNvPr id="1374" name="13488720017362.png"/>
          <p:cNvPicPr>
            <a:picLocks noChangeAspect="1"/>
          </p:cNvPicPr>
          <p:nvPr/>
        </p:nvPicPr>
        <p:blipFill>
          <a:blip r:embed="rId3"/>
          <a:stretch>
            <a:fillRect/>
          </a:stretch>
        </p:blipFill>
        <p:spPr>
          <a:xfrm rot="2378643">
            <a:off x="6281284" y="1669923"/>
            <a:ext cx="1507473" cy="1911878"/>
          </a:xfrm>
          <a:prstGeom prst="rect">
            <a:avLst/>
          </a:prstGeom>
          <a:ln w="12700">
            <a:miter lim="400000"/>
          </a:ln>
        </p:spPr>
      </p:pic>
      <p:pic>
        <p:nvPicPr>
          <p:cNvPr id="1375" name="13488720017362.png"/>
          <p:cNvPicPr>
            <a:picLocks noChangeAspect="1"/>
          </p:cNvPicPr>
          <p:nvPr/>
        </p:nvPicPr>
        <p:blipFill>
          <a:blip r:embed="rId3"/>
          <a:stretch>
            <a:fillRect/>
          </a:stretch>
        </p:blipFill>
        <p:spPr>
          <a:xfrm rot="509095">
            <a:off x="3067448" y="3470255"/>
            <a:ext cx="1507473" cy="1911878"/>
          </a:xfrm>
          <a:prstGeom prst="rect">
            <a:avLst/>
          </a:prstGeom>
          <a:ln w="12700">
            <a:miter lim="400000"/>
          </a:ln>
        </p:spPr>
      </p:pic>
      <p:pic>
        <p:nvPicPr>
          <p:cNvPr id="1376" name="13488720017362.png"/>
          <p:cNvPicPr>
            <a:picLocks noChangeAspect="1"/>
          </p:cNvPicPr>
          <p:nvPr/>
        </p:nvPicPr>
        <p:blipFill>
          <a:blip r:embed="rId3"/>
          <a:stretch>
            <a:fillRect/>
          </a:stretch>
        </p:blipFill>
        <p:spPr>
          <a:xfrm rot="9233834" flipH="1">
            <a:off x="5710479" y="2898670"/>
            <a:ext cx="1507473" cy="1911878"/>
          </a:xfrm>
          <a:prstGeom prst="rect">
            <a:avLst/>
          </a:prstGeom>
          <a:ln w="12700">
            <a:miter lim="400000"/>
          </a:ln>
        </p:spPr>
      </p:pic>
      <p:pic>
        <p:nvPicPr>
          <p:cNvPr id="1377" name="13488720017362.png"/>
          <p:cNvPicPr>
            <a:picLocks noChangeAspect="1"/>
          </p:cNvPicPr>
          <p:nvPr/>
        </p:nvPicPr>
        <p:blipFill>
          <a:blip r:embed="rId3"/>
          <a:stretch>
            <a:fillRect/>
          </a:stretch>
        </p:blipFill>
        <p:spPr>
          <a:xfrm rot="3331121">
            <a:off x="6589375" y="2486453"/>
            <a:ext cx="1507473" cy="1911878"/>
          </a:xfrm>
          <a:prstGeom prst="rect">
            <a:avLst/>
          </a:prstGeom>
          <a:ln w="12700">
            <a:miter lim="400000"/>
          </a:ln>
        </p:spPr>
      </p:pic>
      <p:pic>
        <p:nvPicPr>
          <p:cNvPr id="1378" name="13488720017362.png"/>
          <p:cNvPicPr>
            <a:picLocks noChangeAspect="1"/>
          </p:cNvPicPr>
          <p:nvPr/>
        </p:nvPicPr>
        <p:blipFill>
          <a:blip r:embed="rId3"/>
          <a:stretch>
            <a:fillRect/>
          </a:stretch>
        </p:blipFill>
        <p:spPr>
          <a:xfrm rot="14131121">
            <a:off x="4535442" y="2771373"/>
            <a:ext cx="1507473" cy="1911878"/>
          </a:xfrm>
          <a:prstGeom prst="rect">
            <a:avLst/>
          </a:prstGeom>
          <a:ln w="12700">
            <a:miter lim="400000"/>
          </a:ln>
        </p:spPr>
      </p:pic>
      <p:pic>
        <p:nvPicPr>
          <p:cNvPr id="1379" name="13488720017362.png"/>
          <p:cNvPicPr>
            <a:picLocks noChangeAspect="1"/>
          </p:cNvPicPr>
          <p:nvPr/>
        </p:nvPicPr>
        <p:blipFill>
          <a:blip r:embed="rId3"/>
          <a:stretch>
            <a:fillRect/>
          </a:stretch>
        </p:blipFill>
        <p:spPr>
          <a:xfrm>
            <a:off x="3067448" y="4206429"/>
            <a:ext cx="1507473" cy="1911878"/>
          </a:xfrm>
          <a:prstGeom prst="rect">
            <a:avLst/>
          </a:prstGeom>
          <a:ln w="12700">
            <a:miter lim="400000"/>
          </a:ln>
        </p:spPr>
      </p:pic>
      <p:pic>
        <p:nvPicPr>
          <p:cNvPr id="1380" name="13488720017362.png"/>
          <p:cNvPicPr>
            <a:picLocks noChangeAspect="1"/>
          </p:cNvPicPr>
          <p:nvPr/>
        </p:nvPicPr>
        <p:blipFill>
          <a:blip r:embed="rId3"/>
          <a:stretch>
            <a:fillRect/>
          </a:stretch>
        </p:blipFill>
        <p:spPr>
          <a:xfrm rot="20207045">
            <a:off x="2083803" y="4412326"/>
            <a:ext cx="1507473" cy="1911878"/>
          </a:xfrm>
          <a:prstGeom prst="rect">
            <a:avLst/>
          </a:prstGeom>
          <a:ln w="12700">
            <a:miter lim="400000"/>
          </a:ln>
        </p:spPr>
      </p:pic>
      <p:pic>
        <p:nvPicPr>
          <p:cNvPr id="1381" name="13488720017362.png"/>
          <p:cNvPicPr>
            <a:picLocks noChangeAspect="1"/>
          </p:cNvPicPr>
          <p:nvPr/>
        </p:nvPicPr>
        <p:blipFill>
          <a:blip r:embed="rId3"/>
          <a:stretch>
            <a:fillRect/>
          </a:stretch>
        </p:blipFill>
        <p:spPr>
          <a:xfrm rot="3800684">
            <a:off x="3858952" y="4912846"/>
            <a:ext cx="1507473" cy="1911878"/>
          </a:xfrm>
          <a:prstGeom prst="rect">
            <a:avLst/>
          </a:prstGeom>
          <a:ln w="12700">
            <a:miter lim="400000"/>
          </a:ln>
        </p:spPr>
      </p:pic>
      <p:pic>
        <p:nvPicPr>
          <p:cNvPr id="1382" name="13488720017362.png"/>
          <p:cNvPicPr>
            <a:picLocks noChangeAspect="1"/>
          </p:cNvPicPr>
          <p:nvPr/>
        </p:nvPicPr>
        <p:blipFill>
          <a:blip r:embed="rId3"/>
          <a:stretch>
            <a:fillRect/>
          </a:stretch>
        </p:blipFill>
        <p:spPr>
          <a:xfrm rot="3331121">
            <a:off x="8814482" y="4765812"/>
            <a:ext cx="1507473" cy="1911878"/>
          </a:xfrm>
          <a:prstGeom prst="rect">
            <a:avLst/>
          </a:prstGeom>
          <a:ln w="12700">
            <a:miter lim="400000"/>
          </a:ln>
        </p:spPr>
      </p:pic>
      <p:pic>
        <p:nvPicPr>
          <p:cNvPr id="1383" name="13488720017362.png"/>
          <p:cNvPicPr>
            <a:picLocks noChangeAspect="1"/>
          </p:cNvPicPr>
          <p:nvPr/>
        </p:nvPicPr>
        <p:blipFill>
          <a:blip r:embed="rId3"/>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8065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 name="13488720017362.png"/>
          <p:cNvPicPr>
            <a:picLocks noChangeAspect="1"/>
          </p:cNvPicPr>
          <p:nvPr/>
        </p:nvPicPr>
        <p:blipFill>
          <a:blip r:embed="rId3"/>
          <a:stretch>
            <a:fillRect/>
          </a:stretch>
        </p:blipFill>
        <p:spPr>
          <a:xfrm rot="1519951">
            <a:off x="8365712" y="2685500"/>
            <a:ext cx="1507473" cy="1911878"/>
          </a:xfrm>
          <a:prstGeom prst="rect">
            <a:avLst/>
          </a:prstGeom>
          <a:ln w="12700">
            <a:miter lim="400000"/>
          </a:ln>
        </p:spPr>
      </p:pic>
      <p:pic>
        <p:nvPicPr>
          <p:cNvPr id="1396" name="13488720017362.png"/>
          <p:cNvPicPr>
            <a:picLocks noChangeAspect="1"/>
          </p:cNvPicPr>
          <p:nvPr/>
        </p:nvPicPr>
        <p:blipFill>
          <a:blip r:embed="rId3"/>
          <a:stretch>
            <a:fillRect/>
          </a:stretch>
        </p:blipFill>
        <p:spPr>
          <a:xfrm rot="19032660">
            <a:off x="4755922" y="1061854"/>
            <a:ext cx="1507473" cy="1911878"/>
          </a:xfrm>
          <a:prstGeom prst="rect">
            <a:avLst/>
          </a:prstGeom>
          <a:ln w="12700">
            <a:miter lim="400000"/>
          </a:ln>
        </p:spPr>
      </p:pic>
      <p:pic>
        <p:nvPicPr>
          <p:cNvPr id="1397" name="13488720017362.png"/>
          <p:cNvPicPr>
            <a:picLocks noChangeAspect="1"/>
          </p:cNvPicPr>
          <p:nvPr/>
        </p:nvPicPr>
        <p:blipFill>
          <a:blip r:embed="rId3"/>
          <a:stretch>
            <a:fillRect/>
          </a:stretch>
        </p:blipFill>
        <p:spPr>
          <a:xfrm>
            <a:off x="5482515" y="1346774"/>
            <a:ext cx="1507473" cy="1911878"/>
          </a:xfrm>
          <a:prstGeom prst="rect">
            <a:avLst/>
          </a:prstGeom>
          <a:ln w="12700">
            <a:miter lim="400000"/>
          </a:ln>
        </p:spPr>
      </p:pic>
      <p:pic>
        <p:nvPicPr>
          <p:cNvPr id="1398" name="13488720017362.png"/>
          <p:cNvPicPr>
            <a:picLocks noChangeAspect="1"/>
          </p:cNvPicPr>
          <p:nvPr/>
        </p:nvPicPr>
        <p:blipFill>
          <a:blip r:embed="rId3"/>
          <a:stretch>
            <a:fillRect/>
          </a:stretch>
        </p:blipFill>
        <p:spPr>
          <a:xfrm rot="19032660">
            <a:off x="4676045" y="1875391"/>
            <a:ext cx="1507473" cy="1911878"/>
          </a:xfrm>
          <a:prstGeom prst="rect">
            <a:avLst/>
          </a:prstGeom>
          <a:ln w="12700">
            <a:miter lim="400000"/>
          </a:ln>
        </p:spPr>
      </p:pic>
      <p:pic>
        <p:nvPicPr>
          <p:cNvPr id="1399" name="13488720017362.png"/>
          <p:cNvPicPr>
            <a:picLocks noChangeAspect="1"/>
          </p:cNvPicPr>
          <p:nvPr/>
        </p:nvPicPr>
        <p:blipFill>
          <a:blip r:embed="rId3"/>
          <a:stretch>
            <a:fillRect/>
          </a:stretch>
        </p:blipFill>
        <p:spPr>
          <a:xfrm rot="19462368">
            <a:off x="7727994" y="3191343"/>
            <a:ext cx="1507473" cy="1911878"/>
          </a:xfrm>
          <a:prstGeom prst="rect">
            <a:avLst/>
          </a:prstGeom>
          <a:ln w="12700">
            <a:miter lim="400000"/>
          </a:ln>
        </p:spPr>
      </p:pic>
      <p:pic>
        <p:nvPicPr>
          <p:cNvPr id="1400" name="13488720017362.png"/>
          <p:cNvPicPr>
            <a:picLocks noChangeAspect="1"/>
          </p:cNvPicPr>
          <p:nvPr/>
        </p:nvPicPr>
        <p:blipFill>
          <a:blip r:embed="rId3"/>
          <a:stretch>
            <a:fillRect/>
          </a:stretch>
        </p:blipFill>
        <p:spPr>
          <a:xfrm rot="20249588">
            <a:off x="2070318" y="3626133"/>
            <a:ext cx="1507473" cy="1911878"/>
          </a:xfrm>
          <a:prstGeom prst="rect">
            <a:avLst/>
          </a:prstGeom>
          <a:ln w="12700">
            <a:miter lim="400000"/>
          </a:ln>
        </p:spPr>
      </p:pic>
      <p:pic>
        <p:nvPicPr>
          <p:cNvPr id="1401" name="13488720017362.png"/>
          <p:cNvPicPr>
            <a:picLocks noChangeAspect="1"/>
          </p:cNvPicPr>
          <p:nvPr/>
        </p:nvPicPr>
        <p:blipFill>
          <a:blip r:embed="rId3"/>
          <a:stretch>
            <a:fillRect/>
          </a:stretch>
        </p:blipFill>
        <p:spPr>
          <a:xfrm rot="186689">
            <a:off x="3789888" y="3773167"/>
            <a:ext cx="1507473" cy="1911878"/>
          </a:xfrm>
          <a:prstGeom prst="rect">
            <a:avLst/>
          </a:prstGeom>
          <a:ln w="12700">
            <a:miter lim="400000"/>
          </a:ln>
        </p:spPr>
      </p:pic>
      <p:pic>
        <p:nvPicPr>
          <p:cNvPr id="1402" name="13488720017362.png"/>
          <p:cNvPicPr>
            <a:picLocks noChangeAspect="1"/>
          </p:cNvPicPr>
          <p:nvPr/>
        </p:nvPicPr>
        <p:blipFill>
          <a:blip r:embed="rId3"/>
          <a:stretch>
            <a:fillRect/>
          </a:stretch>
        </p:blipFill>
        <p:spPr>
          <a:xfrm rot="1113292">
            <a:off x="8469593" y="3379442"/>
            <a:ext cx="1507473" cy="1911878"/>
          </a:xfrm>
          <a:prstGeom prst="rect">
            <a:avLst/>
          </a:prstGeom>
          <a:ln w="12700">
            <a:miter lim="400000"/>
          </a:ln>
        </p:spPr>
      </p:pic>
      <p:pic>
        <p:nvPicPr>
          <p:cNvPr id="1403" name="13488720017362.png"/>
          <p:cNvPicPr>
            <a:picLocks noChangeAspect="1"/>
          </p:cNvPicPr>
          <p:nvPr/>
        </p:nvPicPr>
        <p:blipFill>
          <a:blip r:embed="rId3"/>
          <a:stretch>
            <a:fillRect/>
          </a:stretch>
        </p:blipFill>
        <p:spPr>
          <a:xfrm rot="19032660">
            <a:off x="7387654" y="3835026"/>
            <a:ext cx="1507473" cy="1911878"/>
          </a:xfrm>
          <a:prstGeom prst="rect">
            <a:avLst/>
          </a:prstGeom>
          <a:ln w="12700">
            <a:miter lim="400000"/>
          </a:ln>
        </p:spPr>
      </p:pic>
      <p:pic>
        <p:nvPicPr>
          <p:cNvPr id="1405" name="13488720017362.png"/>
          <p:cNvPicPr>
            <a:picLocks noChangeAspect="1"/>
          </p:cNvPicPr>
          <p:nvPr/>
        </p:nvPicPr>
        <p:blipFill>
          <a:blip r:embed="rId3"/>
          <a:stretch>
            <a:fillRect/>
          </a:stretch>
        </p:blipFill>
        <p:spPr>
          <a:xfrm>
            <a:off x="8365712" y="3911052"/>
            <a:ext cx="1507473" cy="1911878"/>
          </a:xfrm>
          <a:prstGeom prst="rect">
            <a:avLst/>
          </a:prstGeom>
          <a:ln w="12700">
            <a:miter lim="400000"/>
          </a:ln>
        </p:spPr>
      </p:pic>
      <p:pic>
        <p:nvPicPr>
          <p:cNvPr id="1406" name="13488720017362.png"/>
          <p:cNvPicPr>
            <a:picLocks noChangeAspect="1"/>
          </p:cNvPicPr>
          <p:nvPr/>
        </p:nvPicPr>
        <p:blipFill>
          <a:blip r:embed="rId3"/>
          <a:stretch>
            <a:fillRect/>
          </a:stretch>
        </p:blipFill>
        <p:spPr>
          <a:xfrm rot="16530976">
            <a:off x="6962278" y="4765812"/>
            <a:ext cx="1507473" cy="1911878"/>
          </a:xfrm>
          <a:prstGeom prst="rect">
            <a:avLst/>
          </a:prstGeom>
          <a:ln w="12700">
            <a:miter lim="400000"/>
          </a:ln>
        </p:spPr>
      </p:pic>
      <p:pic>
        <p:nvPicPr>
          <p:cNvPr id="1407" name="13488720017362.png"/>
          <p:cNvPicPr>
            <a:picLocks noChangeAspect="1"/>
          </p:cNvPicPr>
          <p:nvPr/>
        </p:nvPicPr>
        <p:blipFill>
          <a:blip r:embed="rId3"/>
          <a:stretch>
            <a:fillRect/>
          </a:stretch>
        </p:blipFill>
        <p:spPr>
          <a:xfrm rot="1113292">
            <a:off x="7891336" y="4480892"/>
            <a:ext cx="1507473" cy="1911878"/>
          </a:xfrm>
          <a:prstGeom prst="rect">
            <a:avLst/>
          </a:prstGeom>
          <a:ln w="12700">
            <a:miter lim="400000"/>
          </a:ln>
        </p:spPr>
      </p:pic>
      <p:pic>
        <p:nvPicPr>
          <p:cNvPr id="1408" name="13488720017362.png"/>
          <p:cNvPicPr>
            <a:picLocks noChangeAspect="1"/>
          </p:cNvPicPr>
          <p:nvPr/>
        </p:nvPicPr>
        <p:blipFill>
          <a:blip r:embed="rId3"/>
          <a:stretch>
            <a:fillRect/>
          </a:stretch>
        </p:blipFill>
        <p:spPr>
          <a:xfrm rot="14131121">
            <a:off x="1673787" y="5197766"/>
            <a:ext cx="1507473" cy="1911878"/>
          </a:xfrm>
          <a:prstGeom prst="rect">
            <a:avLst/>
          </a:prstGeom>
          <a:ln w="12700">
            <a:miter lim="400000"/>
          </a:ln>
        </p:spPr>
      </p:pic>
      <p:pic>
        <p:nvPicPr>
          <p:cNvPr id="1409" name="13488720017362.png"/>
          <p:cNvPicPr>
            <a:picLocks noChangeAspect="1"/>
          </p:cNvPicPr>
          <p:nvPr/>
        </p:nvPicPr>
        <p:blipFill>
          <a:blip r:embed="rId3"/>
          <a:stretch>
            <a:fillRect/>
          </a:stretch>
        </p:blipFill>
        <p:spPr>
          <a:xfrm rot="2378643">
            <a:off x="6281284" y="1669923"/>
            <a:ext cx="1507473" cy="1911878"/>
          </a:xfrm>
          <a:prstGeom prst="rect">
            <a:avLst/>
          </a:prstGeom>
          <a:ln w="12700">
            <a:miter lim="400000"/>
          </a:ln>
        </p:spPr>
      </p:pic>
      <p:pic>
        <p:nvPicPr>
          <p:cNvPr id="1410" name="13488720017362.png"/>
          <p:cNvPicPr>
            <a:picLocks noChangeAspect="1"/>
          </p:cNvPicPr>
          <p:nvPr/>
        </p:nvPicPr>
        <p:blipFill>
          <a:blip r:embed="rId3"/>
          <a:stretch>
            <a:fillRect/>
          </a:stretch>
        </p:blipFill>
        <p:spPr>
          <a:xfrm rot="509095">
            <a:off x="3067448" y="3470255"/>
            <a:ext cx="1507473" cy="1911878"/>
          </a:xfrm>
          <a:prstGeom prst="rect">
            <a:avLst/>
          </a:prstGeom>
          <a:ln w="12700">
            <a:miter lim="400000"/>
          </a:ln>
        </p:spPr>
      </p:pic>
      <p:pic>
        <p:nvPicPr>
          <p:cNvPr id="1411" name="13488720017362.png"/>
          <p:cNvPicPr>
            <a:picLocks noChangeAspect="1"/>
          </p:cNvPicPr>
          <p:nvPr/>
        </p:nvPicPr>
        <p:blipFill>
          <a:blip r:embed="rId3"/>
          <a:stretch>
            <a:fillRect/>
          </a:stretch>
        </p:blipFill>
        <p:spPr>
          <a:xfrm rot="9233834" flipH="1">
            <a:off x="5710479" y="2898670"/>
            <a:ext cx="1507473" cy="1911878"/>
          </a:xfrm>
          <a:prstGeom prst="rect">
            <a:avLst/>
          </a:prstGeom>
          <a:ln w="12700">
            <a:miter lim="400000"/>
          </a:ln>
        </p:spPr>
      </p:pic>
      <p:pic>
        <p:nvPicPr>
          <p:cNvPr id="1412" name="13488720017362.png"/>
          <p:cNvPicPr>
            <a:picLocks noChangeAspect="1"/>
          </p:cNvPicPr>
          <p:nvPr/>
        </p:nvPicPr>
        <p:blipFill>
          <a:blip r:embed="rId3"/>
          <a:stretch>
            <a:fillRect/>
          </a:stretch>
        </p:blipFill>
        <p:spPr>
          <a:xfrm rot="3331121">
            <a:off x="6589375" y="2486453"/>
            <a:ext cx="1507473" cy="1911878"/>
          </a:xfrm>
          <a:prstGeom prst="rect">
            <a:avLst/>
          </a:prstGeom>
          <a:ln w="12700">
            <a:miter lim="400000"/>
          </a:ln>
        </p:spPr>
      </p:pic>
      <p:pic>
        <p:nvPicPr>
          <p:cNvPr id="1413" name="13488720017362.png"/>
          <p:cNvPicPr>
            <a:picLocks noChangeAspect="1"/>
          </p:cNvPicPr>
          <p:nvPr/>
        </p:nvPicPr>
        <p:blipFill>
          <a:blip r:embed="rId3"/>
          <a:stretch>
            <a:fillRect/>
          </a:stretch>
        </p:blipFill>
        <p:spPr>
          <a:xfrm rot="14131121">
            <a:off x="4535442" y="2771373"/>
            <a:ext cx="1507473" cy="1911878"/>
          </a:xfrm>
          <a:prstGeom prst="rect">
            <a:avLst/>
          </a:prstGeom>
          <a:ln w="12700">
            <a:miter lim="400000"/>
          </a:ln>
        </p:spPr>
      </p:pic>
      <p:pic>
        <p:nvPicPr>
          <p:cNvPr id="1414" name="13488720017362.png"/>
          <p:cNvPicPr>
            <a:picLocks noChangeAspect="1"/>
          </p:cNvPicPr>
          <p:nvPr/>
        </p:nvPicPr>
        <p:blipFill>
          <a:blip r:embed="rId3"/>
          <a:stretch>
            <a:fillRect/>
          </a:stretch>
        </p:blipFill>
        <p:spPr>
          <a:xfrm>
            <a:off x="3067448" y="4206429"/>
            <a:ext cx="1507473" cy="1911878"/>
          </a:xfrm>
          <a:prstGeom prst="rect">
            <a:avLst/>
          </a:prstGeom>
          <a:ln w="12700">
            <a:miter lim="400000"/>
          </a:ln>
        </p:spPr>
      </p:pic>
      <p:pic>
        <p:nvPicPr>
          <p:cNvPr id="1415" name="13488720017362.png"/>
          <p:cNvPicPr>
            <a:picLocks noChangeAspect="1"/>
          </p:cNvPicPr>
          <p:nvPr/>
        </p:nvPicPr>
        <p:blipFill>
          <a:blip r:embed="rId3"/>
          <a:stretch>
            <a:fillRect/>
          </a:stretch>
        </p:blipFill>
        <p:spPr>
          <a:xfrm rot="20207045">
            <a:off x="2083803" y="4412326"/>
            <a:ext cx="1507473" cy="1911878"/>
          </a:xfrm>
          <a:prstGeom prst="rect">
            <a:avLst/>
          </a:prstGeom>
          <a:ln w="12700">
            <a:miter lim="400000"/>
          </a:ln>
        </p:spPr>
      </p:pic>
      <p:pic>
        <p:nvPicPr>
          <p:cNvPr id="1416" name="13488720017362.png"/>
          <p:cNvPicPr>
            <a:picLocks noChangeAspect="1"/>
          </p:cNvPicPr>
          <p:nvPr/>
        </p:nvPicPr>
        <p:blipFill>
          <a:blip r:embed="rId3"/>
          <a:stretch>
            <a:fillRect/>
          </a:stretch>
        </p:blipFill>
        <p:spPr>
          <a:xfrm rot="3800684">
            <a:off x="3858952" y="4912846"/>
            <a:ext cx="1507473" cy="1911878"/>
          </a:xfrm>
          <a:prstGeom prst="rect">
            <a:avLst/>
          </a:prstGeom>
          <a:ln w="12700">
            <a:miter lim="400000"/>
          </a:ln>
        </p:spPr>
      </p:pic>
      <p:pic>
        <p:nvPicPr>
          <p:cNvPr id="1417" name="13488720017362.png"/>
          <p:cNvPicPr>
            <a:picLocks noChangeAspect="1"/>
          </p:cNvPicPr>
          <p:nvPr/>
        </p:nvPicPr>
        <p:blipFill>
          <a:blip r:embed="rId3"/>
          <a:stretch>
            <a:fillRect/>
          </a:stretch>
        </p:blipFill>
        <p:spPr>
          <a:xfrm rot="3331121">
            <a:off x="8814482" y="4765812"/>
            <a:ext cx="1507473" cy="1911878"/>
          </a:xfrm>
          <a:prstGeom prst="rect">
            <a:avLst/>
          </a:prstGeom>
          <a:ln w="12700">
            <a:miter lim="400000"/>
          </a:ln>
        </p:spPr>
      </p:pic>
      <p:pic>
        <p:nvPicPr>
          <p:cNvPr id="1418" name="13488720017362.png"/>
          <p:cNvPicPr>
            <a:picLocks noChangeAspect="1"/>
          </p:cNvPicPr>
          <p:nvPr/>
        </p:nvPicPr>
        <p:blipFill>
          <a:blip r:embed="rId3"/>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169339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13488720017362.png"/>
          <p:cNvPicPr>
            <a:picLocks noChangeAspect="1"/>
          </p:cNvPicPr>
          <p:nvPr/>
        </p:nvPicPr>
        <p:blipFill>
          <a:blip r:embed="rId3"/>
          <a:stretch>
            <a:fillRect/>
          </a:stretch>
        </p:blipFill>
        <p:spPr>
          <a:xfrm rot="1519951">
            <a:off x="8365712" y="2685500"/>
            <a:ext cx="1507473" cy="1911878"/>
          </a:xfrm>
          <a:prstGeom prst="rect">
            <a:avLst/>
          </a:prstGeom>
          <a:ln w="12700">
            <a:miter lim="400000"/>
          </a:ln>
        </p:spPr>
      </p:pic>
      <p:pic>
        <p:nvPicPr>
          <p:cNvPr id="1431" name="13488720017362.png"/>
          <p:cNvPicPr>
            <a:picLocks noChangeAspect="1"/>
          </p:cNvPicPr>
          <p:nvPr/>
        </p:nvPicPr>
        <p:blipFill>
          <a:blip r:embed="rId3"/>
          <a:stretch>
            <a:fillRect/>
          </a:stretch>
        </p:blipFill>
        <p:spPr>
          <a:xfrm rot="19032660">
            <a:off x="4755922" y="1061854"/>
            <a:ext cx="1507473" cy="1911878"/>
          </a:xfrm>
          <a:prstGeom prst="rect">
            <a:avLst/>
          </a:prstGeom>
          <a:ln w="12700">
            <a:miter lim="400000"/>
          </a:ln>
        </p:spPr>
      </p:pic>
      <p:pic>
        <p:nvPicPr>
          <p:cNvPr id="1432" name="13488720017362.png"/>
          <p:cNvPicPr>
            <a:picLocks noChangeAspect="1"/>
          </p:cNvPicPr>
          <p:nvPr/>
        </p:nvPicPr>
        <p:blipFill>
          <a:blip r:embed="rId3"/>
          <a:stretch>
            <a:fillRect/>
          </a:stretch>
        </p:blipFill>
        <p:spPr>
          <a:xfrm>
            <a:off x="5482515" y="1346774"/>
            <a:ext cx="1507473" cy="1911878"/>
          </a:xfrm>
          <a:prstGeom prst="rect">
            <a:avLst/>
          </a:prstGeom>
          <a:ln w="12700">
            <a:miter lim="400000"/>
          </a:ln>
        </p:spPr>
      </p:pic>
      <p:pic>
        <p:nvPicPr>
          <p:cNvPr id="1433" name="13488720017362.png"/>
          <p:cNvPicPr>
            <a:picLocks noChangeAspect="1"/>
          </p:cNvPicPr>
          <p:nvPr/>
        </p:nvPicPr>
        <p:blipFill>
          <a:blip r:embed="rId3"/>
          <a:stretch>
            <a:fillRect/>
          </a:stretch>
        </p:blipFill>
        <p:spPr>
          <a:xfrm rot="19032660">
            <a:off x="4676045" y="1875391"/>
            <a:ext cx="1507473" cy="1911878"/>
          </a:xfrm>
          <a:prstGeom prst="rect">
            <a:avLst/>
          </a:prstGeom>
          <a:ln w="12700">
            <a:miter lim="400000"/>
          </a:ln>
        </p:spPr>
      </p:pic>
      <p:pic>
        <p:nvPicPr>
          <p:cNvPr id="1434" name="13488720017362.png"/>
          <p:cNvPicPr>
            <a:picLocks noChangeAspect="1"/>
          </p:cNvPicPr>
          <p:nvPr/>
        </p:nvPicPr>
        <p:blipFill>
          <a:blip r:embed="rId3"/>
          <a:stretch>
            <a:fillRect/>
          </a:stretch>
        </p:blipFill>
        <p:spPr>
          <a:xfrm rot="19462368">
            <a:off x="7727994" y="3191343"/>
            <a:ext cx="1507473" cy="1911878"/>
          </a:xfrm>
          <a:prstGeom prst="rect">
            <a:avLst/>
          </a:prstGeom>
          <a:ln w="12700">
            <a:miter lim="400000"/>
          </a:ln>
        </p:spPr>
      </p:pic>
      <p:pic>
        <p:nvPicPr>
          <p:cNvPr id="1435" name="13488720017362.png"/>
          <p:cNvPicPr>
            <a:picLocks noChangeAspect="1"/>
          </p:cNvPicPr>
          <p:nvPr/>
        </p:nvPicPr>
        <p:blipFill>
          <a:blip r:embed="rId3"/>
          <a:stretch>
            <a:fillRect/>
          </a:stretch>
        </p:blipFill>
        <p:spPr>
          <a:xfrm rot="20249588">
            <a:off x="2070318" y="3626133"/>
            <a:ext cx="1507473" cy="1911878"/>
          </a:xfrm>
          <a:prstGeom prst="rect">
            <a:avLst/>
          </a:prstGeom>
          <a:ln w="12700">
            <a:miter lim="400000"/>
          </a:ln>
        </p:spPr>
      </p:pic>
      <p:pic>
        <p:nvPicPr>
          <p:cNvPr id="1436" name="13488720017362.png"/>
          <p:cNvPicPr>
            <a:picLocks noChangeAspect="1"/>
          </p:cNvPicPr>
          <p:nvPr/>
        </p:nvPicPr>
        <p:blipFill>
          <a:blip r:embed="rId3"/>
          <a:stretch>
            <a:fillRect/>
          </a:stretch>
        </p:blipFill>
        <p:spPr>
          <a:xfrm rot="186689">
            <a:off x="5992207" y="1061854"/>
            <a:ext cx="1507473" cy="1911878"/>
          </a:xfrm>
          <a:prstGeom prst="rect">
            <a:avLst/>
          </a:prstGeom>
          <a:ln w="12700">
            <a:miter lim="400000"/>
          </a:ln>
        </p:spPr>
      </p:pic>
      <p:pic>
        <p:nvPicPr>
          <p:cNvPr id="1437" name="13488720017362.png"/>
          <p:cNvPicPr>
            <a:picLocks noChangeAspect="1"/>
          </p:cNvPicPr>
          <p:nvPr/>
        </p:nvPicPr>
        <p:blipFill>
          <a:blip r:embed="rId3"/>
          <a:stretch>
            <a:fillRect/>
          </a:stretch>
        </p:blipFill>
        <p:spPr>
          <a:xfrm rot="1113292">
            <a:off x="8469593" y="3379442"/>
            <a:ext cx="1507473" cy="1911878"/>
          </a:xfrm>
          <a:prstGeom prst="rect">
            <a:avLst/>
          </a:prstGeom>
          <a:ln w="12700">
            <a:miter lim="400000"/>
          </a:ln>
        </p:spPr>
      </p:pic>
      <p:pic>
        <p:nvPicPr>
          <p:cNvPr id="1438" name="13488720017362.png"/>
          <p:cNvPicPr>
            <a:picLocks noChangeAspect="1"/>
          </p:cNvPicPr>
          <p:nvPr/>
        </p:nvPicPr>
        <p:blipFill>
          <a:blip r:embed="rId3"/>
          <a:stretch>
            <a:fillRect/>
          </a:stretch>
        </p:blipFill>
        <p:spPr>
          <a:xfrm rot="19032660">
            <a:off x="7387654" y="3835026"/>
            <a:ext cx="1507473" cy="1911878"/>
          </a:xfrm>
          <a:prstGeom prst="rect">
            <a:avLst/>
          </a:prstGeom>
          <a:ln w="12700">
            <a:miter lim="400000"/>
          </a:ln>
        </p:spPr>
      </p:pic>
      <p:pic>
        <p:nvPicPr>
          <p:cNvPr id="1440" name="13488720017362.png"/>
          <p:cNvPicPr>
            <a:picLocks noChangeAspect="1"/>
          </p:cNvPicPr>
          <p:nvPr/>
        </p:nvPicPr>
        <p:blipFill>
          <a:blip r:embed="rId3"/>
          <a:stretch>
            <a:fillRect/>
          </a:stretch>
        </p:blipFill>
        <p:spPr>
          <a:xfrm>
            <a:off x="8365712" y="3911052"/>
            <a:ext cx="1507473" cy="1911878"/>
          </a:xfrm>
          <a:prstGeom prst="rect">
            <a:avLst/>
          </a:prstGeom>
          <a:ln w="12700">
            <a:miter lim="400000"/>
          </a:ln>
        </p:spPr>
      </p:pic>
      <p:pic>
        <p:nvPicPr>
          <p:cNvPr id="1441" name="13488720017362.png"/>
          <p:cNvPicPr>
            <a:picLocks noChangeAspect="1"/>
          </p:cNvPicPr>
          <p:nvPr/>
        </p:nvPicPr>
        <p:blipFill>
          <a:blip r:embed="rId3"/>
          <a:stretch>
            <a:fillRect/>
          </a:stretch>
        </p:blipFill>
        <p:spPr>
          <a:xfrm rot="16530976">
            <a:off x="6962278" y="4765812"/>
            <a:ext cx="1507473" cy="1911878"/>
          </a:xfrm>
          <a:prstGeom prst="rect">
            <a:avLst/>
          </a:prstGeom>
          <a:ln w="12700">
            <a:miter lim="400000"/>
          </a:ln>
        </p:spPr>
      </p:pic>
      <p:pic>
        <p:nvPicPr>
          <p:cNvPr id="1442" name="13488720017362.png"/>
          <p:cNvPicPr>
            <a:picLocks noChangeAspect="1"/>
          </p:cNvPicPr>
          <p:nvPr/>
        </p:nvPicPr>
        <p:blipFill>
          <a:blip r:embed="rId3"/>
          <a:stretch>
            <a:fillRect/>
          </a:stretch>
        </p:blipFill>
        <p:spPr>
          <a:xfrm rot="1113292">
            <a:off x="7891336" y="4480892"/>
            <a:ext cx="1507473" cy="1911878"/>
          </a:xfrm>
          <a:prstGeom prst="rect">
            <a:avLst/>
          </a:prstGeom>
          <a:ln w="12700">
            <a:miter lim="400000"/>
          </a:ln>
        </p:spPr>
      </p:pic>
      <p:pic>
        <p:nvPicPr>
          <p:cNvPr id="1443" name="13488720017362.png"/>
          <p:cNvPicPr>
            <a:picLocks noChangeAspect="1"/>
          </p:cNvPicPr>
          <p:nvPr/>
        </p:nvPicPr>
        <p:blipFill>
          <a:blip r:embed="rId3"/>
          <a:stretch>
            <a:fillRect/>
          </a:stretch>
        </p:blipFill>
        <p:spPr>
          <a:xfrm rot="14131121">
            <a:off x="1673787" y="5197766"/>
            <a:ext cx="1507473" cy="1911878"/>
          </a:xfrm>
          <a:prstGeom prst="rect">
            <a:avLst/>
          </a:prstGeom>
          <a:ln w="12700">
            <a:miter lim="400000"/>
          </a:ln>
        </p:spPr>
      </p:pic>
      <p:pic>
        <p:nvPicPr>
          <p:cNvPr id="1444" name="13488720017362.png"/>
          <p:cNvPicPr>
            <a:picLocks noChangeAspect="1"/>
          </p:cNvPicPr>
          <p:nvPr/>
        </p:nvPicPr>
        <p:blipFill>
          <a:blip r:embed="rId3"/>
          <a:stretch>
            <a:fillRect/>
          </a:stretch>
        </p:blipFill>
        <p:spPr>
          <a:xfrm rot="2378643">
            <a:off x="6281284" y="1669923"/>
            <a:ext cx="1507473" cy="1911878"/>
          </a:xfrm>
          <a:prstGeom prst="rect">
            <a:avLst/>
          </a:prstGeom>
          <a:ln w="12700">
            <a:miter lim="400000"/>
          </a:ln>
        </p:spPr>
      </p:pic>
      <p:pic>
        <p:nvPicPr>
          <p:cNvPr id="1445" name="13488720017362.png"/>
          <p:cNvPicPr>
            <a:picLocks noChangeAspect="1"/>
          </p:cNvPicPr>
          <p:nvPr/>
        </p:nvPicPr>
        <p:blipFill>
          <a:blip r:embed="rId3"/>
          <a:stretch>
            <a:fillRect/>
          </a:stretch>
        </p:blipFill>
        <p:spPr>
          <a:xfrm rot="509095">
            <a:off x="3067448" y="3470255"/>
            <a:ext cx="1507473" cy="1911878"/>
          </a:xfrm>
          <a:prstGeom prst="rect">
            <a:avLst/>
          </a:prstGeom>
          <a:ln w="12700">
            <a:miter lim="400000"/>
          </a:ln>
        </p:spPr>
      </p:pic>
      <p:pic>
        <p:nvPicPr>
          <p:cNvPr id="1446" name="13488720017362.png"/>
          <p:cNvPicPr>
            <a:picLocks noChangeAspect="1"/>
          </p:cNvPicPr>
          <p:nvPr/>
        </p:nvPicPr>
        <p:blipFill>
          <a:blip r:embed="rId3"/>
          <a:stretch>
            <a:fillRect/>
          </a:stretch>
        </p:blipFill>
        <p:spPr>
          <a:xfrm rot="9233834" flipH="1">
            <a:off x="5710479" y="2898670"/>
            <a:ext cx="1507473" cy="1911878"/>
          </a:xfrm>
          <a:prstGeom prst="rect">
            <a:avLst/>
          </a:prstGeom>
          <a:ln w="12700">
            <a:miter lim="400000"/>
          </a:ln>
        </p:spPr>
      </p:pic>
      <p:pic>
        <p:nvPicPr>
          <p:cNvPr id="1447" name="13488720017362.png"/>
          <p:cNvPicPr>
            <a:picLocks noChangeAspect="1"/>
          </p:cNvPicPr>
          <p:nvPr/>
        </p:nvPicPr>
        <p:blipFill>
          <a:blip r:embed="rId3"/>
          <a:stretch>
            <a:fillRect/>
          </a:stretch>
        </p:blipFill>
        <p:spPr>
          <a:xfrm rot="3331121">
            <a:off x="6589375" y="2486453"/>
            <a:ext cx="1507473" cy="1911878"/>
          </a:xfrm>
          <a:prstGeom prst="rect">
            <a:avLst/>
          </a:prstGeom>
          <a:ln w="12700">
            <a:miter lim="400000"/>
          </a:ln>
        </p:spPr>
      </p:pic>
      <p:pic>
        <p:nvPicPr>
          <p:cNvPr id="1448" name="13488720017362.png"/>
          <p:cNvPicPr>
            <a:picLocks noChangeAspect="1"/>
          </p:cNvPicPr>
          <p:nvPr/>
        </p:nvPicPr>
        <p:blipFill>
          <a:blip r:embed="rId3"/>
          <a:stretch>
            <a:fillRect/>
          </a:stretch>
        </p:blipFill>
        <p:spPr>
          <a:xfrm rot="14131121">
            <a:off x="4535442" y="2771373"/>
            <a:ext cx="1507473" cy="1911878"/>
          </a:xfrm>
          <a:prstGeom prst="rect">
            <a:avLst/>
          </a:prstGeom>
          <a:ln w="12700">
            <a:miter lim="400000"/>
          </a:ln>
        </p:spPr>
      </p:pic>
      <p:pic>
        <p:nvPicPr>
          <p:cNvPr id="1449" name="13488720017362.png"/>
          <p:cNvPicPr>
            <a:picLocks noChangeAspect="1"/>
          </p:cNvPicPr>
          <p:nvPr/>
        </p:nvPicPr>
        <p:blipFill>
          <a:blip r:embed="rId3"/>
          <a:stretch>
            <a:fillRect/>
          </a:stretch>
        </p:blipFill>
        <p:spPr>
          <a:xfrm>
            <a:off x="3067448" y="4206429"/>
            <a:ext cx="1507473" cy="1911878"/>
          </a:xfrm>
          <a:prstGeom prst="rect">
            <a:avLst/>
          </a:prstGeom>
          <a:ln w="12700">
            <a:miter lim="400000"/>
          </a:ln>
        </p:spPr>
      </p:pic>
      <p:pic>
        <p:nvPicPr>
          <p:cNvPr id="1450" name="13488720017362.png"/>
          <p:cNvPicPr>
            <a:picLocks noChangeAspect="1"/>
          </p:cNvPicPr>
          <p:nvPr/>
        </p:nvPicPr>
        <p:blipFill>
          <a:blip r:embed="rId3"/>
          <a:stretch>
            <a:fillRect/>
          </a:stretch>
        </p:blipFill>
        <p:spPr>
          <a:xfrm rot="20207045">
            <a:off x="2083803" y="4412326"/>
            <a:ext cx="1507473" cy="1911878"/>
          </a:xfrm>
          <a:prstGeom prst="rect">
            <a:avLst/>
          </a:prstGeom>
          <a:ln w="12700">
            <a:miter lim="400000"/>
          </a:ln>
        </p:spPr>
      </p:pic>
      <p:pic>
        <p:nvPicPr>
          <p:cNvPr id="1451" name="13488720017362.png"/>
          <p:cNvPicPr>
            <a:picLocks noChangeAspect="1"/>
          </p:cNvPicPr>
          <p:nvPr/>
        </p:nvPicPr>
        <p:blipFill>
          <a:blip r:embed="rId3"/>
          <a:stretch>
            <a:fillRect/>
          </a:stretch>
        </p:blipFill>
        <p:spPr>
          <a:xfrm rot="3800684">
            <a:off x="3858952" y="4912846"/>
            <a:ext cx="1507473" cy="1911878"/>
          </a:xfrm>
          <a:prstGeom prst="rect">
            <a:avLst/>
          </a:prstGeom>
          <a:ln w="12700">
            <a:miter lim="400000"/>
          </a:ln>
        </p:spPr>
      </p:pic>
      <p:pic>
        <p:nvPicPr>
          <p:cNvPr id="1452" name="13488720017362.png"/>
          <p:cNvPicPr>
            <a:picLocks noChangeAspect="1"/>
          </p:cNvPicPr>
          <p:nvPr/>
        </p:nvPicPr>
        <p:blipFill>
          <a:blip r:embed="rId3"/>
          <a:stretch>
            <a:fillRect/>
          </a:stretch>
        </p:blipFill>
        <p:spPr>
          <a:xfrm rot="3331121">
            <a:off x="8814482" y="4765812"/>
            <a:ext cx="1507473" cy="1911878"/>
          </a:xfrm>
          <a:prstGeom prst="rect">
            <a:avLst/>
          </a:prstGeom>
          <a:ln w="12700">
            <a:miter lim="400000"/>
          </a:ln>
        </p:spPr>
      </p:pic>
      <p:pic>
        <p:nvPicPr>
          <p:cNvPr id="1453" name="13488720017362.png"/>
          <p:cNvPicPr>
            <a:picLocks noChangeAspect="1"/>
          </p:cNvPicPr>
          <p:nvPr/>
        </p:nvPicPr>
        <p:blipFill>
          <a:blip r:embed="rId3"/>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53244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5" name="13488720017362.png"/>
          <p:cNvPicPr>
            <a:picLocks noChangeAspect="1"/>
          </p:cNvPicPr>
          <p:nvPr/>
        </p:nvPicPr>
        <p:blipFill>
          <a:blip r:embed="rId3"/>
          <a:stretch>
            <a:fillRect/>
          </a:stretch>
        </p:blipFill>
        <p:spPr>
          <a:xfrm rot="1519951">
            <a:off x="3858952" y="3997763"/>
            <a:ext cx="1507473" cy="1911878"/>
          </a:xfrm>
          <a:prstGeom prst="rect">
            <a:avLst/>
          </a:prstGeom>
          <a:ln w="12700">
            <a:miter lim="400000"/>
          </a:ln>
        </p:spPr>
      </p:pic>
      <p:pic>
        <p:nvPicPr>
          <p:cNvPr id="1466" name="13488720017362.png"/>
          <p:cNvPicPr>
            <a:picLocks noChangeAspect="1"/>
          </p:cNvPicPr>
          <p:nvPr/>
        </p:nvPicPr>
        <p:blipFill>
          <a:blip r:embed="rId3"/>
          <a:stretch>
            <a:fillRect/>
          </a:stretch>
        </p:blipFill>
        <p:spPr>
          <a:xfrm rot="19032660">
            <a:off x="4755922" y="1061854"/>
            <a:ext cx="1507473" cy="1911878"/>
          </a:xfrm>
          <a:prstGeom prst="rect">
            <a:avLst/>
          </a:prstGeom>
          <a:ln w="12700">
            <a:miter lim="400000"/>
          </a:ln>
        </p:spPr>
      </p:pic>
      <p:pic>
        <p:nvPicPr>
          <p:cNvPr id="1467" name="13488720017362.png"/>
          <p:cNvPicPr>
            <a:picLocks noChangeAspect="1"/>
          </p:cNvPicPr>
          <p:nvPr/>
        </p:nvPicPr>
        <p:blipFill>
          <a:blip r:embed="rId3"/>
          <a:stretch>
            <a:fillRect/>
          </a:stretch>
        </p:blipFill>
        <p:spPr>
          <a:xfrm>
            <a:off x="5482515" y="1346774"/>
            <a:ext cx="1507473" cy="1911878"/>
          </a:xfrm>
          <a:prstGeom prst="rect">
            <a:avLst/>
          </a:prstGeom>
          <a:ln w="12700">
            <a:miter lim="400000"/>
          </a:ln>
        </p:spPr>
      </p:pic>
      <p:pic>
        <p:nvPicPr>
          <p:cNvPr id="1468" name="13488720017362.png"/>
          <p:cNvPicPr>
            <a:picLocks noChangeAspect="1"/>
          </p:cNvPicPr>
          <p:nvPr/>
        </p:nvPicPr>
        <p:blipFill>
          <a:blip r:embed="rId3"/>
          <a:stretch>
            <a:fillRect/>
          </a:stretch>
        </p:blipFill>
        <p:spPr>
          <a:xfrm rot="19032660">
            <a:off x="4676045" y="1875391"/>
            <a:ext cx="1507473" cy="1911878"/>
          </a:xfrm>
          <a:prstGeom prst="rect">
            <a:avLst/>
          </a:prstGeom>
          <a:ln w="12700">
            <a:miter lim="400000"/>
          </a:ln>
        </p:spPr>
      </p:pic>
      <p:pic>
        <p:nvPicPr>
          <p:cNvPr id="1469" name="13488720017362.png"/>
          <p:cNvPicPr>
            <a:picLocks noChangeAspect="1"/>
          </p:cNvPicPr>
          <p:nvPr/>
        </p:nvPicPr>
        <p:blipFill>
          <a:blip r:embed="rId3"/>
          <a:stretch>
            <a:fillRect/>
          </a:stretch>
        </p:blipFill>
        <p:spPr>
          <a:xfrm rot="19462368">
            <a:off x="7727994" y="3191343"/>
            <a:ext cx="1507473" cy="1911878"/>
          </a:xfrm>
          <a:prstGeom prst="rect">
            <a:avLst/>
          </a:prstGeom>
          <a:ln w="12700">
            <a:miter lim="400000"/>
          </a:ln>
        </p:spPr>
      </p:pic>
      <p:pic>
        <p:nvPicPr>
          <p:cNvPr id="1470" name="13488720017362.png"/>
          <p:cNvPicPr>
            <a:picLocks noChangeAspect="1"/>
          </p:cNvPicPr>
          <p:nvPr/>
        </p:nvPicPr>
        <p:blipFill>
          <a:blip r:embed="rId3"/>
          <a:stretch>
            <a:fillRect/>
          </a:stretch>
        </p:blipFill>
        <p:spPr>
          <a:xfrm rot="20249588">
            <a:off x="2070318" y="3626133"/>
            <a:ext cx="1507473" cy="1911878"/>
          </a:xfrm>
          <a:prstGeom prst="rect">
            <a:avLst/>
          </a:prstGeom>
          <a:ln w="12700">
            <a:miter lim="400000"/>
          </a:ln>
        </p:spPr>
      </p:pic>
      <p:pic>
        <p:nvPicPr>
          <p:cNvPr id="1471" name="13488720017362.png"/>
          <p:cNvPicPr>
            <a:picLocks noChangeAspect="1"/>
          </p:cNvPicPr>
          <p:nvPr/>
        </p:nvPicPr>
        <p:blipFill>
          <a:blip r:embed="rId3"/>
          <a:stretch>
            <a:fillRect/>
          </a:stretch>
        </p:blipFill>
        <p:spPr>
          <a:xfrm rot="186689">
            <a:off x="5992207" y="1061854"/>
            <a:ext cx="1507473" cy="1911878"/>
          </a:xfrm>
          <a:prstGeom prst="rect">
            <a:avLst/>
          </a:prstGeom>
          <a:ln w="12700">
            <a:miter lim="400000"/>
          </a:ln>
        </p:spPr>
      </p:pic>
      <p:pic>
        <p:nvPicPr>
          <p:cNvPr id="1472" name="13488720017362.png"/>
          <p:cNvPicPr>
            <a:picLocks noChangeAspect="1"/>
          </p:cNvPicPr>
          <p:nvPr/>
        </p:nvPicPr>
        <p:blipFill>
          <a:blip r:embed="rId3"/>
          <a:stretch>
            <a:fillRect/>
          </a:stretch>
        </p:blipFill>
        <p:spPr>
          <a:xfrm rot="1113292">
            <a:off x="8469593" y="3379442"/>
            <a:ext cx="1507473" cy="1911878"/>
          </a:xfrm>
          <a:prstGeom prst="rect">
            <a:avLst/>
          </a:prstGeom>
          <a:ln w="12700">
            <a:miter lim="400000"/>
          </a:ln>
        </p:spPr>
      </p:pic>
      <p:pic>
        <p:nvPicPr>
          <p:cNvPr id="1473" name="13488720017362.png"/>
          <p:cNvPicPr>
            <a:picLocks noChangeAspect="1"/>
          </p:cNvPicPr>
          <p:nvPr/>
        </p:nvPicPr>
        <p:blipFill>
          <a:blip r:embed="rId3"/>
          <a:stretch>
            <a:fillRect/>
          </a:stretch>
        </p:blipFill>
        <p:spPr>
          <a:xfrm rot="19032660">
            <a:off x="7387654" y="3835026"/>
            <a:ext cx="1507473" cy="1911878"/>
          </a:xfrm>
          <a:prstGeom prst="rect">
            <a:avLst/>
          </a:prstGeom>
          <a:ln w="12700">
            <a:miter lim="400000"/>
          </a:ln>
        </p:spPr>
      </p:pic>
      <p:pic>
        <p:nvPicPr>
          <p:cNvPr id="1475" name="13488720017362.png"/>
          <p:cNvPicPr>
            <a:picLocks noChangeAspect="1"/>
          </p:cNvPicPr>
          <p:nvPr/>
        </p:nvPicPr>
        <p:blipFill>
          <a:blip r:embed="rId3"/>
          <a:stretch>
            <a:fillRect/>
          </a:stretch>
        </p:blipFill>
        <p:spPr>
          <a:xfrm>
            <a:off x="8365712" y="3911052"/>
            <a:ext cx="1507473" cy="1911878"/>
          </a:xfrm>
          <a:prstGeom prst="rect">
            <a:avLst/>
          </a:prstGeom>
          <a:ln w="12700">
            <a:miter lim="400000"/>
          </a:ln>
        </p:spPr>
      </p:pic>
      <p:pic>
        <p:nvPicPr>
          <p:cNvPr id="1476" name="13488720017362.png"/>
          <p:cNvPicPr>
            <a:picLocks noChangeAspect="1"/>
          </p:cNvPicPr>
          <p:nvPr/>
        </p:nvPicPr>
        <p:blipFill>
          <a:blip r:embed="rId3"/>
          <a:stretch>
            <a:fillRect/>
          </a:stretch>
        </p:blipFill>
        <p:spPr>
          <a:xfrm rot="16530976">
            <a:off x="6962278" y="4765812"/>
            <a:ext cx="1507473" cy="1911878"/>
          </a:xfrm>
          <a:prstGeom prst="rect">
            <a:avLst/>
          </a:prstGeom>
          <a:ln w="12700">
            <a:miter lim="400000"/>
          </a:ln>
        </p:spPr>
      </p:pic>
      <p:pic>
        <p:nvPicPr>
          <p:cNvPr id="1477" name="13488720017362.png"/>
          <p:cNvPicPr>
            <a:picLocks noChangeAspect="1"/>
          </p:cNvPicPr>
          <p:nvPr/>
        </p:nvPicPr>
        <p:blipFill>
          <a:blip r:embed="rId3"/>
          <a:stretch>
            <a:fillRect/>
          </a:stretch>
        </p:blipFill>
        <p:spPr>
          <a:xfrm rot="1113292">
            <a:off x="7891336" y="4480892"/>
            <a:ext cx="1507473" cy="1911878"/>
          </a:xfrm>
          <a:prstGeom prst="rect">
            <a:avLst/>
          </a:prstGeom>
          <a:ln w="12700">
            <a:miter lim="400000"/>
          </a:ln>
        </p:spPr>
      </p:pic>
      <p:pic>
        <p:nvPicPr>
          <p:cNvPr id="1478" name="13488720017362.png"/>
          <p:cNvPicPr>
            <a:picLocks noChangeAspect="1"/>
          </p:cNvPicPr>
          <p:nvPr/>
        </p:nvPicPr>
        <p:blipFill>
          <a:blip r:embed="rId3"/>
          <a:stretch>
            <a:fillRect/>
          </a:stretch>
        </p:blipFill>
        <p:spPr>
          <a:xfrm rot="14131121">
            <a:off x="1673787" y="5197766"/>
            <a:ext cx="1507473" cy="1911878"/>
          </a:xfrm>
          <a:prstGeom prst="rect">
            <a:avLst/>
          </a:prstGeom>
          <a:ln w="12700">
            <a:miter lim="400000"/>
          </a:ln>
        </p:spPr>
      </p:pic>
      <p:pic>
        <p:nvPicPr>
          <p:cNvPr id="1479" name="13488720017362.png"/>
          <p:cNvPicPr>
            <a:picLocks noChangeAspect="1"/>
          </p:cNvPicPr>
          <p:nvPr/>
        </p:nvPicPr>
        <p:blipFill>
          <a:blip r:embed="rId3"/>
          <a:stretch>
            <a:fillRect/>
          </a:stretch>
        </p:blipFill>
        <p:spPr>
          <a:xfrm rot="2378643">
            <a:off x="6281284" y="1669923"/>
            <a:ext cx="1507473" cy="1911878"/>
          </a:xfrm>
          <a:prstGeom prst="rect">
            <a:avLst/>
          </a:prstGeom>
          <a:ln w="12700">
            <a:miter lim="400000"/>
          </a:ln>
        </p:spPr>
      </p:pic>
      <p:pic>
        <p:nvPicPr>
          <p:cNvPr id="1480" name="13488720017362.png"/>
          <p:cNvPicPr>
            <a:picLocks noChangeAspect="1"/>
          </p:cNvPicPr>
          <p:nvPr/>
        </p:nvPicPr>
        <p:blipFill>
          <a:blip r:embed="rId3"/>
          <a:stretch>
            <a:fillRect/>
          </a:stretch>
        </p:blipFill>
        <p:spPr>
          <a:xfrm rot="509095">
            <a:off x="3067448" y="3470255"/>
            <a:ext cx="1507473" cy="1911878"/>
          </a:xfrm>
          <a:prstGeom prst="rect">
            <a:avLst/>
          </a:prstGeom>
          <a:ln w="12700">
            <a:miter lim="400000"/>
          </a:ln>
        </p:spPr>
      </p:pic>
      <p:pic>
        <p:nvPicPr>
          <p:cNvPr id="1481" name="13488720017362.png"/>
          <p:cNvPicPr>
            <a:picLocks noChangeAspect="1"/>
          </p:cNvPicPr>
          <p:nvPr/>
        </p:nvPicPr>
        <p:blipFill>
          <a:blip r:embed="rId3"/>
          <a:stretch>
            <a:fillRect/>
          </a:stretch>
        </p:blipFill>
        <p:spPr>
          <a:xfrm rot="9233834" flipH="1">
            <a:off x="5710479" y="2898670"/>
            <a:ext cx="1507473" cy="1911878"/>
          </a:xfrm>
          <a:prstGeom prst="rect">
            <a:avLst/>
          </a:prstGeom>
          <a:ln w="12700">
            <a:miter lim="400000"/>
          </a:ln>
        </p:spPr>
      </p:pic>
      <p:pic>
        <p:nvPicPr>
          <p:cNvPr id="1482" name="13488720017362.png"/>
          <p:cNvPicPr>
            <a:picLocks noChangeAspect="1"/>
          </p:cNvPicPr>
          <p:nvPr/>
        </p:nvPicPr>
        <p:blipFill>
          <a:blip r:embed="rId3"/>
          <a:stretch>
            <a:fillRect/>
          </a:stretch>
        </p:blipFill>
        <p:spPr>
          <a:xfrm rot="3331121">
            <a:off x="6589375" y="2486453"/>
            <a:ext cx="1507473" cy="1911878"/>
          </a:xfrm>
          <a:prstGeom prst="rect">
            <a:avLst/>
          </a:prstGeom>
          <a:ln w="12700">
            <a:miter lim="400000"/>
          </a:ln>
        </p:spPr>
      </p:pic>
      <p:pic>
        <p:nvPicPr>
          <p:cNvPr id="1483" name="13488720017362.png"/>
          <p:cNvPicPr>
            <a:picLocks noChangeAspect="1"/>
          </p:cNvPicPr>
          <p:nvPr/>
        </p:nvPicPr>
        <p:blipFill>
          <a:blip r:embed="rId3"/>
          <a:stretch>
            <a:fillRect/>
          </a:stretch>
        </p:blipFill>
        <p:spPr>
          <a:xfrm rot="14131121">
            <a:off x="4535442" y="2771373"/>
            <a:ext cx="1507473" cy="1911878"/>
          </a:xfrm>
          <a:prstGeom prst="rect">
            <a:avLst/>
          </a:prstGeom>
          <a:ln w="12700">
            <a:miter lim="400000"/>
          </a:ln>
        </p:spPr>
      </p:pic>
      <p:pic>
        <p:nvPicPr>
          <p:cNvPr id="1484" name="13488720017362.png"/>
          <p:cNvPicPr>
            <a:picLocks noChangeAspect="1"/>
          </p:cNvPicPr>
          <p:nvPr/>
        </p:nvPicPr>
        <p:blipFill>
          <a:blip r:embed="rId3"/>
          <a:stretch>
            <a:fillRect/>
          </a:stretch>
        </p:blipFill>
        <p:spPr>
          <a:xfrm>
            <a:off x="3067448" y="4206429"/>
            <a:ext cx="1507473" cy="1911878"/>
          </a:xfrm>
          <a:prstGeom prst="rect">
            <a:avLst/>
          </a:prstGeom>
          <a:ln w="12700">
            <a:miter lim="400000"/>
          </a:ln>
        </p:spPr>
      </p:pic>
      <p:pic>
        <p:nvPicPr>
          <p:cNvPr id="1485" name="13488720017362.png"/>
          <p:cNvPicPr>
            <a:picLocks noChangeAspect="1"/>
          </p:cNvPicPr>
          <p:nvPr/>
        </p:nvPicPr>
        <p:blipFill>
          <a:blip r:embed="rId3"/>
          <a:stretch>
            <a:fillRect/>
          </a:stretch>
        </p:blipFill>
        <p:spPr>
          <a:xfrm rot="20207045">
            <a:off x="2083803" y="4412326"/>
            <a:ext cx="1507473" cy="1911878"/>
          </a:xfrm>
          <a:prstGeom prst="rect">
            <a:avLst/>
          </a:prstGeom>
          <a:ln w="12700">
            <a:miter lim="400000"/>
          </a:ln>
        </p:spPr>
      </p:pic>
      <p:pic>
        <p:nvPicPr>
          <p:cNvPr id="1486" name="13488720017362.png"/>
          <p:cNvPicPr>
            <a:picLocks noChangeAspect="1"/>
          </p:cNvPicPr>
          <p:nvPr/>
        </p:nvPicPr>
        <p:blipFill>
          <a:blip r:embed="rId3"/>
          <a:stretch>
            <a:fillRect/>
          </a:stretch>
        </p:blipFill>
        <p:spPr>
          <a:xfrm rot="3800684">
            <a:off x="3858952" y="4912846"/>
            <a:ext cx="1507473" cy="1911878"/>
          </a:xfrm>
          <a:prstGeom prst="rect">
            <a:avLst/>
          </a:prstGeom>
          <a:ln w="12700">
            <a:miter lim="400000"/>
          </a:ln>
        </p:spPr>
      </p:pic>
      <p:pic>
        <p:nvPicPr>
          <p:cNvPr id="1487" name="13488720017362.png"/>
          <p:cNvPicPr>
            <a:picLocks noChangeAspect="1"/>
          </p:cNvPicPr>
          <p:nvPr/>
        </p:nvPicPr>
        <p:blipFill>
          <a:blip r:embed="rId3"/>
          <a:stretch>
            <a:fillRect/>
          </a:stretch>
        </p:blipFill>
        <p:spPr>
          <a:xfrm rot="3331121">
            <a:off x="8814482" y="4765812"/>
            <a:ext cx="1507473" cy="1911878"/>
          </a:xfrm>
          <a:prstGeom prst="rect">
            <a:avLst/>
          </a:prstGeom>
          <a:ln w="12700">
            <a:miter lim="400000"/>
          </a:ln>
        </p:spPr>
      </p:pic>
      <p:pic>
        <p:nvPicPr>
          <p:cNvPr id="1488" name="13488720017362.png"/>
          <p:cNvPicPr>
            <a:picLocks noChangeAspect="1"/>
          </p:cNvPicPr>
          <p:nvPr/>
        </p:nvPicPr>
        <p:blipFill>
          <a:blip r:embed="rId3"/>
          <a:stretch>
            <a:fillRect/>
          </a:stretch>
        </p:blipFill>
        <p:spPr>
          <a:xfrm rot="15870368">
            <a:off x="2432484" y="5072600"/>
            <a:ext cx="1507473" cy="1911878"/>
          </a:xfrm>
          <a:prstGeom prst="rect">
            <a:avLst/>
          </a:prstGeom>
          <a:ln w="12700">
            <a:miter lim="400000"/>
          </a:ln>
        </p:spPr>
      </p:pic>
    </p:spTree>
    <p:extLst>
      <p:ext uri="{BB962C8B-B14F-4D97-AF65-F5344CB8AC3E}">
        <p14:creationId xmlns:p14="http://schemas.microsoft.com/office/powerpoint/2010/main" val="93186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0" name="13488720017362.png"/>
          <p:cNvPicPr>
            <a:picLocks noChangeAspect="1"/>
          </p:cNvPicPr>
          <p:nvPr/>
        </p:nvPicPr>
        <p:blipFill>
          <a:blip r:embed="rId3"/>
          <a:stretch>
            <a:fillRect/>
          </a:stretch>
        </p:blipFill>
        <p:spPr>
          <a:xfrm>
            <a:off x="5482515" y="1346774"/>
            <a:ext cx="1507473" cy="1911878"/>
          </a:xfrm>
          <a:prstGeom prst="rect">
            <a:avLst/>
          </a:prstGeom>
          <a:ln w="12700">
            <a:miter lim="400000"/>
          </a:ln>
        </p:spPr>
      </p:pic>
      <p:pic>
        <p:nvPicPr>
          <p:cNvPr id="1503" name="13488720017362.png"/>
          <p:cNvPicPr>
            <a:picLocks noChangeAspect="1"/>
          </p:cNvPicPr>
          <p:nvPr/>
        </p:nvPicPr>
        <p:blipFill>
          <a:blip r:embed="rId3"/>
          <a:stretch>
            <a:fillRect/>
          </a:stretch>
        </p:blipFill>
        <p:spPr>
          <a:xfrm>
            <a:off x="8365712" y="3911052"/>
            <a:ext cx="1507473" cy="1911878"/>
          </a:xfrm>
          <a:prstGeom prst="rect">
            <a:avLst/>
          </a:prstGeom>
          <a:ln w="12700">
            <a:miter lim="400000"/>
          </a:ln>
        </p:spPr>
      </p:pic>
      <p:pic>
        <p:nvPicPr>
          <p:cNvPr id="1504" name="13488720017362.png"/>
          <p:cNvPicPr>
            <a:picLocks noChangeAspect="1"/>
          </p:cNvPicPr>
          <p:nvPr/>
        </p:nvPicPr>
        <p:blipFill>
          <a:blip r:embed="rId3"/>
          <a:stretch>
            <a:fillRect/>
          </a:stretch>
        </p:blipFill>
        <p:spPr>
          <a:xfrm>
            <a:off x="3067448" y="4206429"/>
            <a:ext cx="1507473" cy="1911878"/>
          </a:xfrm>
          <a:prstGeom prst="rect">
            <a:avLst/>
          </a:prstGeom>
          <a:ln w="12700">
            <a:miter lim="400000"/>
          </a:ln>
        </p:spPr>
      </p:pic>
    </p:spTree>
    <p:extLst>
      <p:ext uri="{BB962C8B-B14F-4D97-AF65-F5344CB8AC3E}">
        <p14:creationId xmlns:p14="http://schemas.microsoft.com/office/powerpoint/2010/main" val="143882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 name="13488720017362.png"/>
          <p:cNvPicPr>
            <a:picLocks noChangeAspect="1"/>
          </p:cNvPicPr>
          <p:nvPr/>
        </p:nvPicPr>
        <p:blipFill>
          <a:blip r:embed="rId3"/>
          <a:stretch>
            <a:fillRect/>
          </a:stretch>
        </p:blipFill>
        <p:spPr>
          <a:xfrm>
            <a:off x="2732469" y="2567749"/>
            <a:ext cx="1507473" cy="1911878"/>
          </a:xfrm>
          <a:prstGeom prst="rect">
            <a:avLst/>
          </a:prstGeom>
          <a:ln w="12700">
            <a:miter lim="400000"/>
          </a:ln>
        </p:spPr>
      </p:pic>
      <p:pic>
        <p:nvPicPr>
          <p:cNvPr id="1518" name="13488720017362.png"/>
          <p:cNvPicPr>
            <a:picLocks noChangeAspect="1"/>
          </p:cNvPicPr>
          <p:nvPr/>
        </p:nvPicPr>
        <p:blipFill>
          <a:blip r:embed="rId3"/>
          <a:stretch>
            <a:fillRect/>
          </a:stretch>
        </p:blipFill>
        <p:spPr>
          <a:xfrm>
            <a:off x="7476459" y="2567749"/>
            <a:ext cx="1507473" cy="1911878"/>
          </a:xfrm>
          <a:prstGeom prst="rect">
            <a:avLst/>
          </a:prstGeom>
          <a:ln w="12700">
            <a:miter lim="400000"/>
          </a:ln>
        </p:spPr>
      </p:pic>
      <p:pic>
        <p:nvPicPr>
          <p:cNvPr id="1519" name="13488720017362.png"/>
          <p:cNvPicPr>
            <a:picLocks noChangeAspect="1"/>
          </p:cNvPicPr>
          <p:nvPr/>
        </p:nvPicPr>
        <p:blipFill>
          <a:blip r:embed="rId3"/>
          <a:stretch>
            <a:fillRect/>
          </a:stretch>
        </p:blipFill>
        <p:spPr>
          <a:xfrm>
            <a:off x="3413451" y="2567749"/>
            <a:ext cx="1507473" cy="1911878"/>
          </a:xfrm>
          <a:prstGeom prst="rect">
            <a:avLst/>
          </a:prstGeom>
          <a:ln w="12700">
            <a:miter lim="400000"/>
          </a:ln>
        </p:spPr>
      </p:pic>
    </p:spTree>
    <p:extLst>
      <p:ext uri="{BB962C8B-B14F-4D97-AF65-F5344CB8AC3E}">
        <p14:creationId xmlns:p14="http://schemas.microsoft.com/office/powerpoint/2010/main" val="79684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0" name="13488720017362.png"/>
          <p:cNvPicPr>
            <a:picLocks noChangeAspect="1"/>
          </p:cNvPicPr>
          <p:nvPr/>
        </p:nvPicPr>
        <p:blipFill>
          <a:blip r:embed="rId3"/>
          <a:stretch>
            <a:fillRect/>
          </a:stretch>
        </p:blipFill>
        <p:spPr>
          <a:xfrm>
            <a:off x="2732469" y="1631694"/>
            <a:ext cx="1507473" cy="1911878"/>
          </a:xfrm>
          <a:prstGeom prst="rect">
            <a:avLst/>
          </a:prstGeom>
          <a:ln w="12700">
            <a:miter lim="400000"/>
          </a:ln>
        </p:spPr>
      </p:pic>
      <p:pic>
        <p:nvPicPr>
          <p:cNvPr id="1533" name="13488720017362.png"/>
          <p:cNvPicPr>
            <a:picLocks noChangeAspect="1"/>
          </p:cNvPicPr>
          <p:nvPr/>
        </p:nvPicPr>
        <p:blipFill>
          <a:blip r:embed="rId3"/>
          <a:stretch>
            <a:fillRect/>
          </a:stretch>
        </p:blipFill>
        <p:spPr>
          <a:xfrm>
            <a:off x="7476459" y="1631694"/>
            <a:ext cx="1507473" cy="1911878"/>
          </a:xfrm>
          <a:prstGeom prst="rect">
            <a:avLst/>
          </a:prstGeom>
          <a:ln w="12700">
            <a:miter lim="400000"/>
          </a:ln>
        </p:spPr>
      </p:pic>
      <p:pic>
        <p:nvPicPr>
          <p:cNvPr id="1534" name="13488720017362.png"/>
          <p:cNvPicPr>
            <a:picLocks noChangeAspect="1"/>
          </p:cNvPicPr>
          <p:nvPr/>
        </p:nvPicPr>
        <p:blipFill>
          <a:blip r:embed="rId3"/>
          <a:stretch>
            <a:fillRect/>
          </a:stretch>
        </p:blipFill>
        <p:spPr>
          <a:xfrm>
            <a:off x="3413451" y="1631694"/>
            <a:ext cx="1507473" cy="1911878"/>
          </a:xfrm>
          <a:prstGeom prst="rect">
            <a:avLst/>
          </a:prstGeom>
          <a:ln w="12700">
            <a:miter lim="400000"/>
          </a:ln>
        </p:spPr>
      </p:pic>
      <p:sp>
        <p:nvSpPr>
          <p:cNvPr id="1535" name="Shape 1535"/>
          <p:cNvSpPr>
            <a:spLocks noGrp="1"/>
          </p:cNvSpPr>
          <p:nvPr>
            <p:ph type="body" sz="half" idx="1"/>
          </p:nvPr>
        </p:nvSpPr>
        <p:spPr>
          <a:xfrm>
            <a:off x="2616756" y="3941710"/>
            <a:ext cx="8701483" cy="2286664"/>
          </a:xfrm>
          <a:prstGeom prst="rect">
            <a:avLst/>
          </a:prstGeom>
        </p:spPr>
        <p:txBody>
          <a:bodyPr>
            <a:normAutofit fontScale="92500" lnSpcReduction="10000"/>
          </a:bodyPr>
          <a:lstStyle/>
          <a:p>
            <a:pPr algn="just">
              <a:lnSpc>
                <a:spcPct val="110000"/>
              </a:lnSpc>
              <a:spcBef>
                <a:spcPts val="984"/>
              </a:spcBef>
            </a:pPr>
            <a:r>
              <a:rPr dirty="0"/>
              <a:t>That strawberries are countable is a physical, contingent fact, but that countable things obey </a:t>
            </a:r>
            <a:r>
              <a:rPr i="1" dirty="0"/>
              <a:t>a priori </a:t>
            </a:r>
            <a:r>
              <a:rPr dirty="0"/>
              <a:t>principles of mathematics is not</a:t>
            </a:r>
            <a:r>
              <a:rPr lang="en-US" dirty="0"/>
              <a:t>.</a:t>
            </a:r>
            <a:endParaRPr dirty="0"/>
          </a:p>
          <a:p>
            <a:pPr algn="just">
              <a:lnSpc>
                <a:spcPct val="110000"/>
              </a:lnSpc>
              <a:spcBef>
                <a:spcPts val="984"/>
              </a:spcBef>
            </a:pPr>
            <a:r>
              <a:rPr dirty="0"/>
              <a:t>Similarly, that </a:t>
            </a:r>
            <a:r>
              <a:rPr lang="en-US" dirty="0"/>
              <a:t>solid blocks and round holes are</a:t>
            </a:r>
            <a:r>
              <a:rPr dirty="0"/>
              <a:t> manifested by </a:t>
            </a:r>
            <a:r>
              <a:rPr lang="en-US" dirty="0"/>
              <a:t>wood </a:t>
            </a:r>
            <a:r>
              <a:rPr dirty="0"/>
              <a:t>is a physical, contingent fact, but the outcome</a:t>
            </a:r>
            <a:r>
              <a:rPr lang="en-US" dirty="0"/>
              <a:t> is not.</a:t>
            </a:r>
            <a:endParaRPr dirty="0"/>
          </a:p>
        </p:txBody>
      </p:sp>
    </p:spTree>
    <p:extLst>
      <p:ext uri="{BB962C8B-B14F-4D97-AF65-F5344CB8AC3E}">
        <p14:creationId xmlns:p14="http://schemas.microsoft.com/office/powerpoint/2010/main" val="559830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lumMod val="75000"/>
                  </a:schemeClr>
                </a:solidFill>
              </a:rPr>
              <a:t>Induction</a:t>
            </a:r>
            <a:r>
              <a:rPr lang="en-US" b="1" dirty="0"/>
              <a:t>						</a:t>
            </a:r>
            <a:r>
              <a:rPr lang="en-US" b="1" dirty="0">
                <a:solidFill>
                  <a:schemeClr val="tx1"/>
                </a:solidFill>
              </a:rPr>
              <a:t>Deduction</a:t>
            </a:r>
          </a:p>
        </p:txBody>
      </p:sp>
      <p:sp>
        <p:nvSpPr>
          <p:cNvPr id="3" name="Content Placeholder 2"/>
          <p:cNvSpPr>
            <a:spLocks noGrp="1"/>
          </p:cNvSpPr>
          <p:nvPr>
            <p:ph idx="1"/>
          </p:nvPr>
        </p:nvSpPr>
        <p:spPr>
          <a:xfrm>
            <a:off x="2589212" y="1915886"/>
            <a:ext cx="4236131" cy="4381500"/>
          </a:xfrm>
        </p:spPr>
        <p:txBody>
          <a:bodyPr>
            <a:normAutofit/>
          </a:bodyPr>
          <a:lstStyle/>
          <a:p>
            <a:r>
              <a:rPr lang="en-US" dirty="0">
                <a:solidFill>
                  <a:schemeClr val="bg1">
                    <a:lumMod val="75000"/>
                  </a:schemeClr>
                </a:solidFill>
              </a:rPr>
              <a:t>A type of logic which involves going from a series of specific cases to a general statement. </a:t>
            </a:r>
          </a:p>
          <a:p>
            <a:r>
              <a:rPr lang="en-US" dirty="0">
                <a:solidFill>
                  <a:schemeClr val="bg1">
                    <a:lumMod val="75000"/>
                  </a:schemeClr>
                </a:solidFill>
              </a:rPr>
              <a:t>Good arguments are termed “</a:t>
            </a:r>
            <a:r>
              <a:rPr lang="en-US" b="1" dirty="0">
                <a:solidFill>
                  <a:schemeClr val="bg1">
                    <a:lumMod val="75000"/>
                  </a:schemeClr>
                </a:solidFill>
              </a:rPr>
              <a:t>strong</a:t>
            </a:r>
            <a:r>
              <a:rPr lang="en-US" dirty="0">
                <a:solidFill>
                  <a:schemeClr val="bg1">
                    <a:lumMod val="75000"/>
                  </a:schemeClr>
                </a:solidFill>
              </a:rPr>
              <a:t>”</a:t>
            </a:r>
          </a:p>
          <a:p>
            <a:r>
              <a:rPr lang="en-US" b="1" dirty="0">
                <a:solidFill>
                  <a:schemeClr val="bg1">
                    <a:lumMod val="75000"/>
                  </a:schemeClr>
                </a:solidFill>
              </a:rPr>
              <a:t>Strong:</a:t>
            </a:r>
            <a:r>
              <a:rPr lang="en-US" dirty="0">
                <a:solidFill>
                  <a:schemeClr val="bg1">
                    <a:lumMod val="75000"/>
                  </a:schemeClr>
                </a:solidFill>
              </a:rPr>
              <a:t> A property of arguments such that if the premises of the argument are true, the conclusion is </a:t>
            </a:r>
            <a:r>
              <a:rPr lang="en-US" i="1" dirty="0">
                <a:solidFill>
                  <a:schemeClr val="bg1">
                    <a:lumMod val="75000"/>
                  </a:schemeClr>
                </a:solidFill>
              </a:rPr>
              <a:t>likely</a:t>
            </a:r>
            <a:r>
              <a:rPr lang="en-US" dirty="0">
                <a:solidFill>
                  <a:schemeClr val="bg1">
                    <a:lumMod val="75000"/>
                  </a:schemeClr>
                </a:solidFill>
              </a:rPr>
              <a:t> to be true. </a:t>
            </a:r>
          </a:p>
          <a:p>
            <a:r>
              <a:rPr lang="en-US" b="1" dirty="0">
                <a:solidFill>
                  <a:schemeClr val="bg1">
                    <a:lumMod val="75000"/>
                  </a:schemeClr>
                </a:solidFill>
              </a:rPr>
              <a:t>Inductive</a:t>
            </a:r>
            <a:r>
              <a:rPr lang="en-US" dirty="0">
                <a:solidFill>
                  <a:schemeClr val="bg1">
                    <a:lumMod val="75000"/>
                  </a:schemeClr>
                </a:solidFill>
              </a:rPr>
              <a:t> arguments are not “truth preserving”</a:t>
            </a:r>
          </a:p>
          <a:p>
            <a:r>
              <a:rPr lang="en-US" b="1" dirty="0">
                <a:solidFill>
                  <a:schemeClr val="bg1">
                    <a:lumMod val="75000"/>
                  </a:schemeClr>
                </a:solidFill>
              </a:rPr>
              <a:t>Cogent:</a:t>
            </a:r>
            <a:r>
              <a:rPr lang="en-US" dirty="0">
                <a:solidFill>
                  <a:schemeClr val="bg1">
                    <a:lumMod val="75000"/>
                  </a:schemeClr>
                </a:solidFill>
              </a:rPr>
              <a:t> A </a:t>
            </a:r>
            <a:r>
              <a:rPr lang="en-US" b="1" dirty="0">
                <a:solidFill>
                  <a:schemeClr val="bg1">
                    <a:lumMod val="75000"/>
                  </a:schemeClr>
                </a:solidFill>
              </a:rPr>
              <a:t>strong </a:t>
            </a:r>
            <a:r>
              <a:rPr lang="en-US" dirty="0">
                <a:solidFill>
                  <a:schemeClr val="bg1">
                    <a:lumMod val="75000"/>
                  </a:schemeClr>
                </a:solidFill>
              </a:rPr>
              <a:t>argument with true premises</a:t>
            </a: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tx1"/>
                </a:solidFill>
              </a:rPr>
              <a:t>A type of logic in which one goes from a general statement to a specific instance.</a:t>
            </a:r>
          </a:p>
          <a:p>
            <a:r>
              <a:rPr lang="en-US" dirty="0">
                <a:solidFill>
                  <a:schemeClr val="tx1"/>
                </a:solidFill>
              </a:rPr>
              <a:t>Good arguments are termed “</a:t>
            </a:r>
            <a:r>
              <a:rPr lang="en-US" b="1" dirty="0">
                <a:solidFill>
                  <a:schemeClr val="tx1"/>
                </a:solidFill>
              </a:rPr>
              <a:t>valid</a:t>
            </a:r>
            <a:r>
              <a:rPr lang="en-US" dirty="0">
                <a:solidFill>
                  <a:schemeClr val="tx1"/>
                </a:solidFill>
              </a:rPr>
              <a:t>”</a:t>
            </a:r>
          </a:p>
          <a:p>
            <a:r>
              <a:rPr lang="en-US" b="1" dirty="0">
                <a:solidFill>
                  <a:schemeClr val="tx1"/>
                </a:solidFill>
              </a:rPr>
              <a:t>Validity:</a:t>
            </a:r>
            <a:r>
              <a:rPr lang="en-US" dirty="0">
                <a:solidFill>
                  <a:schemeClr val="tx1"/>
                </a:solidFill>
              </a:rPr>
              <a:t> A property of arguments such that if the premises are true, the conclusion </a:t>
            </a:r>
            <a:r>
              <a:rPr lang="en-US" i="1" dirty="0">
                <a:solidFill>
                  <a:schemeClr val="tx1"/>
                </a:solidFill>
              </a:rPr>
              <a:t>must</a:t>
            </a:r>
            <a:r>
              <a:rPr lang="en-US" dirty="0">
                <a:solidFill>
                  <a:schemeClr val="tx1"/>
                </a:solidFill>
              </a:rPr>
              <a:t> follow with 100% certainty. </a:t>
            </a:r>
          </a:p>
          <a:p>
            <a:r>
              <a:rPr lang="en-US" b="1" dirty="0">
                <a:solidFill>
                  <a:schemeClr val="tx1"/>
                </a:solidFill>
              </a:rPr>
              <a:t>Deductive</a:t>
            </a:r>
            <a:r>
              <a:rPr lang="en-US" dirty="0">
                <a:solidFill>
                  <a:schemeClr val="tx1"/>
                </a:solidFill>
              </a:rPr>
              <a:t> arguments are “truth preserving.”</a:t>
            </a:r>
          </a:p>
          <a:p>
            <a:r>
              <a:rPr lang="en-US" b="1" dirty="0">
                <a:solidFill>
                  <a:schemeClr val="tx1"/>
                </a:solidFill>
              </a:rPr>
              <a:t>Sound</a:t>
            </a:r>
            <a:r>
              <a:rPr lang="en-US" dirty="0">
                <a:solidFill>
                  <a:schemeClr val="tx1"/>
                </a:solidFill>
              </a:rPr>
              <a:t>: A </a:t>
            </a:r>
            <a:r>
              <a:rPr lang="en-US" b="1" dirty="0">
                <a:solidFill>
                  <a:schemeClr val="tx1"/>
                </a:solidFill>
              </a:rPr>
              <a:t>valid </a:t>
            </a:r>
            <a:r>
              <a:rPr lang="en-US" dirty="0">
                <a:solidFill>
                  <a:schemeClr val="tx1"/>
                </a:solidFill>
              </a:rPr>
              <a:t>argument with true premises</a:t>
            </a:r>
          </a:p>
        </p:txBody>
      </p:sp>
    </p:spTree>
    <p:extLst>
      <p:ext uri="{BB962C8B-B14F-4D97-AF65-F5344CB8AC3E}">
        <p14:creationId xmlns:p14="http://schemas.microsoft.com/office/powerpoint/2010/main" val="159023585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2"/>
          <a:srcRect l="10871" t="9189" r="11391" b="23127"/>
          <a:stretch/>
        </p:blipFill>
        <p:spPr>
          <a:xfrm>
            <a:off x="5369667" y="2128852"/>
            <a:ext cx="5946992" cy="2472448"/>
          </a:xfrm>
          <a:prstGeom prst="rect">
            <a:avLst/>
          </a:prstGeom>
        </p:spPr>
      </p:pic>
      <p:sp>
        <p:nvSpPr>
          <p:cNvPr id="5" name="Title 4"/>
          <p:cNvSpPr>
            <a:spLocks noGrp="1"/>
          </p:cNvSpPr>
          <p:nvPr>
            <p:ph type="title"/>
          </p:nvPr>
        </p:nvSpPr>
        <p:spPr>
          <a:xfrm>
            <a:off x="1038035" y="645106"/>
            <a:ext cx="3261468" cy="1259894"/>
          </a:xfrm>
        </p:spPr>
        <p:txBody>
          <a:bodyPr>
            <a:normAutofit/>
          </a:bodyPr>
          <a:lstStyle/>
          <a:p>
            <a:r>
              <a:rPr lang="en-US" dirty="0"/>
              <a:t>Breadth vs. Depth</a:t>
            </a:r>
          </a:p>
        </p:txBody>
      </p:sp>
      <p:sp>
        <p:nvSpPr>
          <p:cNvPr id="6" name="Content Placeholder 5"/>
          <p:cNvSpPr>
            <a:spLocks noGrp="1"/>
          </p:cNvSpPr>
          <p:nvPr>
            <p:ph idx="1"/>
          </p:nvPr>
        </p:nvSpPr>
        <p:spPr>
          <a:xfrm>
            <a:off x="1038034" y="2133600"/>
            <a:ext cx="10535085" cy="4433900"/>
          </a:xfrm>
        </p:spPr>
        <p:txBody>
          <a:bodyPr>
            <a:normAutofit/>
          </a:bodyPr>
          <a:lstStyle/>
          <a:p>
            <a:r>
              <a:rPr lang="en-US" sz="2000" dirty="0"/>
              <a:t>Reductionist explanations </a:t>
            </a:r>
            <a:br>
              <a:rPr lang="en-US" sz="2000" dirty="0"/>
            </a:br>
            <a:r>
              <a:rPr lang="en-US" sz="2000" dirty="0"/>
              <a:t>will always contain more </a:t>
            </a:r>
            <a:br>
              <a:rPr lang="en-US" sz="2000" dirty="0"/>
            </a:br>
            <a:r>
              <a:rPr lang="en-US" sz="2000" dirty="0"/>
              <a:t>‘</a:t>
            </a:r>
            <a:r>
              <a:rPr lang="en-US" sz="2000" b="1" dirty="0"/>
              <a:t>depth</a:t>
            </a:r>
            <a:r>
              <a:rPr lang="en-US" sz="2000" dirty="0"/>
              <a:t>,’ that is – will always </a:t>
            </a:r>
            <a:br>
              <a:rPr lang="en-US" sz="2000" dirty="0"/>
            </a:br>
            <a:r>
              <a:rPr lang="en-US" sz="2000" dirty="0"/>
              <a:t>contain more features of </a:t>
            </a:r>
            <a:br>
              <a:rPr lang="en-US" sz="2000" dirty="0"/>
            </a:br>
            <a:r>
              <a:rPr lang="en-US" sz="2000" dirty="0"/>
              <a:t>the  world.</a:t>
            </a:r>
          </a:p>
          <a:p>
            <a:r>
              <a:rPr lang="en-US" sz="2000" dirty="0"/>
              <a:t>But this also makes them </a:t>
            </a:r>
            <a:br>
              <a:rPr lang="en-US" sz="2000" dirty="0"/>
            </a:br>
            <a:r>
              <a:rPr lang="en-US" sz="2000" b="1" dirty="0"/>
              <a:t>less general.</a:t>
            </a:r>
          </a:p>
          <a:p>
            <a:r>
              <a:rPr lang="en-US" sz="2000" dirty="0"/>
              <a:t>Commonly, there is a trade-</a:t>
            </a:r>
            <a:br>
              <a:rPr lang="en-US" sz="2000" dirty="0"/>
            </a:br>
            <a:r>
              <a:rPr lang="en-US" sz="2000" dirty="0"/>
              <a:t>off between </a:t>
            </a:r>
            <a:r>
              <a:rPr lang="en-US" sz="2000" b="1" dirty="0"/>
              <a:t>accuracy</a:t>
            </a:r>
            <a:r>
              <a:rPr lang="en-US" sz="2000" dirty="0"/>
              <a:t> and </a:t>
            </a:r>
            <a:br>
              <a:rPr lang="en-US" sz="2000" dirty="0"/>
            </a:br>
            <a:r>
              <a:rPr lang="en-US" sz="2000" b="1" dirty="0"/>
              <a:t>generality</a:t>
            </a:r>
            <a:r>
              <a:rPr lang="en-US" sz="2000" dirty="0"/>
              <a:t>.</a:t>
            </a:r>
          </a:p>
          <a:p>
            <a:r>
              <a:rPr lang="en-US" sz="2000" dirty="0"/>
              <a:t>Anti-reductionists take general claims to be explanatory, </a:t>
            </a:r>
            <a:r>
              <a:rPr lang="en-US" sz="2000" b="1" i="1" dirty="0"/>
              <a:t>even if they are (slightly) inaccurate.</a:t>
            </a:r>
          </a:p>
        </p:txBody>
      </p:sp>
    </p:spTree>
    <p:extLst>
      <p:ext uri="{BB962C8B-B14F-4D97-AF65-F5344CB8AC3E}">
        <p14:creationId xmlns:p14="http://schemas.microsoft.com/office/powerpoint/2010/main" val="37360015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Nearby Debate: Laws of Nature</a:t>
            </a:r>
          </a:p>
        </p:txBody>
      </p:sp>
      <p:sp>
        <p:nvSpPr>
          <p:cNvPr id="3" name="Content Placeholder 2"/>
          <p:cNvSpPr>
            <a:spLocks noGrp="1"/>
          </p:cNvSpPr>
          <p:nvPr>
            <p:ph idx="1"/>
          </p:nvPr>
        </p:nvSpPr>
        <p:spPr>
          <a:xfrm>
            <a:off x="2589212" y="1905000"/>
            <a:ext cx="8915400" cy="4006222"/>
          </a:xfrm>
        </p:spPr>
        <p:txBody>
          <a:bodyPr>
            <a:normAutofit/>
          </a:bodyPr>
          <a:lstStyle/>
          <a:p>
            <a:r>
              <a:rPr lang="en-US" sz="2400" dirty="0"/>
              <a:t>Usually of the form “whenever and wherever conditions </a:t>
            </a:r>
            <a:r>
              <a:rPr lang="en-US" sz="2400" b="1" dirty="0"/>
              <a:t>x</a:t>
            </a:r>
            <a:r>
              <a:rPr lang="en-US" sz="2400" dirty="0"/>
              <a:t> occur, then so always and without exception will conditions </a:t>
            </a:r>
            <a:r>
              <a:rPr lang="en-US" sz="2400" b="1" dirty="0"/>
              <a:t>y</a:t>
            </a:r>
            <a:r>
              <a:rPr lang="en-US" sz="2400" dirty="0"/>
              <a:t> occur.”</a:t>
            </a:r>
          </a:p>
          <a:p>
            <a:r>
              <a:rPr lang="en-US" sz="2400" dirty="0"/>
              <a:t>Are different than accidental generalizations:</a:t>
            </a:r>
          </a:p>
          <a:p>
            <a:endParaRPr lang="en-US" sz="2400" dirty="0"/>
          </a:p>
          <a:p>
            <a:endParaRPr lang="en-US" sz="2400" dirty="0"/>
          </a:p>
          <a:p>
            <a:endParaRPr lang="en-US" sz="2400" dirty="0"/>
          </a:p>
          <a:p>
            <a:endParaRPr lang="en-US" sz="2400" dirty="0"/>
          </a:p>
        </p:txBody>
      </p:sp>
      <p:sp>
        <p:nvSpPr>
          <p:cNvPr id="4" name="TextBox 3"/>
          <p:cNvSpPr txBox="1"/>
          <p:nvPr/>
        </p:nvSpPr>
        <p:spPr>
          <a:xfrm>
            <a:off x="2630146" y="6139822"/>
            <a:ext cx="1210628" cy="646331"/>
          </a:xfrm>
          <a:prstGeom prst="rect">
            <a:avLst/>
          </a:prstGeom>
          <a:noFill/>
        </p:spPr>
        <p:txBody>
          <a:bodyPr wrap="square" rtlCol="0">
            <a:spAutoFit/>
          </a:bodyPr>
          <a:lstStyle/>
          <a:p>
            <a:r>
              <a:rPr lang="en-US"/>
              <a:t>Uranium-235</a:t>
            </a:r>
          </a:p>
        </p:txBody>
      </p:sp>
      <p:sp>
        <p:nvSpPr>
          <p:cNvPr id="5" name="TextBox 4"/>
          <p:cNvSpPr txBox="1"/>
          <p:nvPr/>
        </p:nvSpPr>
        <p:spPr>
          <a:xfrm>
            <a:off x="7413210" y="6210941"/>
            <a:ext cx="992383" cy="646331"/>
          </a:xfrm>
          <a:prstGeom prst="rect">
            <a:avLst/>
          </a:prstGeom>
          <a:noFill/>
        </p:spPr>
        <p:txBody>
          <a:bodyPr wrap="square" rtlCol="0">
            <a:spAutoFit/>
          </a:bodyPr>
          <a:lstStyle/>
          <a:p>
            <a:r>
              <a:rPr lang="en-US" dirty="0"/>
              <a:t>Gold-197</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532" t="23441" r="20897" b="30174"/>
          <a:stretch/>
        </p:blipFill>
        <p:spPr>
          <a:xfrm>
            <a:off x="3953949" y="4021462"/>
            <a:ext cx="3122707" cy="284717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166" t="21417" r="36000" b="20583"/>
          <a:stretch/>
        </p:blipFill>
        <p:spPr>
          <a:xfrm>
            <a:off x="8441393" y="4032098"/>
            <a:ext cx="2722424" cy="2836538"/>
          </a:xfrm>
          <a:prstGeom prst="rect">
            <a:avLst/>
          </a:prstGeom>
        </p:spPr>
      </p:pic>
    </p:spTree>
    <p:extLst>
      <p:ext uri="{BB962C8B-B14F-4D97-AF65-F5344CB8AC3E}">
        <p14:creationId xmlns:p14="http://schemas.microsoft.com/office/powerpoint/2010/main" val="142170850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Nearby Debate: Laws of Nature</a:t>
            </a:r>
          </a:p>
        </p:txBody>
      </p:sp>
      <p:sp>
        <p:nvSpPr>
          <p:cNvPr id="3" name="Content Placeholder 2"/>
          <p:cNvSpPr>
            <a:spLocks noGrp="1"/>
          </p:cNvSpPr>
          <p:nvPr>
            <p:ph idx="1"/>
          </p:nvPr>
        </p:nvSpPr>
        <p:spPr>
          <a:xfrm>
            <a:off x="2589212" y="1905000"/>
            <a:ext cx="8915400" cy="4006222"/>
          </a:xfrm>
        </p:spPr>
        <p:txBody>
          <a:bodyPr>
            <a:noAutofit/>
          </a:bodyPr>
          <a:lstStyle/>
          <a:p>
            <a:r>
              <a:rPr lang="en-US" sz="2400" dirty="0"/>
              <a:t>Laws of Nature are</a:t>
            </a:r>
            <a:r>
              <a:rPr lang="mr-IN" sz="2400" dirty="0"/>
              <a:t>…</a:t>
            </a:r>
            <a:endParaRPr lang="en-US" sz="2400" dirty="0"/>
          </a:p>
          <a:p>
            <a:pPr lvl="1"/>
            <a:r>
              <a:rPr lang="en-US" sz="2000" b="1" dirty="0"/>
              <a:t>True</a:t>
            </a:r>
          </a:p>
          <a:p>
            <a:pPr lvl="1"/>
            <a:r>
              <a:rPr lang="en-US" sz="2000" b="1" dirty="0"/>
              <a:t>Synthetic</a:t>
            </a:r>
            <a:r>
              <a:rPr lang="en-US" sz="2000" dirty="0"/>
              <a:t> (matters of fact, not relations of ideas)</a:t>
            </a:r>
          </a:p>
          <a:p>
            <a:pPr lvl="1"/>
            <a:r>
              <a:rPr lang="en-US" sz="2000" b="1" dirty="0"/>
              <a:t>Universal</a:t>
            </a:r>
            <a:r>
              <a:rPr lang="en-US" sz="2000" dirty="0"/>
              <a:t> (e.g. cannot mention particulars, not </a:t>
            </a:r>
            <a:r>
              <a:rPr lang="en-US" sz="2000" dirty="0" err="1"/>
              <a:t>spatio</a:t>
            </a:r>
            <a:r>
              <a:rPr lang="en-US" sz="2000" dirty="0"/>
              <a:t>-temporally limited)</a:t>
            </a:r>
          </a:p>
          <a:p>
            <a:pPr lvl="1"/>
            <a:r>
              <a:rPr lang="en-US" sz="2000" dirty="0"/>
              <a:t>Statements (e.g. not feelings or gestures)</a:t>
            </a:r>
          </a:p>
          <a:p>
            <a:pPr lvl="1"/>
            <a:r>
              <a:rPr lang="en-US" sz="2000" dirty="0"/>
              <a:t>Have a natural </a:t>
            </a:r>
            <a:r>
              <a:rPr lang="en-US" sz="2000" b="1" dirty="0"/>
              <a:t>necessity</a:t>
            </a:r>
            <a:r>
              <a:rPr lang="en-US" sz="2000" dirty="0"/>
              <a:t> (not accidental), as marked by their ability to </a:t>
            </a:r>
            <a:r>
              <a:rPr lang="en-US" sz="2000" b="1" dirty="0"/>
              <a:t>support</a:t>
            </a:r>
            <a:r>
              <a:rPr lang="en-US" sz="2000" dirty="0"/>
              <a:t> </a:t>
            </a:r>
            <a:r>
              <a:rPr lang="en-US" sz="2000" b="1" dirty="0"/>
              <a:t>counterfactuals</a:t>
            </a:r>
            <a:r>
              <a:rPr lang="en-US" sz="2000" dirty="0"/>
              <a:t> </a:t>
            </a:r>
          </a:p>
          <a:p>
            <a:pPr lvl="1"/>
            <a:r>
              <a:rPr lang="en-US" sz="2000" dirty="0"/>
              <a:t>Function in </a:t>
            </a:r>
            <a:r>
              <a:rPr lang="en-US" sz="2000" b="1" dirty="0"/>
              <a:t>scientific explanations</a:t>
            </a:r>
          </a:p>
          <a:p>
            <a:pPr lvl="1"/>
            <a:r>
              <a:rPr lang="en-US" sz="2000" dirty="0"/>
              <a:t>Receive confirmation from </a:t>
            </a:r>
            <a:r>
              <a:rPr lang="en-US" sz="2000" b="1" dirty="0"/>
              <a:t>a small number of positive instances</a:t>
            </a:r>
            <a:r>
              <a:rPr lang="en-US" sz="2000" dirty="0"/>
              <a:t>.</a:t>
            </a:r>
          </a:p>
        </p:txBody>
      </p:sp>
    </p:spTree>
    <p:extLst>
      <p:ext uri="{BB962C8B-B14F-4D97-AF65-F5344CB8AC3E}">
        <p14:creationId xmlns:p14="http://schemas.microsoft.com/office/powerpoint/2010/main" val="157139252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How the Laws of Physics Lie</a:t>
            </a:r>
          </a:p>
        </p:txBody>
      </p:sp>
      <p:pic>
        <p:nvPicPr>
          <p:cNvPr id="4" name="Content Placeholder 3"/>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9415" t="1206" r="11877" b="19431"/>
          <a:stretch/>
        </p:blipFill>
        <p:spPr>
          <a:xfrm>
            <a:off x="8634046" y="2126222"/>
            <a:ext cx="3275011" cy="3320496"/>
          </a:xfrm>
        </p:spPr>
      </p:pic>
      <p:sp>
        <p:nvSpPr>
          <p:cNvPr id="8" name="Content Placeholder 7"/>
          <p:cNvSpPr>
            <a:spLocks noGrp="1"/>
          </p:cNvSpPr>
          <p:nvPr>
            <p:ph sz="half" idx="2"/>
          </p:nvPr>
        </p:nvSpPr>
        <p:spPr>
          <a:xfrm>
            <a:off x="2734902" y="2126221"/>
            <a:ext cx="5336435" cy="4446029"/>
          </a:xfrm>
        </p:spPr>
        <p:txBody>
          <a:bodyPr>
            <a:normAutofit/>
          </a:bodyPr>
          <a:lstStyle/>
          <a:p>
            <a:pPr>
              <a:lnSpc>
                <a:spcPct val="120000"/>
              </a:lnSpc>
            </a:pPr>
            <a:r>
              <a:rPr lang="en-US" sz="2000" dirty="0"/>
              <a:t>Nancy Cartwright: </a:t>
            </a:r>
            <a:r>
              <a:rPr lang="en-US" sz="2000" b="1" i="1" dirty="0"/>
              <a:t>All</a:t>
            </a:r>
            <a:r>
              <a:rPr lang="en-US" sz="2000" dirty="0"/>
              <a:t> the so-called </a:t>
            </a:r>
            <a:r>
              <a:rPr lang="en-US" sz="2000" i="1" dirty="0"/>
              <a:t>laws</a:t>
            </a:r>
            <a:r>
              <a:rPr lang="en-US" sz="2000" dirty="0"/>
              <a:t> of physics are “tweaked” so as to make them fit exceptions.</a:t>
            </a:r>
          </a:p>
          <a:p>
            <a:pPr marL="400050" lvl="1" indent="0">
              <a:lnSpc>
                <a:spcPct val="120000"/>
              </a:lnSpc>
              <a:buNone/>
            </a:pPr>
            <a:r>
              <a:rPr lang="en-US" sz="2000" dirty="0">
                <a:latin typeface="Century Schoolbook" charset="0"/>
                <a:ea typeface="Century Schoolbook" charset="0"/>
                <a:cs typeface="Century Schoolbook" charset="0"/>
              </a:rPr>
              <a:t>“Rendered as descriptions of fact, they are false; amended to be true, they lose their fundamental explanatory force” (1980, 75).</a:t>
            </a:r>
          </a:p>
          <a:p>
            <a:pPr>
              <a:lnSpc>
                <a:spcPct val="120000"/>
              </a:lnSpc>
            </a:pPr>
            <a:r>
              <a:rPr lang="en-US" sz="2000" dirty="0">
                <a:latin typeface="Century Gothic" charset="0"/>
                <a:ea typeface="Century Gothic" charset="0"/>
                <a:cs typeface="Century Gothic" charset="0"/>
              </a:rPr>
              <a:t>Consider:</a:t>
            </a:r>
          </a:p>
          <a:p>
            <a:pPr>
              <a:lnSpc>
                <a:spcPct val="120000"/>
              </a:lnSpc>
            </a:pPr>
            <a:endParaRPr lang="en-US" sz="2000" dirty="0">
              <a:latin typeface="Century Gothic" charset="0"/>
              <a:ea typeface="Century Gothic" charset="0"/>
              <a:cs typeface="Century Gothic" charset="0"/>
            </a:endParaRPr>
          </a:p>
          <a:p>
            <a:pPr>
              <a:lnSpc>
                <a:spcPct val="120000"/>
              </a:lnSpc>
            </a:pPr>
            <a:endParaRPr lang="en-US" sz="2000" dirty="0">
              <a:latin typeface="Century Gothic" charset="0"/>
              <a:ea typeface="Century Gothic" charset="0"/>
              <a:cs typeface="Century Gothic" charset="0"/>
            </a:endParaRPr>
          </a:p>
        </p:txBody>
      </p:sp>
      <p:sp>
        <p:nvSpPr>
          <p:cNvPr id="9" name="TextBox 8"/>
          <p:cNvSpPr txBox="1"/>
          <p:nvPr/>
        </p:nvSpPr>
        <p:spPr>
          <a:xfrm>
            <a:off x="8634046" y="5517058"/>
            <a:ext cx="2882520" cy="769441"/>
          </a:xfrm>
          <a:prstGeom prst="rect">
            <a:avLst/>
          </a:prstGeom>
          <a:noFill/>
        </p:spPr>
        <p:txBody>
          <a:bodyPr wrap="none" rtlCol="0">
            <a:spAutoFit/>
          </a:bodyPr>
          <a:lstStyle/>
          <a:p>
            <a:r>
              <a:rPr lang="en-US" sz="2400" b="1" dirty="0"/>
              <a:t>Nancy Cartwright </a:t>
            </a:r>
            <a:br>
              <a:rPr lang="en-US" sz="2400" b="1" dirty="0"/>
            </a:br>
            <a:r>
              <a:rPr lang="en-US" sz="2000" dirty="0"/>
              <a:t>1944-</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296161933"/>
              </p:ext>
            </p:extLst>
          </p:nvPr>
        </p:nvGraphicFramePr>
        <p:xfrm>
          <a:off x="5261827" y="4921746"/>
          <a:ext cx="2423143" cy="1190623"/>
        </p:xfrm>
        <a:graphic>
          <a:graphicData uri="http://schemas.openxmlformats.org/presentationml/2006/ole">
            <mc:AlternateContent xmlns:mc="http://schemas.openxmlformats.org/markup-compatibility/2006">
              <mc:Choice xmlns:v="urn:schemas-microsoft-com:vml" Requires="v">
                <p:oleObj spid="_x0000_s84225" name="Equation" r:id="rId5" imgW="749300" imgH="368300" progId="Equation.3">
                  <p:embed/>
                </p:oleObj>
              </mc:Choice>
              <mc:Fallback>
                <p:oleObj name="Equation" r:id="rId5" imgW="7493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827" y="4921746"/>
                        <a:ext cx="2423143" cy="119062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709077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another) Distinction</a:t>
            </a:r>
          </a:p>
        </p:txBody>
      </p:sp>
      <p:sp>
        <p:nvSpPr>
          <p:cNvPr id="3" name="Content Placeholder 2"/>
          <p:cNvSpPr>
            <a:spLocks noGrp="1"/>
          </p:cNvSpPr>
          <p:nvPr>
            <p:ph idx="1"/>
          </p:nvPr>
        </p:nvSpPr>
        <p:spPr/>
        <p:txBody>
          <a:bodyPr>
            <a:normAutofit/>
          </a:bodyPr>
          <a:lstStyle/>
          <a:p>
            <a:r>
              <a:rPr lang="en-US" sz="2200" b="1" dirty="0"/>
              <a:t>Abstraction:</a:t>
            </a:r>
            <a:r>
              <a:rPr lang="en-US" sz="2200" dirty="0"/>
              <a:t> removing details in an explanation in order to make it more understandable (e.g. maps do not include </a:t>
            </a:r>
            <a:r>
              <a:rPr lang="en-US" sz="2200" i="1" dirty="0"/>
              <a:t>all</a:t>
            </a:r>
            <a:r>
              <a:rPr lang="en-US" sz="2200" dirty="0"/>
              <a:t> features of the terrain)</a:t>
            </a:r>
          </a:p>
          <a:p>
            <a:r>
              <a:rPr lang="en-US" sz="2200" b="1" dirty="0"/>
              <a:t>Idealization:</a:t>
            </a:r>
            <a:r>
              <a:rPr lang="en-US" sz="2200" dirty="0"/>
              <a:t> introduce false details in an explanation in order to make it more understandable (e.g. there are no such things as infinite population sizes, yet Hardy-Weinberg equilibrium seems explanatory)</a:t>
            </a:r>
          </a:p>
        </p:txBody>
      </p:sp>
    </p:spTree>
    <p:extLst>
      <p:ext uri="{BB962C8B-B14F-4D97-AF65-F5344CB8AC3E}">
        <p14:creationId xmlns:p14="http://schemas.microsoft.com/office/powerpoint/2010/main" val="35872678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Explanatory Fictions</a:t>
            </a:r>
          </a:p>
        </p:txBody>
      </p:sp>
      <p:sp>
        <p:nvSpPr>
          <p:cNvPr id="3" name="Content Placeholder 2"/>
          <p:cNvSpPr>
            <a:spLocks noGrp="1"/>
          </p:cNvSpPr>
          <p:nvPr>
            <p:ph idx="1"/>
          </p:nvPr>
        </p:nvSpPr>
        <p:spPr>
          <a:xfrm>
            <a:off x="2589212" y="1905000"/>
            <a:ext cx="5037273" cy="4724400"/>
          </a:xfrm>
        </p:spPr>
        <p:txBody>
          <a:bodyPr>
            <a:normAutofit/>
          </a:bodyPr>
          <a:lstStyle/>
          <a:p>
            <a:r>
              <a:rPr lang="en-US" sz="2200" dirty="0"/>
              <a:t>For Nancy Cartwright, an explanation may reveal the secret causal powers of objects even if the literal, strict interpretation never actually occurs in the real world. </a:t>
            </a:r>
          </a:p>
          <a:p>
            <a:r>
              <a:rPr lang="en-US" sz="2200" dirty="0"/>
              <a:t>For Alisa </a:t>
            </a:r>
            <a:r>
              <a:rPr lang="en-US" sz="2200" dirty="0" err="1"/>
              <a:t>Bokulich</a:t>
            </a:r>
            <a:r>
              <a:rPr lang="en-US" sz="2200" dirty="0"/>
              <a:t>, explanations are successful when they correctly specify and map onto counterfactual relations.</a:t>
            </a:r>
          </a:p>
          <a:p>
            <a:pPr marL="342900" lvl="1" indent="-342900"/>
            <a:r>
              <a:rPr lang="en-US" sz="2000" dirty="0"/>
              <a:t>So, </a:t>
            </a:r>
            <a:r>
              <a:rPr lang="en-US" sz="2000" b="1" dirty="0"/>
              <a:t>idealizations</a:t>
            </a:r>
            <a:r>
              <a:rPr lang="en-US" sz="2000" dirty="0"/>
              <a:t> are explanatory for both.</a:t>
            </a:r>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681" y="1905000"/>
            <a:ext cx="3527931" cy="2194083"/>
          </a:xfrm>
          <a:prstGeom prst="rect">
            <a:avLst/>
          </a:prstGeom>
        </p:spPr>
      </p:pic>
    </p:spTree>
    <p:extLst>
      <p:ext uri="{BB962C8B-B14F-4D97-AF65-F5344CB8AC3E}">
        <p14:creationId xmlns:p14="http://schemas.microsoft.com/office/powerpoint/2010/main" val="50927097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57218"/>
          </a:xfrm>
        </p:spPr>
        <p:txBody>
          <a:bodyPr/>
          <a:lstStyle/>
          <a:p>
            <a:r>
              <a:rPr lang="en-US" dirty="0"/>
              <a:t>Not everybody agrees</a:t>
            </a:r>
            <a:r>
              <a:rPr lang="mr-IN" dirty="0"/>
              <a:t>…</a:t>
            </a:r>
            <a:endParaRPr lang="en-US" dirty="0"/>
          </a:p>
        </p:txBody>
      </p:sp>
      <p:sp>
        <p:nvSpPr>
          <p:cNvPr id="3" name="Content Placeholder 2"/>
          <p:cNvSpPr>
            <a:spLocks noGrp="1"/>
          </p:cNvSpPr>
          <p:nvPr>
            <p:ph idx="1"/>
          </p:nvPr>
        </p:nvSpPr>
        <p:spPr>
          <a:xfrm>
            <a:off x="2589213" y="2133600"/>
            <a:ext cx="2932356" cy="4724400"/>
          </a:xfrm>
        </p:spPr>
        <p:txBody>
          <a:bodyPr>
            <a:normAutofit/>
          </a:bodyPr>
          <a:lstStyle/>
          <a:p>
            <a:r>
              <a:rPr lang="en-US" b="1" dirty="0"/>
              <a:t>The Covering Law model:</a:t>
            </a:r>
          </a:p>
          <a:p>
            <a:pPr lvl="1"/>
            <a:r>
              <a:rPr lang="en-US" dirty="0"/>
              <a:t>Explanations are answers to </a:t>
            </a:r>
            <a:r>
              <a:rPr lang="en-US" b="1" dirty="0"/>
              <a:t>why questions</a:t>
            </a:r>
          </a:p>
          <a:p>
            <a:pPr lvl="1"/>
            <a:r>
              <a:rPr lang="en-US" dirty="0"/>
              <a:t>Explanations are </a:t>
            </a:r>
            <a:r>
              <a:rPr lang="en-US" b="1" dirty="0"/>
              <a:t>logical arguments</a:t>
            </a:r>
            <a:br>
              <a:rPr lang="en-US" b="1" dirty="0"/>
            </a:br>
            <a:endParaRPr lang="en-US" b="1" dirty="0"/>
          </a:p>
          <a:p>
            <a:pPr lvl="1"/>
            <a:r>
              <a:rPr lang="en-US" dirty="0"/>
              <a:t>Required </a:t>
            </a:r>
            <a:r>
              <a:rPr lang="en-US" b="1" dirty="0"/>
              <a:t>laws</a:t>
            </a:r>
            <a:r>
              <a:rPr lang="en-US" dirty="0"/>
              <a:t> of nature or</a:t>
            </a:r>
            <a:r>
              <a:rPr lang="en-US" b="1" dirty="0"/>
              <a:t> inductive generalizations</a:t>
            </a:r>
          </a:p>
          <a:p>
            <a:pPr lvl="1"/>
            <a:r>
              <a:rPr lang="en-US" dirty="0"/>
              <a:t>Connection between </a:t>
            </a:r>
            <a:r>
              <a:rPr lang="en-US" b="1" dirty="0"/>
              <a:t>prediction</a:t>
            </a:r>
            <a:r>
              <a:rPr lang="en-US" dirty="0"/>
              <a:t> and </a:t>
            </a:r>
            <a:r>
              <a:rPr lang="en-US" b="1" dirty="0"/>
              <a:t>explanation</a:t>
            </a:r>
          </a:p>
        </p:txBody>
      </p:sp>
      <p:sp>
        <p:nvSpPr>
          <p:cNvPr id="4" name="Content Placeholder 2"/>
          <p:cNvSpPr txBox="1">
            <a:spLocks/>
          </p:cNvSpPr>
          <p:nvPr/>
        </p:nvSpPr>
        <p:spPr>
          <a:xfrm>
            <a:off x="5737803" y="2133600"/>
            <a:ext cx="2690973" cy="42144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t>Causal accounts:</a:t>
            </a:r>
            <a:br>
              <a:rPr lang="en-US" b="1" dirty="0"/>
            </a:br>
            <a:endParaRPr lang="en-US" b="1" dirty="0"/>
          </a:p>
          <a:p>
            <a:pPr lvl="1"/>
            <a:r>
              <a:rPr lang="en-US" dirty="0"/>
              <a:t>Explanations reveal causal structure of world</a:t>
            </a:r>
          </a:p>
          <a:p>
            <a:pPr lvl="1"/>
            <a:r>
              <a:rPr lang="en-US" dirty="0"/>
              <a:t>Explanations are causal </a:t>
            </a:r>
            <a:r>
              <a:rPr lang="en-US" b="1" dirty="0"/>
              <a:t>sequences</a:t>
            </a:r>
            <a:endParaRPr lang="en-US" dirty="0"/>
          </a:p>
          <a:p>
            <a:pPr lvl="1"/>
            <a:r>
              <a:rPr lang="en-US" dirty="0"/>
              <a:t>Assumed an understanding of </a:t>
            </a:r>
            <a:r>
              <a:rPr lang="en-US" b="1" dirty="0"/>
              <a:t>causation</a:t>
            </a:r>
          </a:p>
          <a:p>
            <a:pPr lvl="1"/>
            <a:r>
              <a:rPr lang="en-US" dirty="0"/>
              <a:t>Connection between </a:t>
            </a:r>
            <a:r>
              <a:rPr lang="en-US" b="1" dirty="0"/>
              <a:t>control</a:t>
            </a:r>
            <a:r>
              <a:rPr lang="en-US" dirty="0"/>
              <a:t> and </a:t>
            </a:r>
            <a:r>
              <a:rPr lang="en-US" b="1" dirty="0"/>
              <a:t>explanation</a:t>
            </a:r>
          </a:p>
        </p:txBody>
      </p:sp>
      <p:sp>
        <p:nvSpPr>
          <p:cNvPr id="6" name="Content Placeholder 2"/>
          <p:cNvSpPr txBox="1">
            <a:spLocks/>
          </p:cNvSpPr>
          <p:nvPr/>
        </p:nvSpPr>
        <p:spPr>
          <a:xfrm>
            <a:off x="8800653" y="2133600"/>
            <a:ext cx="2890265"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b="1" dirty="0"/>
              <a:t>Pragmatic accounts:</a:t>
            </a:r>
            <a:br>
              <a:rPr lang="en-US" b="1" dirty="0"/>
            </a:br>
            <a:endParaRPr lang="en-US" b="1" dirty="0"/>
          </a:p>
          <a:p>
            <a:pPr lvl="1"/>
            <a:r>
              <a:rPr lang="en-US" dirty="0"/>
              <a:t>Explanations make sense of the world for others.</a:t>
            </a:r>
          </a:p>
          <a:p>
            <a:pPr lvl="1"/>
            <a:r>
              <a:rPr lang="en-US" dirty="0"/>
              <a:t>Explanations are </a:t>
            </a:r>
            <a:r>
              <a:rPr lang="en-US" b="1" dirty="0"/>
              <a:t>acts of communication</a:t>
            </a:r>
          </a:p>
          <a:p>
            <a:pPr lvl="1"/>
            <a:r>
              <a:rPr lang="en-US" dirty="0"/>
              <a:t>Required neither</a:t>
            </a:r>
            <a:br>
              <a:rPr lang="en-US" dirty="0"/>
            </a:br>
            <a:br>
              <a:rPr lang="en-US" dirty="0"/>
            </a:br>
            <a:endParaRPr lang="en-US" dirty="0"/>
          </a:p>
          <a:p>
            <a:pPr lvl="1"/>
            <a:r>
              <a:rPr lang="en-US" dirty="0"/>
              <a:t>Connection between </a:t>
            </a:r>
            <a:r>
              <a:rPr lang="en-US" b="1" dirty="0"/>
              <a:t>understanding</a:t>
            </a:r>
            <a:r>
              <a:rPr lang="en-US" dirty="0"/>
              <a:t> and </a:t>
            </a:r>
            <a:r>
              <a:rPr lang="en-US" b="1" dirty="0"/>
              <a:t>explanation</a:t>
            </a:r>
          </a:p>
        </p:txBody>
      </p:sp>
    </p:spTree>
    <p:extLst>
      <p:ext uri="{BB962C8B-B14F-4D97-AF65-F5344CB8AC3E}">
        <p14:creationId xmlns:p14="http://schemas.microsoft.com/office/powerpoint/2010/main" val="110786005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An Aside </a:t>
            </a:r>
            <a:r>
              <a:rPr lang="en-US"/>
              <a:t>on Various Philosophies </a:t>
            </a:r>
            <a:r>
              <a:rPr lang="en-US" dirty="0"/>
              <a:t>of Science</a:t>
            </a:r>
          </a:p>
        </p:txBody>
      </p:sp>
    </p:spTree>
    <p:extLst>
      <p:ext uri="{BB962C8B-B14F-4D97-AF65-F5344CB8AC3E}">
        <p14:creationId xmlns:p14="http://schemas.microsoft.com/office/powerpoint/2010/main" val="187360757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Logic</a:t>
            </a:r>
          </a:p>
        </p:txBody>
      </p:sp>
      <p:sp>
        <p:nvSpPr>
          <p:cNvPr id="3" name="Content Placeholder 2"/>
          <p:cNvSpPr>
            <a:spLocks noGrp="1"/>
          </p:cNvSpPr>
          <p:nvPr>
            <p:ph idx="1"/>
          </p:nvPr>
        </p:nvSpPr>
        <p:spPr/>
        <p:txBody>
          <a:bodyPr/>
          <a:lstStyle/>
          <a:p>
            <a:r>
              <a:rPr lang="en-US" dirty="0"/>
              <a:t>conceptual analysis of logical consequence.</a:t>
            </a:r>
          </a:p>
          <a:p>
            <a:r>
              <a:rPr lang="en-US" dirty="0"/>
              <a:t>logical monism vs. pluralism: whether, given a language, there is only one admissible specification of the logical consequence relation (as the logical monist insists), or whether there are several such specifications (as the logical pluralist contends)</a:t>
            </a:r>
          </a:p>
          <a:p>
            <a:r>
              <a:rPr lang="en-US" dirty="0"/>
              <a:t>the applications of logic, and I explore the connections between the application of logic and of mathematics.</a:t>
            </a:r>
          </a:p>
          <a:p>
            <a:endParaRPr lang="en-US" dirty="0"/>
          </a:p>
        </p:txBody>
      </p:sp>
    </p:spTree>
    <p:extLst>
      <p:ext uri="{BB962C8B-B14F-4D97-AF65-F5344CB8AC3E}">
        <p14:creationId xmlns:p14="http://schemas.microsoft.com/office/powerpoint/2010/main" val="68981557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Mathematics</a:t>
            </a:r>
          </a:p>
        </p:txBody>
      </p:sp>
      <p:sp>
        <p:nvSpPr>
          <p:cNvPr id="3" name="Content Placeholder 2"/>
          <p:cNvSpPr>
            <a:spLocks noGrp="1"/>
          </p:cNvSpPr>
          <p:nvPr>
            <p:ph idx="1"/>
          </p:nvPr>
        </p:nvSpPr>
        <p:spPr>
          <a:xfrm>
            <a:off x="2589212" y="1776549"/>
            <a:ext cx="7918639" cy="4608753"/>
          </a:xfrm>
        </p:spPr>
        <p:txBody>
          <a:bodyPr>
            <a:normAutofit fontScale="92500" lnSpcReduction="10000"/>
          </a:bodyPr>
          <a:lstStyle/>
          <a:p>
            <a:r>
              <a:rPr lang="en-US" b="1" dirty="0"/>
              <a:t>Ontological issues:</a:t>
            </a:r>
            <a:r>
              <a:rPr lang="en-US" dirty="0"/>
              <a:t> Do mathematical objects exist? What kind of objects are they?</a:t>
            </a:r>
          </a:p>
          <a:p>
            <a:pPr lvl="1"/>
            <a:r>
              <a:rPr lang="en-US" b="1" i="1" dirty="0"/>
              <a:t>Realists</a:t>
            </a:r>
            <a:r>
              <a:rPr lang="en-US" dirty="0"/>
              <a:t>: </a:t>
            </a:r>
            <a:r>
              <a:rPr lang="en-US" i="1" dirty="0"/>
              <a:t>Platonism</a:t>
            </a:r>
            <a:r>
              <a:rPr lang="en-US" dirty="0"/>
              <a:t> (math is abstract, eternal, unchanging, not in space/time), </a:t>
            </a:r>
            <a:r>
              <a:rPr lang="en-US" i="1" dirty="0"/>
              <a:t>Empiricism</a:t>
            </a:r>
            <a:r>
              <a:rPr lang="en-US" dirty="0"/>
              <a:t> (math is contingent facts discovered by experience), </a:t>
            </a:r>
            <a:r>
              <a:rPr lang="en-US" i="1" dirty="0"/>
              <a:t>Monism</a:t>
            </a:r>
            <a:r>
              <a:rPr lang="en-US" dirty="0"/>
              <a:t> (everything is math), </a:t>
            </a:r>
            <a:r>
              <a:rPr lang="en-US" i="1" dirty="0" err="1"/>
              <a:t>Logicism</a:t>
            </a:r>
            <a:r>
              <a:rPr lang="en-US" dirty="0"/>
              <a:t> (math is reducible to logic</a:t>
            </a:r>
            <a:r>
              <a:rPr lang="mr-IN" dirty="0"/>
              <a:t>…</a:t>
            </a:r>
            <a:r>
              <a:rPr lang="en-US" dirty="0"/>
              <a:t> which is false)</a:t>
            </a:r>
          </a:p>
          <a:p>
            <a:pPr lvl="1"/>
            <a:r>
              <a:rPr lang="en-US" b="1" i="1" dirty="0"/>
              <a:t>Anti-Realists</a:t>
            </a:r>
            <a:r>
              <a:rPr lang="en-US" dirty="0"/>
              <a:t>: </a:t>
            </a:r>
            <a:r>
              <a:rPr lang="en-US" i="1" dirty="0"/>
              <a:t>Formalists/</a:t>
            </a:r>
            <a:r>
              <a:rPr lang="en-US" i="1" dirty="0" err="1"/>
              <a:t>Deductivists</a:t>
            </a:r>
            <a:r>
              <a:rPr lang="en-US" dirty="0"/>
              <a:t> (math is a game, specify the rules, specify the consequences), </a:t>
            </a:r>
            <a:r>
              <a:rPr lang="en-US" i="1" dirty="0" err="1"/>
              <a:t>Fictionalism</a:t>
            </a:r>
            <a:r>
              <a:rPr lang="en-US" dirty="0"/>
              <a:t> (math is stories about ’2+2=4’ is as true as ’</a:t>
            </a:r>
            <a:r>
              <a:rPr lang="en-US" dirty="0" err="1"/>
              <a:t>sherlock</a:t>
            </a:r>
            <a:r>
              <a:rPr lang="en-US" dirty="0"/>
              <a:t> </a:t>
            </a:r>
            <a:r>
              <a:rPr lang="en-US" dirty="0" err="1"/>
              <a:t>holmes</a:t>
            </a:r>
            <a:r>
              <a:rPr lang="en-US" dirty="0"/>
              <a:t> lives in 221B Baker Street.’), </a:t>
            </a:r>
            <a:r>
              <a:rPr lang="en-US" i="1" dirty="0"/>
              <a:t>Conventionalism</a:t>
            </a:r>
            <a:r>
              <a:rPr lang="en-US" dirty="0"/>
              <a:t> (axioms should be chosen based on their utility), </a:t>
            </a:r>
            <a:r>
              <a:rPr lang="en-US" i="1" dirty="0" err="1"/>
              <a:t>Psychologism</a:t>
            </a:r>
            <a:r>
              <a:rPr lang="en-US" dirty="0"/>
              <a:t> (mathematical facts derive from psychological facts), </a:t>
            </a:r>
            <a:r>
              <a:rPr lang="en-US" i="1" dirty="0"/>
              <a:t>Intuitionism/constructivism/</a:t>
            </a:r>
            <a:r>
              <a:rPr lang="en-US" i="1" dirty="0" err="1"/>
              <a:t>finitism</a:t>
            </a:r>
            <a:r>
              <a:rPr lang="en-US" dirty="0"/>
              <a:t> (there are no non-experienced mathematical truths”), Structuralism (mathematical objects are exhaustively defined by their places in such structures, consequently having no intrinsic properties), </a:t>
            </a:r>
          </a:p>
          <a:p>
            <a:r>
              <a:rPr lang="en-US" b="1" dirty="0"/>
              <a:t>Epistemological issues:</a:t>
            </a:r>
            <a:r>
              <a:rPr lang="en-US" dirty="0"/>
              <a:t> How do we have mathematical knowledge?</a:t>
            </a:r>
          </a:p>
          <a:p>
            <a:r>
              <a:rPr lang="en-US" b="1" dirty="0"/>
              <a:t>Applicability:</a:t>
            </a:r>
            <a:r>
              <a:rPr lang="en-US" dirty="0"/>
              <a:t> How can mathematics be applied to the physical world?</a:t>
            </a:r>
          </a:p>
        </p:txBody>
      </p:sp>
      <p:sp>
        <p:nvSpPr>
          <p:cNvPr id="4" name="TextBox 3"/>
          <p:cNvSpPr txBox="1"/>
          <p:nvPr/>
        </p:nvSpPr>
        <p:spPr>
          <a:xfrm>
            <a:off x="11155798" y="1776549"/>
            <a:ext cx="697627" cy="4832092"/>
          </a:xfrm>
          <a:prstGeom prst="rect">
            <a:avLst/>
          </a:prstGeom>
          <a:noFill/>
        </p:spPr>
        <p:txBody>
          <a:bodyPr wrap="none" rtlCol="0">
            <a:spAutoFit/>
          </a:bodyPr>
          <a:lstStyle/>
          <a:p>
            <a:pPr algn="ctr"/>
            <a:r>
              <a:rPr lang="en-US" sz="4000" b="1" dirty="0"/>
              <a:t>2</a:t>
            </a:r>
          </a:p>
          <a:p>
            <a:pPr algn="ctr"/>
            <a:r>
              <a:rPr lang="en-US" sz="4000" b="1" dirty="0"/>
              <a:t>II</a:t>
            </a:r>
          </a:p>
          <a:p>
            <a:pPr algn="ctr"/>
            <a:r>
              <a:rPr lang="en-US" sz="4000" b="1" spc="-300" dirty="0">
                <a:latin typeface="Times New Roman" charset="0"/>
                <a:ea typeface="Times New Roman" charset="0"/>
                <a:cs typeface="Times New Roman" charset="0"/>
              </a:rPr>
              <a:t>II</a:t>
            </a:r>
          </a:p>
          <a:p>
            <a:pPr algn="ctr"/>
            <a:r>
              <a:rPr lang="en-US" sz="2800" b="1" dirty="0"/>
              <a:t>••</a:t>
            </a:r>
          </a:p>
          <a:p>
            <a:pPr algn="ctr"/>
            <a:r>
              <a:rPr lang="en-US" sz="4000" dirty="0"/>
              <a:t>二</a:t>
            </a:r>
          </a:p>
          <a:p>
            <a:pPr algn="ctr"/>
            <a:r>
              <a:rPr lang="ko-KR" altLang="en-US" sz="4000" dirty="0"/>
              <a:t>貳</a:t>
            </a:r>
            <a:endParaRPr lang="en-US" altLang="ko-KR" sz="4000" dirty="0"/>
          </a:p>
          <a:p>
            <a:pPr algn="ctr"/>
            <a:r>
              <a:rPr lang="ko-KR" altLang="en-US" sz="4000" dirty="0"/>
              <a:t>이</a:t>
            </a:r>
            <a:endParaRPr lang="en-US" altLang="ko-KR" sz="4000" dirty="0"/>
          </a:p>
          <a:p>
            <a:pPr algn="ctr"/>
            <a:r>
              <a:rPr lang="el-GR" altLang="ko-KR" sz="4000" dirty="0"/>
              <a:t>β</a:t>
            </a:r>
            <a:endParaRPr lang="en-US" altLang="ko-KR" sz="4000" dirty="0"/>
          </a:p>
        </p:txBody>
      </p:sp>
    </p:spTree>
    <p:extLst>
      <p:ext uri="{BB962C8B-B14F-4D97-AF65-F5344CB8AC3E}">
        <p14:creationId xmlns:p14="http://schemas.microsoft.com/office/powerpoint/2010/main" val="443349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Deductive Definitions</a:t>
            </a:r>
          </a:p>
        </p:txBody>
      </p:sp>
      <p:sp>
        <p:nvSpPr>
          <p:cNvPr id="3" name="Content Placeholder 2"/>
          <p:cNvSpPr>
            <a:spLocks noGrp="1"/>
          </p:cNvSpPr>
          <p:nvPr>
            <p:ph idx="1"/>
          </p:nvPr>
        </p:nvSpPr>
        <p:spPr>
          <a:xfrm>
            <a:off x="2589212" y="2133599"/>
            <a:ext cx="6586872" cy="4365171"/>
          </a:xfrm>
        </p:spPr>
        <p:txBody>
          <a:bodyPr>
            <a:normAutofit lnSpcReduction="10000"/>
          </a:bodyPr>
          <a:lstStyle/>
          <a:p>
            <a:r>
              <a:rPr lang="en-US" b="1" dirty="0"/>
              <a:t>Conjunction:</a:t>
            </a:r>
            <a:r>
              <a:rPr lang="en-US" dirty="0"/>
              <a:t> A connection of two or more statements where, if the conjunction is true, then </a:t>
            </a:r>
            <a:r>
              <a:rPr lang="en-US" b="1" i="1" dirty="0"/>
              <a:t>both statements must be true</a:t>
            </a:r>
          </a:p>
          <a:p>
            <a:r>
              <a:rPr lang="en-US" b="1" dirty="0"/>
              <a:t>Disjunction:</a:t>
            </a:r>
            <a:r>
              <a:rPr lang="en-US" dirty="0"/>
              <a:t> A connection between two or more statements where, if the disjunction is true, then </a:t>
            </a:r>
            <a:r>
              <a:rPr lang="en-US" b="1" i="1" dirty="0"/>
              <a:t>at least one of its statements must be true</a:t>
            </a:r>
            <a:r>
              <a:rPr lang="en-US" dirty="0"/>
              <a:t>.</a:t>
            </a:r>
          </a:p>
          <a:p>
            <a:r>
              <a:rPr lang="en-US" b="1" dirty="0"/>
              <a:t>Negation:</a:t>
            </a:r>
            <a:r>
              <a:rPr lang="en-US" dirty="0"/>
              <a:t> The </a:t>
            </a:r>
            <a:r>
              <a:rPr lang="en-US" b="1" i="1" dirty="0"/>
              <a:t>denial of a statement</a:t>
            </a:r>
            <a:r>
              <a:rPr lang="en-US" dirty="0"/>
              <a:t>. If the statement is true, its negation is false.</a:t>
            </a:r>
          </a:p>
          <a:p>
            <a:r>
              <a:rPr lang="en-US" b="1" dirty="0"/>
              <a:t>Conditional: </a:t>
            </a:r>
            <a:r>
              <a:rPr lang="en-US" dirty="0"/>
              <a:t>A connection of two statements where, </a:t>
            </a:r>
            <a:r>
              <a:rPr lang="en-US" b="1" i="1" dirty="0"/>
              <a:t>if the first is true, then the other must also be true</a:t>
            </a:r>
            <a:r>
              <a:rPr lang="en-US" dirty="0"/>
              <a:t>.</a:t>
            </a:r>
          </a:p>
          <a:p>
            <a:r>
              <a:rPr lang="en-US" b="1" dirty="0" err="1"/>
              <a:t>Biconditional</a:t>
            </a:r>
            <a:r>
              <a:rPr lang="en-US" b="1" dirty="0"/>
              <a:t>:</a:t>
            </a:r>
            <a:r>
              <a:rPr lang="en-US" dirty="0"/>
              <a:t> A connection of two statements where, </a:t>
            </a:r>
            <a:r>
              <a:rPr lang="en-US" b="1" i="1" dirty="0"/>
              <a:t>if either is true, then the other must be as well</a:t>
            </a:r>
            <a:r>
              <a:rPr lang="en-US" dirty="0"/>
              <a:t>.</a:t>
            </a:r>
          </a:p>
          <a:p>
            <a:r>
              <a:rPr lang="en-US" b="1" dirty="0"/>
              <a:t>Contradiction:</a:t>
            </a:r>
            <a:r>
              <a:rPr lang="en-US" dirty="0"/>
              <a:t> A </a:t>
            </a:r>
            <a:r>
              <a:rPr lang="en-US" b="1" dirty="0"/>
              <a:t>conjunction</a:t>
            </a:r>
            <a:r>
              <a:rPr lang="en-US" dirty="0"/>
              <a:t> of a statement and its </a:t>
            </a:r>
            <a:r>
              <a:rPr lang="en-US" b="1" dirty="0"/>
              <a:t>negation</a:t>
            </a:r>
            <a:r>
              <a:rPr lang="en-US" dirty="0"/>
              <a:t>.</a:t>
            </a:r>
          </a:p>
        </p:txBody>
      </p:sp>
      <p:sp>
        <p:nvSpPr>
          <p:cNvPr id="4" name="TextBox 3"/>
          <p:cNvSpPr txBox="1"/>
          <p:nvPr/>
        </p:nvSpPr>
        <p:spPr>
          <a:xfrm>
            <a:off x="9593179" y="2133599"/>
            <a:ext cx="2133600" cy="4216539"/>
          </a:xfrm>
          <a:prstGeom prst="rect">
            <a:avLst/>
          </a:prstGeom>
          <a:noFill/>
        </p:spPr>
        <p:txBody>
          <a:bodyPr wrap="square" rtlCol="0">
            <a:spAutoFit/>
          </a:bodyPr>
          <a:lstStyle/>
          <a:p>
            <a:r>
              <a:rPr lang="en-US" sz="2800" b="1" dirty="0"/>
              <a:t>AND, &amp;, • </a:t>
            </a:r>
            <a:r>
              <a:rPr lang="el-GR" sz="2400" b="1" dirty="0"/>
              <a:t>Λ</a:t>
            </a:r>
            <a:endParaRPr lang="en-US" sz="2400" b="1" dirty="0"/>
          </a:p>
          <a:p>
            <a:endParaRPr lang="en-US" sz="2400" b="1" dirty="0"/>
          </a:p>
          <a:p>
            <a:r>
              <a:rPr lang="en-US" sz="2400" b="1" dirty="0"/>
              <a:t>OR, EITHER, </a:t>
            </a:r>
            <a:r>
              <a:rPr lang="el-GR" sz="2400" b="1" dirty="0"/>
              <a:t>ν</a:t>
            </a:r>
            <a:endParaRPr lang="en-US" sz="2400" b="1" dirty="0"/>
          </a:p>
          <a:p>
            <a:endParaRPr lang="en-US" sz="2400" b="1" dirty="0"/>
          </a:p>
          <a:p>
            <a:r>
              <a:rPr lang="en-US" sz="2400" b="1" dirty="0"/>
              <a:t>NOT, ~, ¬</a:t>
            </a:r>
          </a:p>
          <a:p>
            <a:endParaRPr lang="en-US" sz="2400" b="1" dirty="0"/>
          </a:p>
          <a:p>
            <a:r>
              <a:rPr lang="en-US" sz="2400" b="1" dirty="0"/>
              <a:t>IF/THEN, </a:t>
            </a:r>
            <a:r>
              <a:rPr lang="is-IS" sz="2400" b="1" dirty="0"/>
              <a:t>→, ⇒ ⊃</a:t>
            </a:r>
          </a:p>
          <a:p>
            <a:r>
              <a:rPr lang="is-IS" sz="2400" b="1" dirty="0"/>
              <a:t>IF AND ONLY IF, </a:t>
            </a:r>
            <a:r>
              <a:rPr lang="is-IS" sz="2400" dirty="0"/>
              <a:t>↔, </a:t>
            </a:r>
            <a:r>
              <a:rPr lang="is-IS" sz="2400" b="1" dirty="0"/>
              <a:t>⇔</a:t>
            </a:r>
            <a:r>
              <a:rPr lang="is-IS" sz="2400" dirty="0"/>
              <a:t>, </a:t>
            </a:r>
            <a:r>
              <a:rPr lang="is-IS" sz="2400" b="1" dirty="0"/>
              <a:t>≡</a:t>
            </a:r>
          </a:p>
          <a:p>
            <a:r>
              <a:rPr lang="is-IS" sz="2400" b="1" dirty="0"/>
              <a:t>⊥</a:t>
            </a:r>
          </a:p>
        </p:txBody>
      </p:sp>
    </p:spTree>
    <p:extLst>
      <p:ext uri="{BB962C8B-B14F-4D97-AF65-F5344CB8AC3E}">
        <p14:creationId xmlns:p14="http://schemas.microsoft.com/office/powerpoint/2010/main" val="16600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Probability</a:t>
            </a:r>
          </a:p>
        </p:txBody>
      </p:sp>
      <p:sp>
        <p:nvSpPr>
          <p:cNvPr id="3" name="Content Placeholder 2"/>
          <p:cNvSpPr>
            <a:spLocks noGrp="1"/>
          </p:cNvSpPr>
          <p:nvPr>
            <p:ph idx="1"/>
          </p:nvPr>
        </p:nvSpPr>
        <p:spPr/>
        <p:txBody>
          <a:bodyPr/>
          <a:lstStyle/>
          <a:p>
            <a:pPr marL="400050" lvl="1" indent="0">
              <a:buNone/>
            </a:pPr>
            <a:r>
              <a:rPr lang="en-US" dirty="0"/>
              <a:t>“If this calculus be condemned, then the whole of the sciences must also be condemned” –Henri </a:t>
            </a:r>
            <a:r>
              <a:rPr lang="en-US" dirty="0" err="1"/>
              <a:t>Poincaré</a:t>
            </a:r>
            <a:r>
              <a:rPr lang="en-US" dirty="0"/>
              <a:t> (1902)</a:t>
            </a:r>
          </a:p>
          <a:p>
            <a:r>
              <a:rPr lang="en-US" dirty="0"/>
              <a:t>What is the correct formal theory of probability?</a:t>
            </a:r>
          </a:p>
          <a:p>
            <a:pPr lvl="1"/>
            <a:r>
              <a:rPr lang="en-US" dirty="0"/>
              <a:t>Kolmogorov’s axioms? Something else?</a:t>
            </a:r>
          </a:p>
          <a:p>
            <a:r>
              <a:rPr lang="en-US" dirty="0"/>
              <a:t>What do probability statements mean?</a:t>
            </a:r>
          </a:p>
          <a:p>
            <a:pPr lvl="1"/>
            <a:r>
              <a:rPr lang="en-US" dirty="0"/>
              <a:t>Objective: </a:t>
            </a:r>
            <a:r>
              <a:rPr lang="en-US" i="1" dirty="0"/>
              <a:t>Frequentist long-run</a:t>
            </a:r>
            <a:r>
              <a:rPr lang="en-US" dirty="0"/>
              <a:t> (probabilities are statements about the eventual, possibly infinite outcomes given a certain setup), Propensities (probabilities are statements about properties of objects and the</a:t>
            </a:r>
          </a:p>
          <a:p>
            <a:pPr lvl="1"/>
            <a:r>
              <a:rPr lang="en-US" dirty="0"/>
              <a:t>Subjectivism: Probabilities are ’in the head,’ subjective degrees of belief that we have about statements in the world.</a:t>
            </a:r>
          </a:p>
        </p:txBody>
      </p:sp>
    </p:spTree>
    <p:extLst>
      <p:ext uri="{BB962C8B-B14F-4D97-AF65-F5344CB8AC3E}">
        <p14:creationId xmlns:p14="http://schemas.microsoft.com/office/powerpoint/2010/main" val="21081871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Physics</a:t>
            </a:r>
          </a:p>
        </p:txBody>
      </p:sp>
      <p:sp>
        <p:nvSpPr>
          <p:cNvPr id="3" name="Content Placeholder 2"/>
          <p:cNvSpPr>
            <a:spLocks noGrp="1"/>
          </p:cNvSpPr>
          <p:nvPr>
            <p:ph idx="1"/>
          </p:nvPr>
        </p:nvSpPr>
        <p:spPr/>
        <p:txBody>
          <a:bodyPr numCol="3">
            <a:normAutofit/>
          </a:bodyPr>
          <a:lstStyle/>
          <a:p>
            <a:r>
              <a:rPr lang="en-US" b="1" dirty="0"/>
              <a:t>Philosophy of Physics as Conceptual Physics</a:t>
            </a:r>
            <a:endParaRPr lang="en-US" dirty="0"/>
          </a:p>
          <a:p>
            <a:pPr lvl="1"/>
            <a:r>
              <a:rPr lang="en-US" dirty="0"/>
              <a:t>Clarifying Special &amp; General Relativity, Quantum Mechanics</a:t>
            </a:r>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b="1" dirty="0"/>
              <a:t>Philosophy of Physics as Philosophy of Science</a:t>
            </a:r>
          </a:p>
          <a:p>
            <a:pPr lvl="1"/>
            <a:r>
              <a:rPr lang="en-US" dirty="0"/>
              <a:t>Theoretical and Explanatory Reductionism/Anti-Reductionism</a:t>
            </a:r>
          </a:p>
          <a:p>
            <a:pPr lvl="1"/>
            <a:r>
              <a:rPr lang="en-US" dirty="0"/>
              <a:t>Laws of Nature</a:t>
            </a:r>
          </a:p>
          <a:p>
            <a:pPr lvl="1"/>
            <a:endParaRPr lang="en-US" dirty="0"/>
          </a:p>
          <a:p>
            <a:pPr lvl="1"/>
            <a:endParaRPr lang="en-US" dirty="0"/>
          </a:p>
          <a:p>
            <a:pPr lvl="1"/>
            <a:endParaRPr lang="en-US" dirty="0"/>
          </a:p>
          <a:p>
            <a:r>
              <a:rPr lang="en-US" b="1" dirty="0"/>
              <a:t>Philosophy of Physics as Philosophy of Nature</a:t>
            </a:r>
            <a:endParaRPr lang="en-US" dirty="0"/>
          </a:p>
          <a:p>
            <a:pPr lvl="1"/>
            <a:r>
              <a:rPr lang="en-US" dirty="0"/>
              <a:t>The nature of space/time (absolute, relative, geometry, directional, etc.)</a:t>
            </a:r>
          </a:p>
          <a:p>
            <a:pPr lvl="1"/>
            <a:r>
              <a:rPr lang="en-US" dirty="0"/>
              <a:t>Symmetry vs. directionality</a:t>
            </a:r>
          </a:p>
          <a:p>
            <a:pPr lvl="1"/>
            <a:r>
              <a:rPr lang="en-US" dirty="0"/>
              <a:t>The relationship between the micro/macro</a:t>
            </a:r>
          </a:p>
        </p:txBody>
      </p:sp>
    </p:spTree>
    <p:extLst>
      <p:ext uri="{BB962C8B-B14F-4D97-AF65-F5344CB8AC3E}">
        <p14:creationId xmlns:p14="http://schemas.microsoft.com/office/powerpoint/2010/main" val="68674074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Psychology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1555757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Biology</a:t>
            </a:r>
          </a:p>
        </p:txBody>
      </p:sp>
      <p:sp>
        <p:nvSpPr>
          <p:cNvPr id="3" name="Content Placeholder 2"/>
          <p:cNvSpPr>
            <a:spLocks noGrp="1"/>
          </p:cNvSpPr>
          <p:nvPr>
            <p:ph idx="1"/>
          </p:nvPr>
        </p:nvSpPr>
        <p:spPr/>
        <p:txBody>
          <a:bodyPr numCol="3"/>
          <a:lstStyle/>
          <a:p>
            <a:r>
              <a:rPr lang="en-US" b="1" dirty="0"/>
              <a:t>Philosophy of Biology as Conceptual Biology</a:t>
            </a:r>
            <a:endParaRPr lang="en-US" dirty="0"/>
          </a:p>
          <a:p>
            <a:pPr lvl="1"/>
            <a:r>
              <a:rPr lang="en-US" dirty="0"/>
              <a:t>Clarifying Evolutionary Theory </a:t>
            </a:r>
          </a:p>
          <a:p>
            <a:pPr lvl="1"/>
            <a:r>
              <a:rPr lang="en-US" dirty="0"/>
              <a:t>Clarifying concepts like Fitness, Species, Function, Drift, </a:t>
            </a:r>
            <a:r>
              <a:rPr lang="en-US" dirty="0" err="1"/>
              <a:t>Adaptationism</a:t>
            </a:r>
            <a:r>
              <a:rPr lang="en-US" dirty="0"/>
              <a:t>, etc.</a:t>
            </a:r>
          </a:p>
          <a:p>
            <a:pPr lvl="1"/>
            <a:r>
              <a:rPr lang="en-US" dirty="0"/>
              <a:t>The role of model organisms</a:t>
            </a:r>
          </a:p>
          <a:p>
            <a:pPr lvl="1"/>
            <a:endParaRPr lang="en-US" dirty="0"/>
          </a:p>
          <a:p>
            <a:pPr lvl="1"/>
            <a:endParaRPr lang="en-US" dirty="0"/>
          </a:p>
          <a:p>
            <a:r>
              <a:rPr lang="en-US" b="1" dirty="0"/>
              <a:t>Philosophy of Biology as Philosophy of Science</a:t>
            </a:r>
          </a:p>
          <a:p>
            <a:pPr lvl="1"/>
            <a:r>
              <a:rPr lang="en-US" dirty="0"/>
              <a:t>Theoretical and Explanatory Reductionism/Anti-Reductionism</a:t>
            </a:r>
          </a:p>
          <a:p>
            <a:pPr lvl="1"/>
            <a:r>
              <a:rPr lang="en-US" dirty="0"/>
              <a:t>Laws in Biology</a:t>
            </a:r>
          </a:p>
          <a:p>
            <a:pPr lvl="1"/>
            <a:endParaRPr lang="en-US" dirty="0"/>
          </a:p>
          <a:p>
            <a:pPr lvl="1"/>
            <a:endParaRPr lang="en-US" dirty="0"/>
          </a:p>
          <a:p>
            <a:pPr lvl="1"/>
            <a:endParaRPr lang="en-US" dirty="0"/>
          </a:p>
          <a:p>
            <a:r>
              <a:rPr lang="en-US" b="1" dirty="0"/>
              <a:t>Philosophy of Biology as Philosophy of Nature</a:t>
            </a:r>
            <a:endParaRPr lang="en-US" dirty="0"/>
          </a:p>
          <a:p>
            <a:pPr lvl="1"/>
            <a:r>
              <a:rPr lang="en-US" dirty="0"/>
              <a:t>Evolutionary Contingency,  Convergence, Major Transitions in Evolution</a:t>
            </a:r>
          </a:p>
          <a:p>
            <a:pPr lvl="1"/>
            <a:r>
              <a:rPr lang="en-US" dirty="0"/>
              <a:t>Biological individuality, DST, levels of selection</a:t>
            </a:r>
          </a:p>
          <a:p>
            <a:pPr lvl="1"/>
            <a:r>
              <a:rPr lang="en-US" dirty="0"/>
              <a:t>Applications for race, gender, language, mind, </a:t>
            </a:r>
          </a:p>
        </p:txBody>
      </p:sp>
    </p:spTree>
    <p:extLst>
      <p:ext uri="{BB962C8B-B14F-4D97-AF65-F5344CB8AC3E}">
        <p14:creationId xmlns:p14="http://schemas.microsoft.com/office/powerpoint/2010/main" val="134261128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Chemistry</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325293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the Cognitive Sciences</a:t>
            </a:r>
          </a:p>
        </p:txBody>
      </p:sp>
      <p:sp>
        <p:nvSpPr>
          <p:cNvPr id="3" name="Content Placeholder 2"/>
          <p:cNvSpPr>
            <a:spLocks noGrp="1"/>
          </p:cNvSpPr>
          <p:nvPr>
            <p:ph idx="1"/>
          </p:nvPr>
        </p:nvSpPr>
        <p:spPr/>
        <p:txBody>
          <a:bodyPr/>
          <a:lstStyle/>
          <a:p>
            <a:r>
              <a:rPr lang="en-US" dirty="0"/>
              <a:t>Understanding </a:t>
            </a:r>
          </a:p>
        </p:txBody>
      </p:sp>
    </p:spTree>
    <p:extLst>
      <p:ext uri="{BB962C8B-B14F-4D97-AF65-F5344CB8AC3E}">
        <p14:creationId xmlns:p14="http://schemas.microsoft.com/office/powerpoint/2010/main" val="189793474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2589213" y="2015067"/>
            <a:ext cx="9125217" cy="2358441"/>
          </a:xfrm>
        </p:spPr>
        <p:txBody>
          <a:bodyPr>
            <a:normAutofit/>
          </a:bodyPr>
          <a:lstStyle/>
          <a:p>
            <a:pPr eaLnBrk="1" hangingPunct="1">
              <a:defRPr/>
            </a:pPr>
            <a:r>
              <a:rPr lang="en-US" sz="5400">
                <a:cs typeface="+mj-cs"/>
              </a:rPr>
              <a:t>Philosophy of Cognitive </a:t>
            </a:r>
            <a:r>
              <a:rPr lang="en-US" sz="5400" dirty="0">
                <a:cs typeface="+mj-cs"/>
              </a:rPr>
              <a:t>Science</a:t>
            </a:r>
          </a:p>
        </p:txBody>
      </p:sp>
    </p:spTree>
    <p:extLst>
      <p:ext uri="{BB962C8B-B14F-4D97-AF65-F5344CB8AC3E}">
        <p14:creationId xmlns:p14="http://schemas.microsoft.com/office/powerpoint/2010/main" val="83694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220509" y="1312333"/>
            <a:ext cx="8153400" cy="990600"/>
          </a:xfrm>
        </p:spPr>
        <p:txBody>
          <a:bodyPr/>
          <a:lstStyle/>
          <a:p>
            <a:r>
              <a:rPr lang="en-US" altLang="x-none" sz="3200" dirty="0">
                <a:ea typeface="ＭＳ Ｐゴシック" charset="-128"/>
              </a:rPr>
              <a:t>Introspection vs. Behaviorism</a:t>
            </a:r>
          </a:p>
        </p:txBody>
      </p:sp>
      <p:sp>
        <p:nvSpPr>
          <p:cNvPr id="36866" name="Content Placeholder 2"/>
          <p:cNvSpPr>
            <a:spLocks noGrp="1"/>
          </p:cNvSpPr>
          <p:nvPr>
            <p:ph sz="quarter" idx="1"/>
          </p:nvPr>
        </p:nvSpPr>
        <p:spPr>
          <a:xfrm>
            <a:off x="3576108" y="2539999"/>
            <a:ext cx="8153400" cy="4097867"/>
          </a:xfrm>
        </p:spPr>
        <p:txBody>
          <a:bodyPr/>
          <a:lstStyle/>
          <a:p>
            <a:pPr algn="just"/>
            <a:r>
              <a:rPr lang="en-US" altLang="x-none" sz="2400" b="1" dirty="0">
                <a:ea typeface="ＭＳ Ｐゴシック" charset="-128"/>
              </a:rPr>
              <a:t>Introspection:</a:t>
            </a:r>
            <a:r>
              <a:rPr lang="en-US" altLang="x-none" sz="2400" dirty="0">
                <a:ea typeface="ＭＳ Ｐゴシック" charset="-128"/>
              </a:rPr>
              <a:t> When one listens attentively there is an internal focusing of one</a:t>
            </a:r>
            <a:r>
              <a:rPr lang="en-US" altLang="ja-JP" sz="2400" dirty="0">
                <a:ea typeface="ＭＳ Ｐゴシック" charset="-128"/>
              </a:rPr>
              <a:t>’s attention and a listening. The internal attention is a function of mind, and the external listening is a function of bodily behavior.</a:t>
            </a:r>
            <a:endParaRPr lang="en-US" altLang="x-none" sz="2400" dirty="0">
              <a:ea typeface="ＭＳ Ｐゴシック" charset="-128"/>
            </a:endParaRPr>
          </a:p>
          <a:p>
            <a:pPr algn="just"/>
            <a:r>
              <a:rPr lang="en-US" altLang="x-none" sz="2400" b="1" dirty="0">
                <a:ea typeface="ＭＳ Ｐゴシック" charset="-128"/>
              </a:rPr>
              <a:t>Behaviorism:</a:t>
            </a:r>
            <a:r>
              <a:rPr lang="en-US" altLang="x-none" sz="2400" dirty="0">
                <a:ea typeface="ＭＳ Ｐゴシック" charset="-128"/>
              </a:rPr>
              <a:t> ‘</a:t>
            </a:r>
            <a:r>
              <a:rPr lang="en-US" altLang="ja-JP" sz="2400" dirty="0">
                <a:ea typeface="ＭＳ Ｐゴシック" charset="-128"/>
              </a:rPr>
              <a:t>Listening Attentively’ is a unified act not composed of two distinct components involving conscious attentive focus, and bodily listening. All that is involved is listening attentively to whatever one is listening to. </a:t>
            </a:r>
            <a:endParaRPr lang="en-US" altLang="x-none" sz="2400" dirty="0">
              <a:ea typeface="ＭＳ Ｐゴシック" charset="-128"/>
            </a:endParaRPr>
          </a:p>
        </p:txBody>
      </p:sp>
    </p:spTree>
    <p:extLst>
      <p:ext uri="{BB962C8B-B14F-4D97-AF65-F5344CB8AC3E}">
        <p14:creationId xmlns:p14="http://schemas.microsoft.com/office/powerpoint/2010/main" val="311181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3173506" y="1227667"/>
            <a:ext cx="8510493" cy="990600"/>
          </a:xfrm>
        </p:spPr>
        <p:txBody>
          <a:bodyPr>
            <a:normAutofit/>
          </a:bodyPr>
          <a:lstStyle/>
          <a:p>
            <a:r>
              <a:rPr lang="en-US" altLang="x-none" sz="4000" dirty="0">
                <a:ea typeface="ＭＳ Ｐゴシック" charset="-128"/>
              </a:rPr>
              <a:t>Problems for Behaviorism</a:t>
            </a:r>
          </a:p>
        </p:txBody>
      </p:sp>
      <p:sp>
        <p:nvSpPr>
          <p:cNvPr id="39938" name="Content Placeholder 2"/>
          <p:cNvSpPr>
            <a:spLocks noGrp="1"/>
          </p:cNvSpPr>
          <p:nvPr>
            <p:ph sz="quarter" idx="1"/>
          </p:nvPr>
        </p:nvSpPr>
        <p:spPr>
          <a:xfrm>
            <a:off x="3742266" y="2336799"/>
            <a:ext cx="7941733" cy="4327471"/>
          </a:xfrm>
        </p:spPr>
        <p:txBody>
          <a:bodyPr>
            <a:normAutofit/>
          </a:bodyPr>
          <a:lstStyle/>
          <a:p>
            <a:pPr marL="0" indent="0">
              <a:buNone/>
            </a:pPr>
            <a:r>
              <a:rPr lang="en-US" altLang="x-none" sz="2400" dirty="0">
                <a:ea typeface="ＭＳ Ｐゴシック" charset="-128"/>
              </a:rPr>
              <a:t>Philosophy</a:t>
            </a:r>
          </a:p>
          <a:p>
            <a:r>
              <a:rPr lang="en-US" altLang="x-none" sz="2400" dirty="0">
                <a:ea typeface="ＭＳ Ｐゴシック" charset="-128"/>
              </a:rPr>
              <a:t>Unreliability of behavior (Putnam</a:t>
            </a:r>
            <a:r>
              <a:rPr lang="ja-JP" altLang="en-US" sz="2400" dirty="0">
                <a:ea typeface="ＭＳ Ｐゴシック" charset="-128"/>
              </a:rPr>
              <a:t>’</a:t>
            </a:r>
            <a:r>
              <a:rPr lang="en-US" altLang="ja-JP" sz="2400" dirty="0">
                <a:ea typeface="ＭＳ Ｐゴシック" charset="-128"/>
              </a:rPr>
              <a:t>s Super-Spartans)</a:t>
            </a:r>
            <a:endParaRPr lang="en-US" altLang="x-none" sz="2400" dirty="0">
              <a:ea typeface="ＭＳ Ｐゴシック" charset="-128"/>
            </a:endParaRPr>
          </a:p>
          <a:p>
            <a:r>
              <a:rPr lang="en-US" altLang="x-none" sz="2400" dirty="0">
                <a:ea typeface="ＭＳ Ｐゴシック" charset="-128"/>
              </a:rPr>
              <a:t>Mental Causation</a:t>
            </a:r>
          </a:p>
          <a:p>
            <a:pPr marL="0" indent="0">
              <a:buNone/>
            </a:pPr>
            <a:r>
              <a:rPr lang="en-US" altLang="x-none" sz="2400" dirty="0">
                <a:ea typeface="ＭＳ Ｐゴシック" charset="-128"/>
              </a:rPr>
              <a:t>Psychology</a:t>
            </a:r>
          </a:p>
          <a:p>
            <a:pPr>
              <a:defRPr/>
            </a:pPr>
            <a:r>
              <a:rPr lang="en-US" altLang="en-US" sz="2400" dirty="0"/>
              <a:t>Latent (not conditioned) learning experiments</a:t>
            </a:r>
          </a:p>
          <a:p>
            <a:pPr>
              <a:defRPr/>
            </a:pPr>
            <a:r>
              <a:rPr lang="en-US" altLang="en-US" sz="2400" dirty="0"/>
              <a:t>Place (not bodily) learning experiments</a:t>
            </a:r>
          </a:p>
          <a:p>
            <a:pPr marL="0" indent="0">
              <a:buNone/>
              <a:defRPr/>
            </a:pPr>
            <a:r>
              <a:rPr lang="en-US" altLang="en-US" sz="2400" dirty="0"/>
              <a:t>Linguistics</a:t>
            </a:r>
          </a:p>
          <a:p>
            <a:pPr>
              <a:defRPr/>
            </a:pPr>
            <a:r>
              <a:rPr lang="en-US" altLang="x-none" sz="2400" dirty="0">
                <a:ea typeface="ＭＳ Ｐゴシック" charset="-128"/>
              </a:rPr>
              <a:t>Deep structure of language</a:t>
            </a:r>
          </a:p>
        </p:txBody>
      </p:sp>
    </p:spTree>
    <p:extLst>
      <p:ext uri="{BB962C8B-B14F-4D97-AF65-F5344CB8AC3E}">
        <p14:creationId xmlns:p14="http://schemas.microsoft.com/office/powerpoint/2010/main" val="15698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3200400" y="838200"/>
            <a:ext cx="6859588" cy="1143000"/>
          </a:xfrm>
        </p:spPr>
        <p:txBody>
          <a:bodyPr anchor="ctr"/>
          <a:lstStyle/>
          <a:p>
            <a:pPr eaLnBrk="1" hangingPunct="1">
              <a:defRPr/>
            </a:pPr>
            <a:r>
              <a:rPr lang="en-US">
                <a:cs typeface="+mj-cs"/>
              </a:rPr>
              <a:t>Mental architecture</a:t>
            </a:r>
          </a:p>
        </p:txBody>
      </p:sp>
      <p:sp>
        <p:nvSpPr>
          <p:cNvPr id="31747" name="Rectangle 3"/>
          <p:cNvSpPr>
            <a:spLocks noGrp="1" noChangeArrowheads="1"/>
          </p:cNvSpPr>
          <p:nvPr>
            <p:ph type="body" idx="4294967295"/>
          </p:nvPr>
        </p:nvSpPr>
        <p:spPr>
          <a:xfrm>
            <a:off x="4234069" y="2133599"/>
            <a:ext cx="7275444" cy="4128053"/>
          </a:xfrm>
        </p:spPr>
        <p:txBody>
          <a:bodyPr/>
          <a:lstStyle/>
          <a:p>
            <a:pPr marL="0" indent="0">
              <a:buNone/>
              <a:defRPr/>
            </a:pPr>
            <a:r>
              <a:rPr lang="en-US" sz="2400" dirty="0"/>
              <a:t>A mental architecture is a model of how the mind is organized and how it works to process </a:t>
            </a:r>
            <a:r>
              <a:rPr lang="en-US" sz="2400" b="1" dirty="0"/>
              <a:t>information</a:t>
            </a:r>
          </a:p>
          <a:p>
            <a:pPr marL="457200" indent="-457200">
              <a:buFontTx/>
              <a:buAutoNum type="arabicParenR"/>
              <a:defRPr/>
            </a:pPr>
            <a:r>
              <a:rPr lang="en-US" sz="2400" dirty="0"/>
              <a:t>In what format does a cognitive system carry information?</a:t>
            </a:r>
          </a:p>
          <a:p>
            <a:pPr marL="457200" indent="-457200">
              <a:buFontTx/>
              <a:buAutoNum type="arabicParenR"/>
              <a:defRPr/>
            </a:pPr>
            <a:r>
              <a:rPr lang="en-US" sz="2400" dirty="0"/>
              <a:t>How does that system transform and process information?</a:t>
            </a:r>
          </a:p>
          <a:p>
            <a:pPr marL="457200" indent="-457200">
              <a:buFontTx/>
              <a:buAutoNum type="arabicParenR"/>
              <a:defRPr/>
            </a:pPr>
            <a:r>
              <a:rPr lang="en-US" sz="2400" dirty="0"/>
              <a:t>How is the mind as a whole organized into information-processing sub-systems?</a:t>
            </a:r>
          </a:p>
          <a:p>
            <a:pPr marL="457200" indent="-457200">
              <a:buFontTx/>
              <a:buAutoNum type="arabicParenR"/>
              <a:defRPr/>
            </a:pPr>
            <a:endParaRPr lang="en-US" sz="2400" dirty="0"/>
          </a:p>
        </p:txBody>
      </p:sp>
    </p:spTree>
    <p:extLst>
      <p:ext uri="{BB962C8B-B14F-4D97-AF65-F5344CB8AC3E}">
        <p14:creationId xmlns:p14="http://schemas.microsoft.com/office/powerpoint/2010/main" val="667370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Deductive Arguments</a:t>
            </a:r>
          </a:p>
        </p:txBody>
      </p:sp>
      <p:sp>
        <p:nvSpPr>
          <p:cNvPr id="3" name="Content Placeholder 2"/>
          <p:cNvSpPr>
            <a:spLocks noGrp="1"/>
          </p:cNvSpPr>
          <p:nvPr>
            <p:ph idx="1"/>
          </p:nvPr>
        </p:nvSpPr>
        <p:spPr>
          <a:xfrm>
            <a:off x="2589212" y="2133599"/>
            <a:ext cx="7324809" cy="4365171"/>
          </a:xfrm>
        </p:spPr>
        <p:txBody>
          <a:bodyPr/>
          <a:lstStyle/>
          <a:p>
            <a:r>
              <a:rPr lang="en-US" b="1" dirty="0"/>
              <a:t>Modus Ponens:</a:t>
            </a:r>
            <a:r>
              <a:rPr lang="en-US" dirty="0"/>
              <a:t> If </a:t>
            </a:r>
            <a:r>
              <a:rPr lang="en-US" b="1" dirty="0"/>
              <a:t>this</a:t>
            </a:r>
            <a:r>
              <a:rPr lang="en-US" dirty="0"/>
              <a:t>, then </a:t>
            </a:r>
            <a:r>
              <a:rPr lang="en-US" b="1" dirty="0"/>
              <a:t>that</a:t>
            </a:r>
            <a:r>
              <a:rPr lang="en-US" dirty="0"/>
              <a:t>. </a:t>
            </a:r>
            <a:r>
              <a:rPr lang="en-US" b="1" dirty="0"/>
              <a:t>This</a:t>
            </a:r>
            <a:r>
              <a:rPr lang="en-US" dirty="0"/>
              <a:t>. Therefore, </a:t>
            </a:r>
            <a:r>
              <a:rPr lang="en-US" b="1" dirty="0"/>
              <a:t>that</a:t>
            </a:r>
            <a:r>
              <a:rPr lang="en-US" dirty="0"/>
              <a:t>.</a:t>
            </a:r>
            <a:br>
              <a:rPr lang="en-US" dirty="0"/>
            </a:br>
            <a:br>
              <a:rPr lang="en-US" dirty="0"/>
            </a:br>
            <a:br>
              <a:rPr lang="en-US" dirty="0"/>
            </a:br>
            <a:endParaRPr lang="en-US" dirty="0"/>
          </a:p>
          <a:p>
            <a:r>
              <a:rPr lang="en-US" b="1" dirty="0"/>
              <a:t>Modus Tollens:</a:t>
            </a:r>
            <a:r>
              <a:rPr lang="en-US" dirty="0"/>
              <a:t> If </a:t>
            </a:r>
            <a:r>
              <a:rPr lang="en-US" b="1" dirty="0"/>
              <a:t>this</a:t>
            </a:r>
            <a:r>
              <a:rPr lang="en-US" dirty="0"/>
              <a:t>, then </a:t>
            </a:r>
            <a:r>
              <a:rPr lang="en-US" b="1" dirty="0"/>
              <a:t>that</a:t>
            </a:r>
            <a:r>
              <a:rPr lang="en-US" dirty="0"/>
              <a:t>. It’s not </a:t>
            </a:r>
            <a:r>
              <a:rPr lang="en-US" b="1" dirty="0"/>
              <a:t>that</a:t>
            </a:r>
            <a:r>
              <a:rPr lang="en-US" dirty="0"/>
              <a:t>. Therefore, it wasn’t </a:t>
            </a:r>
            <a:r>
              <a:rPr lang="en-US" b="1" dirty="0"/>
              <a:t>this</a:t>
            </a:r>
            <a:r>
              <a:rPr lang="en-US" dirty="0"/>
              <a:t>.</a:t>
            </a:r>
          </a:p>
          <a:p>
            <a:endParaRPr lang="en-US" dirty="0"/>
          </a:p>
          <a:p>
            <a:r>
              <a:rPr lang="en-US" b="1" dirty="0">
                <a:solidFill>
                  <a:schemeClr val="bg1">
                    <a:lumMod val="75000"/>
                  </a:schemeClr>
                </a:solidFill>
              </a:rPr>
              <a:t>Hypothetical Syllogism:</a:t>
            </a:r>
            <a:r>
              <a:rPr lang="en-US" dirty="0">
                <a:solidFill>
                  <a:schemeClr val="bg1">
                    <a:lumMod val="75000"/>
                  </a:schemeClr>
                </a:solidFill>
              </a:rPr>
              <a:t> If </a:t>
            </a:r>
            <a:r>
              <a:rPr lang="en-US" b="1" dirty="0">
                <a:solidFill>
                  <a:schemeClr val="bg1">
                    <a:lumMod val="75000"/>
                  </a:schemeClr>
                </a:solidFill>
              </a:rPr>
              <a:t>this</a:t>
            </a:r>
            <a:r>
              <a:rPr lang="en-US" dirty="0">
                <a:solidFill>
                  <a:schemeClr val="bg1">
                    <a:lumMod val="75000"/>
                  </a:schemeClr>
                </a:solidFill>
              </a:rPr>
              <a:t>, then </a:t>
            </a:r>
            <a:r>
              <a:rPr lang="en-US" b="1" dirty="0">
                <a:solidFill>
                  <a:schemeClr val="bg1">
                    <a:lumMod val="75000"/>
                  </a:schemeClr>
                </a:solidFill>
              </a:rPr>
              <a:t>that</a:t>
            </a:r>
            <a:r>
              <a:rPr lang="en-US" dirty="0">
                <a:solidFill>
                  <a:schemeClr val="bg1">
                    <a:lumMod val="75000"/>
                  </a:schemeClr>
                </a:solidFill>
              </a:rPr>
              <a:t>. If </a:t>
            </a:r>
            <a:r>
              <a:rPr lang="en-US" b="1" dirty="0">
                <a:solidFill>
                  <a:schemeClr val="bg1">
                    <a:lumMod val="75000"/>
                  </a:schemeClr>
                </a:solidFill>
              </a:rPr>
              <a:t>that</a:t>
            </a:r>
            <a:r>
              <a:rPr lang="en-US" dirty="0">
                <a:solidFill>
                  <a:schemeClr val="bg1">
                    <a:lumMod val="75000"/>
                  </a:schemeClr>
                </a:solidFill>
              </a:rPr>
              <a:t>, then </a:t>
            </a:r>
            <a:r>
              <a:rPr lang="en-US" b="1" dirty="0">
                <a:solidFill>
                  <a:schemeClr val="bg1">
                    <a:lumMod val="75000"/>
                  </a:schemeClr>
                </a:solidFill>
              </a:rPr>
              <a:t>the other thing</a:t>
            </a:r>
            <a:r>
              <a:rPr lang="en-US" dirty="0">
                <a:solidFill>
                  <a:schemeClr val="bg1">
                    <a:lumMod val="75000"/>
                  </a:schemeClr>
                </a:solidFill>
              </a:rPr>
              <a:t>. Therefore, if </a:t>
            </a:r>
            <a:r>
              <a:rPr lang="en-US" b="1" dirty="0">
                <a:solidFill>
                  <a:schemeClr val="bg1">
                    <a:lumMod val="75000"/>
                  </a:schemeClr>
                </a:solidFill>
              </a:rPr>
              <a:t>this</a:t>
            </a:r>
            <a:r>
              <a:rPr lang="en-US" dirty="0">
                <a:solidFill>
                  <a:schemeClr val="bg1">
                    <a:lumMod val="75000"/>
                  </a:schemeClr>
                </a:solidFill>
              </a:rPr>
              <a:t>, then </a:t>
            </a:r>
            <a:r>
              <a:rPr lang="en-US" b="1" dirty="0">
                <a:solidFill>
                  <a:schemeClr val="bg1">
                    <a:lumMod val="75000"/>
                  </a:schemeClr>
                </a:solidFill>
              </a:rPr>
              <a:t>the other</a:t>
            </a:r>
            <a:r>
              <a:rPr lang="en-US" dirty="0">
                <a:solidFill>
                  <a:schemeClr val="bg1">
                    <a:lumMod val="75000"/>
                  </a:schemeClr>
                </a:solidFill>
              </a:rPr>
              <a:t> </a:t>
            </a:r>
            <a:r>
              <a:rPr lang="en-US" b="1" dirty="0">
                <a:solidFill>
                  <a:schemeClr val="bg1">
                    <a:lumMod val="75000"/>
                  </a:schemeClr>
                </a:solidFill>
              </a:rPr>
              <a:t>thing</a:t>
            </a:r>
            <a:r>
              <a:rPr lang="en-US" dirty="0">
                <a:solidFill>
                  <a:schemeClr val="bg1">
                    <a:lumMod val="75000"/>
                  </a:schemeClr>
                </a:solidFill>
              </a:rPr>
              <a:t>.</a:t>
            </a:r>
          </a:p>
          <a:p>
            <a:endParaRPr lang="en-US" dirty="0">
              <a:solidFill>
                <a:schemeClr val="bg1">
                  <a:lumMod val="75000"/>
                </a:schemeClr>
              </a:solidFill>
            </a:endParaRPr>
          </a:p>
          <a:p>
            <a:r>
              <a:rPr lang="en-US" b="1" dirty="0">
                <a:solidFill>
                  <a:schemeClr val="bg1">
                    <a:lumMod val="75000"/>
                  </a:schemeClr>
                </a:solidFill>
              </a:rPr>
              <a:t>Deductive Syllogism:</a:t>
            </a:r>
            <a:r>
              <a:rPr lang="en-US" dirty="0">
                <a:solidFill>
                  <a:schemeClr val="bg1">
                    <a:lumMod val="75000"/>
                  </a:schemeClr>
                </a:solidFill>
              </a:rPr>
              <a:t> It’s either </a:t>
            </a:r>
            <a:r>
              <a:rPr lang="en-US" b="1" dirty="0">
                <a:solidFill>
                  <a:schemeClr val="bg1">
                    <a:lumMod val="75000"/>
                  </a:schemeClr>
                </a:solidFill>
              </a:rPr>
              <a:t>this</a:t>
            </a:r>
            <a:r>
              <a:rPr lang="en-US" dirty="0">
                <a:solidFill>
                  <a:schemeClr val="bg1">
                    <a:lumMod val="75000"/>
                  </a:schemeClr>
                </a:solidFill>
              </a:rPr>
              <a:t> or </a:t>
            </a:r>
            <a:r>
              <a:rPr lang="en-US" b="1" dirty="0">
                <a:solidFill>
                  <a:schemeClr val="bg1">
                    <a:lumMod val="75000"/>
                  </a:schemeClr>
                </a:solidFill>
              </a:rPr>
              <a:t>that</a:t>
            </a:r>
            <a:r>
              <a:rPr lang="en-US" dirty="0">
                <a:solidFill>
                  <a:schemeClr val="bg1">
                    <a:lumMod val="75000"/>
                  </a:schemeClr>
                </a:solidFill>
              </a:rPr>
              <a:t>. It’s not </a:t>
            </a:r>
            <a:r>
              <a:rPr lang="en-US" b="1" dirty="0">
                <a:solidFill>
                  <a:schemeClr val="bg1">
                    <a:lumMod val="75000"/>
                  </a:schemeClr>
                </a:solidFill>
              </a:rPr>
              <a:t>this</a:t>
            </a:r>
            <a:r>
              <a:rPr lang="en-US" dirty="0">
                <a:solidFill>
                  <a:schemeClr val="bg1">
                    <a:lumMod val="75000"/>
                  </a:schemeClr>
                </a:solidFill>
              </a:rPr>
              <a:t>. Therefore, it must be </a:t>
            </a:r>
            <a:r>
              <a:rPr lang="en-US" b="1" dirty="0">
                <a:solidFill>
                  <a:schemeClr val="bg1">
                    <a:lumMod val="75000"/>
                  </a:schemeClr>
                </a:solidFill>
              </a:rPr>
              <a:t>that</a:t>
            </a:r>
            <a:r>
              <a:rPr lang="en-US" dirty="0">
                <a:solidFill>
                  <a:schemeClr val="bg1">
                    <a:lumMod val="75000"/>
                  </a:schemeClr>
                </a:solidFill>
              </a:rPr>
              <a:t>.</a:t>
            </a:r>
          </a:p>
        </p:txBody>
      </p:sp>
      <p:sp>
        <p:nvSpPr>
          <p:cNvPr id="4" name="TextBox 3"/>
          <p:cNvSpPr txBox="1"/>
          <p:nvPr/>
        </p:nvSpPr>
        <p:spPr>
          <a:xfrm>
            <a:off x="10555705" y="2133599"/>
            <a:ext cx="1171074" cy="4370427"/>
          </a:xfrm>
          <a:prstGeom prst="rect">
            <a:avLst/>
          </a:prstGeom>
          <a:noFill/>
        </p:spPr>
        <p:txBody>
          <a:bodyPr wrap="square" rtlCol="0">
            <a:spAutoFit/>
          </a:bodyPr>
          <a:lstStyle/>
          <a:p>
            <a:r>
              <a:rPr lang="en-US" sz="2000" b="1" dirty="0"/>
              <a:t>P </a:t>
            </a:r>
            <a:r>
              <a:rPr lang="is-IS" sz="2000" b="1" dirty="0"/>
              <a:t>→ Q, </a:t>
            </a:r>
            <a:br>
              <a:rPr lang="is-IS" sz="2000" b="1" dirty="0"/>
            </a:br>
            <a:r>
              <a:rPr lang="is-IS" sz="2000" b="1" dirty="0"/>
              <a:t>P, </a:t>
            </a:r>
            <a:br>
              <a:rPr lang="is-IS" sz="2000" b="1" dirty="0"/>
            </a:br>
            <a:r>
              <a:rPr lang="is-IS" sz="2000" b="1" dirty="0"/>
              <a:t>Q</a:t>
            </a:r>
            <a:endParaRPr lang="en-US" sz="2000" b="1" dirty="0"/>
          </a:p>
          <a:p>
            <a:endParaRPr lang="en-US" sz="2000" b="1" dirty="0"/>
          </a:p>
          <a:p>
            <a:r>
              <a:rPr lang="en-US" b="1" dirty="0"/>
              <a:t>P </a:t>
            </a:r>
            <a:r>
              <a:rPr lang="is-IS" b="1" dirty="0"/>
              <a:t>→ Q, </a:t>
            </a:r>
            <a:br>
              <a:rPr lang="is-IS" b="1" dirty="0"/>
            </a:br>
            <a:r>
              <a:rPr lang="is-IS" b="1" dirty="0"/>
              <a:t>~Q, </a:t>
            </a:r>
            <a:br>
              <a:rPr lang="is-IS" b="1" dirty="0"/>
            </a:br>
            <a:r>
              <a:rPr lang="is-IS" b="1" dirty="0"/>
              <a:t>~P</a:t>
            </a:r>
            <a:endParaRPr lang="en-US" b="1" dirty="0"/>
          </a:p>
          <a:p>
            <a:endParaRPr lang="en-US" b="1" dirty="0"/>
          </a:p>
          <a:p>
            <a:r>
              <a:rPr lang="en-US" b="1" dirty="0">
                <a:solidFill>
                  <a:schemeClr val="bg1">
                    <a:lumMod val="75000"/>
                  </a:schemeClr>
                </a:solidFill>
              </a:rPr>
              <a:t>P </a:t>
            </a:r>
            <a:r>
              <a:rPr lang="is-IS" b="1" dirty="0">
                <a:solidFill>
                  <a:schemeClr val="bg1">
                    <a:lumMod val="75000"/>
                  </a:schemeClr>
                </a:solidFill>
              </a:rPr>
              <a:t>→ Q, </a:t>
            </a:r>
            <a:br>
              <a:rPr lang="is-IS" b="1" dirty="0">
                <a:solidFill>
                  <a:schemeClr val="bg1">
                    <a:lumMod val="75000"/>
                  </a:schemeClr>
                </a:solidFill>
              </a:rPr>
            </a:br>
            <a:r>
              <a:rPr lang="en-US" b="1" dirty="0">
                <a:solidFill>
                  <a:schemeClr val="bg1">
                    <a:lumMod val="75000"/>
                  </a:schemeClr>
                </a:solidFill>
              </a:rPr>
              <a:t>Q </a:t>
            </a:r>
            <a:r>
              <a:rPr lang="is-IS" b="1" dirty="0">
                <a:solidFill>
                  <a:schemeClr val="bg1">
                    <a:lumMod val="75000"/>
                  </a:schemeClr>
                </a:solidFill>
              </a:rPr>
              <a:t>→ R, </a:t>
            </a:r>
            <a:br>
              <a:rPr lang="is-IS" b="1" dirty="0">
                <a:solidFill>
                  <a:schemeClr val="bg1">
                    <a:lumMod val="75000"/>
                  </a:schemeClr>
                </a:solidFill>
              </a:rPr>
            </a:br>
            <a:r>
              <a:rPr lang="en-US" b="1" dirty="0">
                <a:solidFill>
                  <a:schemeClr val="bg1">
                    <a:lumMod val="75000"/>
                  </a:schemeClr>
                </a:solidFill>
              </a:rPr>
              <a:t>P </a:t>
            </a:r>
            <a:r>
              <a:rPr lang="is-IS" b="1" dirty="0">
                <a:solidFill>
                  <a:schemeClr val="bg1">
                    <a:lumMod val="75000"/>
                  </a:schemeClr>
                </a:solidFill>
              </a:rPr>
              <a:t>→ R</a:t>
            </a:r>
          </a:p>
          <a:p>
            <a:endParaRPr lang="is-IS" b="1" dirty="0">
              <a:solidFill>
                <a:schemeClr val="bg1">
                  <a:lumMod val="75000"/>
                </a:schemeClr>
              </a:solidFill>
            </a:endParaRPr>
          </a:p>
          <a:p>
            <a:r>
              <a:rPr lang="en-US" b="1" dirty="0">
                <a:solidFill>
                  <a:schemeClr val="bg1">
                    <a:lumMod val="75000"/>
                  </a:schemeClr>
                </a:solidFill>
              </a:rPr>
              <a:t>P </a:t>
            </a:r>
            <a:r>
              <a:rPr lang="is-IS" b="1" dirty="0">
                <a:solidFill>
                  <a:schemeClr val="bg1">
                    <a:lumMod val="75000"/>
                  </a:schemeClr>
                </a:solidFill>
              </a:rPr>
              <a:t>v Q, </a:t>
            </a:r>
            <a:br>
              <a:rPr lang="is-IS" b="1" dirty="0">
                <a:solidFill>
                  <a:schemeClr val="bg1">
                    <a:lumMod val="75000"/>
                  </a:schemeClr>
                </a:solidFill>
              </a:rPr>
            </a:br>
            <a:r>
              <a:rPr lang="is-IS" b="1" dirty="0">
                <a:solidFill>
                  <a:schemeClr val="bg1">
                    <a:lumMod val="75000"/>
                  </a:schemeClr>
                </a:solidFill>
              </a:rPr>
              <a:t>~P</a:t>
            </a:r>
            <a:br>
              <a:rPr lang="is-IS" b="1" dirty="0">
                <a:solidFill>
                  <a:schemeClr val="bg1">
                    <a:lumMod val="75000"/>
                  </a:schemeClr>
                </a:solidFill>
              </a:rPr>
            </a:br>
            <a:r>
              <a:rPr lang="is-IS" b="1" dirty="0">
                <a:solidFill>
                  <a:schemeClr val="bg1">
                    <a:lumMod val="75000"/>
                  </a:schemeClr>
                </a:solidFill>
              </a:rPr>
              <a:t>Q</a:t>
            </a:r>
            <a:endParaRPr lang="en-US" b="1" dirty="0">
              <a:solidFill>
                <a:schemeClr val="bg1">
                  <a:lumMod val="75000"/>
                </a:schemeClr>
              </a:solidFill>
            </a:endParaRPr>
          </a:p>
        </p:txBody>
      </p:sp>
    </p:spTree>
    <p:extLst>
      <p:ext uri="{BB962C8B-B14F-4D97-AF65-F5344CB8AC3E}">
        <p14:creationId xmlns:p14="http://schemas.microsoft.com/office/powerpoint/2010/main" val="2667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341813" y="990600"/>
            <a:ext cx="7850187" cy="1143000"/>
          </a:xfrm>
        </p:spPr>
        <p:txBody>
          <a:bodyPr anchor="b">
            <a:normAutofit/>
          </a:bodyPr>
          <a:lstStyle/>
          <a:p>
            <a:pPr eaLnBrk="1" hangingPunct="1">
              <a:defRPr/>
            </a:pPr>
            <a:r>
              <a:rPr lang="en-US" dirty="0">
                <a:cs typeface="+mj-cs"/>
              </a:rPr>
              <a:t>Shannon Information</a:t>
            </a:r>
          </a:p>
        </p:txBody>
      </p:sp>
      <p:sp>
        <p:nvSpPr>
          <p:cNvPr id="30723" name="Rectangle 3"/>
          <p:cNvSpPr>
            <a:spLocks noGrp="1" noChangeArrowheads="1"/>
          </p:cNvSpPr>
          <p:nvPr>
            <p:ph type="body" idx="4294967295"/>
          </p:nvPr>
        </p:nvSpPr>
        <p:spPr>
          <a:xfrm>
            <a:off x="4341813" y="2285999"/>
            <a:ext cx="7236105" cy="4010615"/>
          </a:xfrm>
        </p:spPr>
        <p:txBody>
          <a:bodyPr>
            <a:normAutofit/>
          </a:bodyPr>
          <a:lstStyle/>
          <a:p>
            <a:pPr>
              <a:lnSpc>
                <a:spcPct val="90000"/>
              </a:lnSpc>
              <a:defRPr/>
            </a:pPr>
            <a:r>
              <a:rPr lang="en-US" altLang="en-US" sz="2400" dirty="0"/>
              <a:t>Take two machines:</a:t>
            </a:r>
          </a:p>
          <a:p>
            <a:pPr lvl="1">
              <a:lnSpc>
                <a:spcPct val="90000"/>
              </a:lnSpc>
              <a:defRPr/>
            </a:pPr>
            <a:r>
              <a:rPr lang="en-US" altLang="en-US" sz="2200" dirty="0"/>
              <a:t>One produces A, B, C, and D, each 25% of the time.</a:t>
            </a:r>
          </a:p>
          <a:p>
            <a:pPr lvl="1">
              <a:lnSpc>
                <a:spcPct val="90000"/>
              </a:lnSpc>
              <a:defRPr/>
            </a:pPr>
            <a:r>
              <a:rPr lang="en-US" altLang="en-US" sz="2200" dirty="0"/>
              <a:t>The other produces A=50%, B=12.5%, C=12.5%, and D=25% </a:t>
            </a:r>
          </a:p>
          <a:p>
            <a:pPr>
              <a:lnSpc>
                <a:spcPct val="90000"/>
              </a:lnSpc>
              <a:defRPr/>
            </a:pPr>
            <a:r>
              <a:rPr lang="en-US" altLang="en-US" sz="2400" dirty="0"/>
              <a:t>Which one is producing more information?</a:t>
            </a:r>
          </a:p>
          <a:p>
            <a:pPr>
              <a:lnSpc>
                <a:spcPct val="90000"/>
              </a:lnSpc>
              <a:defRPr/>
            </a:pPr>
            <a:r>
              <a:rPr lang="en-US" altLang="en-US" sz="2400" err="1"/>
              <a:t>Shannon</a:t>
            </a:r>
            <a:r>
              <a:rPr lang="en-US" altLang="en-US" sz="2400"/>
              <a:t>: If </a:t>
            </a:r>
            <a:r>
              <a:rPr lang="en-US" altLang="en-US" sz="2400" dirty="0"/>
              <a:t>you had to predict the next symbol in the machine, what is the minimum number of Yes/No questions you would expect to ask?</a:t>
            </a:r>
            <a:endParaRPr lang="en-US" altLang="en-US" sz="1800" dirty="0"/>
          </a:p>
        </p:txBody>
      </p:sp>
    </p:spTree>
    <p:extLst>
      <p:ext uri="{BB962C8B-B14F-4D97-AF65-F5344CB8AC3E}">
        <p14:creationId xmlns:p14="http://schemas.microsoft.com/office/powerpoint/2010/main" val="191190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341813" y="990600"/>
            <a:ext cx="7850187" cy="1143000"/>
          </a:xfrm>
        </p:spPr>
        <p:txBody>
          <a:bodyPr anchor="b">
            <a:normAutofit/>
          </a:bodyPr>
          <a:lstStyle/>
          <a:p>
            <a:pPr eaLnBrk="1" hangingPunct="1">
              <a:defRPr/>
            </a:pPr>
            <a:r>
              <a:rPr lang="en-US" dirty="0">
                <a:cs typeface="+mj-cs"/>
              </a:rPr>
              <a:t>Shannon Information</a:t>
            </a:r>
          </a:p>
        </p:txBody>
      </p:sp>
      <p:sp>
        <p:nvSpPr>
          <p:cNvPr id="30723" name="Rectangle 3"/>
          <p:cNvSpPr>
            <a:spLocks noGrp="1" noChangeArrowheads="1"/>
          </p:cNvSpPr>
          <p:nvPr>
            <p:ph type="body" idx="4294967295"/>
          </p:nvPr>
        </p:nvSpPr>
        <p:spPr>
          <a:xfrm>
            <a:off x="4018571" y="2275665"/>
            <a:ext cx="3422838" cy="467535"/>
          </a:xfrm>
        </p:spPr>
        <p:txBody>
          <a:bodyPr>
            <a:normAutofit fontScale="85000" lnSpcReduction="10000"/>
          </a:bodyPr>
          <a:lstStyle/>
          <a:p>
            <a:pPr marL="0" indent="0">
              <a:lnSpc>
                <a:spcPct val="90000"/>
              </a:lnSpc>
              <a:buNone/>
              <a:defRPr/>
            </a:pPr>
            <a:r>
              <a:rPr lang="en-US" altLang="en-US" sz="2400" dirty="0"/>
              <a:t>Machine 1 (</a:t>
            </a:r>
            <a:r>
              <a:rPr lang="en-US" altLang="en-US" sz="2400" dirty="0" err="1"/>
              <a:t>Equiprobable</a:t>
            </a:r>
            <a:r>
              <a:rPr lang="en-US" altLang="en-US" sz="2400" dirty="0"/>
              <a:t>)</a:t>
            </a:r>
            <a:endParaRPr lang="en-US" altLang="en-US" sz="1800" dirty="0"/>
          </a:p>
        </p:txBody>
      </p:sp>
      <p:sp>
        <p:nvSpPr>
          <p:cNvPr id="5" name="Rectangle 3"/>
          <p:cNvSpPr txBox="1">
            <a:spLocks noChangeArrowheads="1"/>
          </p:cNvSpPr>
          <p:nvPr/>
        </p:nvSpPr>
        <p:spPr>
          <a:xfrm>
            <a:off x="4962618" y="2949563"/>
            <a:ext cx="1609536" cy="410705"/>
          </a:xfrm>
          <a:prstGeom prst="rect">
            <a:avLst/>
          </a:prstGeom>
        </p:spPr>
        <p:txBody>
          <a:bodyPr vert="horz" lIns="91440" tIns="45720" rIns="91440" bIns="45720" rtlCol="0">
            <a:normAutofit fontScale="85000"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a:t>Is it A or B?</a:t>
            </a:r>
            <a:endParaRPr lang="en-US" altLang="en-US" sz="1800" dirty="0"/>
          </a:p>
        </p:txBody>
      </p:sp>
      <p:sp>
        <p:nvSpPr>
          <p:cNvPr id="6" name="Rectangle 3"/>
          <p:cNvSpPr txBox="1">
            <a:spLocks noChangeArrowheads="1"/>
          </p:cNvSpPr>
          <p:nvPr/>
        </p:nvSpPr>
        <p:spPr>
          <a:xfrm>
            <a:off x="4257580" y="3846308"/>
            <a:ext cx="2995627" cy="410705"/>
          </a:xfrm>
          <a:prstGeom prst="rect">
            <a:avLst/>
          </a:prstGeom>
        </p:spPr>
        <p:txBody>
          <a:bodyPr vert="horz" lIns="91440" tIns="45720" rIns="91440" bIns="45720" rtlCol="0">
            <a:normAutofit fontScale="925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Is it A?</a:t>
            </a:r>
            <a:r>
              <a:rPr lang="en-US" altLang="en-US" sz="2400"/>
              <a:t>		</a:t>
            </a:r>
            <a:r>
              <a:rPr lang="en-US" altLang="en-US" sz="2400" dirty="0"/>
              <a:t>Is it C?</a:t>
            </a:r>
            <a:endParaRPr lang="en-US" altLang="en-US" sz="1800" dirty="0"/>
          </a:p>
        </p:txBody>
      </p:sp>
      <p:sp>
        <p:nvSpPr>
          <p:cNvPr id="8" name="Rectangle 3"/>
          <p:cNvSpPr txBox="1">
            <a:spLocks noChangeArrowheads="1"/>
          </p:cNvSpPr>
          <p:nvPr/>
        </p:nvSpPr>
        <p:spPr>
          <a:xfrm>
            <a:off x="4080358" y="4743918"/>
            <a:ext cx="3482815" cy="48690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a:t>A	B	C	D</a:t>
            </a:r>
            <a:endParaRPr lang="en-US" altLang="en-US" sz="1800" dirty="0"/>
          </a:p>
        </p:txBody>
      </p:sp>
      <p:sp>
        <p:nvSpPr>
          <p:cNvPr id="9" name="Half Frame 8"/>
          <p:cNvSpPr/>
          <p:nvPr/>
        </p:nvSpPr>
        <p:spPr>
          <a:xfrm rot="2700000">
            <a:off x="6193974" y="4404139"/>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2700000">
            <a:off x="4398320" y="4404139"/>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2700000">
            <a:off x="5390211" y="3436714"/>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3"/>
          <p:cNvSpPr txBox="1">
            <a:spLocks noChangeArrowheads="1"/>
          </p:cNvSpPr>
          <p:nvPr/>
        </p:nvSpPr>
        <p:spPr>
          <a:xfrm>
            <a:off x="4018571" y="5401376"/>
            <a:ext cx="3422838" cy="467535"/>
          </a:xfrm>
          <a:prstGeom prst="rect">
            <a:avLst/>
          </a:prstGeom>
        </p:spPr>
        <p:txBody>
          <a:bodyPr vert="horz" lIns="91440" tIns="45720" rIns="91440" bIns="45720" rtlCol="0">
            <a:normAutofit fontScale="85000"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Two questions per symbol</a:t>
            </a:r>
            <a:endParaRPr lang="en-US" altLang="en-US" sz="1800" dirty="0"/>
          </a:p>
        </p:txBody>
      </p:sp>
      <p:sp>
        <p:nvSpPr>
          <p:cNvPr id="22" name="Rectangle 3"/>
          <p:cNvSpPr txBox="1">
            <a:spLocks noChangeArrowheads="1"/>
          </p:cNvSpPr>
          <p:nvPr/>
        </p:nvSpPr>
        <p:spPr>
          <a:xfrm>
            <a:off x="7862150" y="2275665"/>
            <a:ext cx="3808073" cy="467535"/>
          </a:xfrm>
          <a:prstGeom prst="rect">
            <a:avLst/>
          </a:prstGeom>
        </p:spPr>
        <p:txBody>
          <a:bodyPr vert="horz" lIns="91440" tIns="45720" rIns="91440" bIns="45720" rtlCol="0">
            <a:normAutofit fontScale="85000"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Machine </a:t>
            </a:r>
            <a:r>
              <a:rPr lang="en-US" altLang="en-US" sz="2400"/>
              <a:t>2 (A=.5, B=C, D=.25)</a:t>
            </a:r>
            <a:endParaRPr lang="en-US" altLang="en-US" sz="1800" dirty="0"/>
          </a:p>
        </p:txBody>
      </p:sp>
      <p:sp>
        <p:nvSpPr>
          <p:cNvPr id="23" name="Rectangle 3"/>
          <p:cNvSpPr txBox="1">
            <a:spLocks noChangeArrowheads="1"/>
          </p:cNvSpPr>
          <p:nvPr/>
        </p:nvSpPr>
        <p:spPr>
          <a:xfrm>
            <a:off x="9093049" y="2885265"/>
            <a:ext cx="1609536" cy="410705"/>
          </a:xfrm>
          <a:prstGeom prst="rect">
            <a:avLst/>
          </a:prstGeom>
        </p:spPr>
        <p:txBody>
          <a:bodyPr vert="horz" lIns="91440" tIns="45720" rIns="91440" bIns="45720" rtlCol="0">
            <a:normAutofit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Is it A?</a:t>
            </a:r>
            <a:endParaRPr lang="en-US" altLang="en-US" sz="1800" dirty="0"/>
          </a:p>
        </p:txBody>
      </p:sp>
      <p:sp>
        <p:nvSpPr>
          <p:cNvPr id="24" name="Rectangle 3"/>
          <p:cNvSpPr txBox="1">
            <a:spLocks noChangeArrowheads="1"/>
          </p:cNvSpPr>
          <p:nvPr/>
        </p:nvSpPr>
        <p:spPr>
          <a:xfrm>
            <a:off x="9896812" y="3846308"/>
            <a:ext cx="1593781" cy="410705"/>
          </a:xfrm>
          <a:prstGeom prst="rect">
            <a:avLst/>
          </a:prstGeom>
        </p:spPr>
        <p:txBody>
          <a:bodyPr vert="horz" lIns="91440" tIns="45720" rIns="91440" bIns="45720" rtlCol="0">
            <a:normAutofit fontScale="85000"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Is </a:t>
            </a:r>
            <a:r>
              <a:rPr lang="en-US" altLang="en-US" sz="2400"/>
              <a:t>it B or C?</a:t>
            </a:r>
            <a:endParaRPr lang="en-US" altLang="en-US" sz="1800" dirty="0"/>
          </a:p>
        </p:txBody>
      </p:sp>
      <p:sp>
        <p:nvSpPr>
          <p:cNvPr id="26" name="Half Frame 25"/>
          <p:cNvSpPr/>
          <p:nvPr/>
        </p:nvSpPr>
        <p:spPr>
          <a:xfrm rot="2700000">
            <a:off x="10037554" y="4404139"/>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2700000">
            <a:off x="9557033" y="5437429"/>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p:cNvSpPr/>
          <p:nvPr/>
        </p:nvSpPr>
        <p:spPr>
          <a:xfrm rot="2700000">
            <a:off x="9233791" y="3436714"/>
            <a:ext cx="679559" cy="679559"/>
          </a:xfrm>
          <a:prstGeom prst="halfFrame">
            <a:avLst>
              <a:gd name="adj1" fmla="val 4657"/>
              <a:gd name="adj2" fmla="val 4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3"/>
          <p:cNvSpPr txBox="1">
            <a:spLocks noChangeArrowheads="1"/>
          </p:cNvSpPr>
          <p:nvPr/>
        </p:nvSpPr>
        <p:spPr>
          <a:xfrm>
            <a:off x="7642920" y="6270494"/>
            <a:ext cx="4507784" cy="467535"/>
          </a:xfrm>
          <a:prstGeom prst="rect">
            <a:avLst/>
          </a:prstGeom>
        </p:spPr>
        <p:txBody>
          <a:bodyPr vert="horz" lIns="91440" tIns="45720" rIns="91440" bIns="45720" rtlCol="0">
            <a:normAutofit fontScale="85000"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a:t>1.75 questions per symbol on avg.</a:t>
            </a:r>
            <a:endParaRPr lang="en-US" altLang="en-US" sz="1800" dirty="0"/>
          </a:p>
        </p:txBody>
      </p:sp>
      <p:sp>
        <p:nvSpPr>
          <p:cNvPr id="30" name="Rectangle 3"/>
          <p:cNvSpPr txBox="1">
            <a:spLocks noChangeArrowheads="1"/>
          </p:cNvSpPr>
          <p:nvPr/>
        </p:nvSpPr>
        <p:spPr>
          <a:xfrm>
            <a:off x="8735726" y="3770109"/>
            <a:ext cx="357323" cy="48690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a:t>A</a:t>
            </a:r>
            <a:endParaRPr lang="en-US" altLang="en-US" sz="1800" dirty="0"/>
          </a:p>
        </p:txBody>
      </p:sp>
      <p:sp>
        <p:nvSpPr>
          <p:cNvPr id="31" name="Rectangle 3"/>
          <p:cNvSpPr txBox="1">
            <a:spLocks noChangeArrowheads="1"/>
          </p:cNvSpPr>
          <p:nvPr/>
        </p:nvSpPr>
        <p:spPr>
          <a:xfrm>
            <a:off x="9502610" y="4885981"/>
            <a:ext cx="1199975" cy="410705"/>
          </a:xfrm>
          <a:prstGeom prst="rect">
            <a:avLst/>
          </a:prstGeom>
        </p:spPr>
        <p:txBody>
          <a:bodyPr vert="horz" lIns="91440" tIns="45720" rIns="91440" bIns="45720" rtlCol="0">
            <a:normAutofit lnSpcReduction="1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Is it B?</a:t>
            </a:r>
            <a:endParaRPr lang="en-US" altLang="en-US" sz="1800" dirty="0"/>
          </a:p>
        </p:txBody>
      </p:sp>
      <p:sp>
        <p:nvSpPr>
          <p:cNvPr id="32" name="Rectangle 3"/>
          <p:cNvSpPr txBox="1">
            <a:spLocks noChangeArrowheads="1"/>
          </p:cNvSpPr>
          <p:nvPr/>
        </p:nvSpPr>
        <p:spPr>
          <a:xfrm>
            <a:off x="10702585" y="4803400"/>
            <a:ext cx="357323" cy="48690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dirty="0"/>
              <a:t>D</a:t>
            </a:r>
            <a:endParaRPr lang="en-US" altLang="en-US" sz="1800" dirty="0"/>
          </a:p>
        </p:txBody>
      </p:sp>
      <p:sp>
        <p:nvSpPr>
          <p:cNvPr id="33" name="Rectangle 3"/>
          <p:cNvSpPr txBox="1">
            <a:spLocks noChangeArrowheads="1"/>
          </p:cNvSpPr>
          <p:nvPr/>
        </p:nvSpPr>
        <p:spPr>
          <a:xfrm>
            <a:off x="9283332" y="5834322"/>
            <a:ext cx="1356248" cy="486904"/>
          </a:xfrm>
          <a:prstGeom prst="rect">
            <a:avLst/>
          </a:prstGeom>
        </p:spPr>
        <p:txBody>
          <a:bodyPr vert="horz" lIns="91440" tIns="45720" rIns="91440" bIns="4572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Font typeface="Corbel" panose="020B0503020204020204" pitchFamily="34" charset="0"/>
              <a:buNone/>
              <a:defRPr/>
            </a:pPr>
            <a:r>
              <a:rPr lang="en-US" altLang="en-US" sz="2400"/>
              <a:t>B	C</a:t>
            </a:r>
            <a:endParaRPr lang="en-US" altLang="en-US" sz="1800" dirty="0"/>
          </a:p>
        </p:txBody>
      </p:sp>
    </p:spTree>
    <p:extLst>
      <p:ext uri="{BB962C8B-B14F-4D97-AF65-F5344CB8AC3E}">
        <p14:creationId xmlns:p14="http://schemas.microsoft.com/office/powerpoint/2010/main" val="94120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a:noFill/>
        </p:spPr>
        <p:txBody>
          <a:bodyPr/>
          <a:lstStyle>
            <a:lvl1pPr eaLnBrk="0" hangingPunct="0">
              <a:defRPr sz="2800">
                <a:solidFill>
                  <a:schemeClr val="bg1"/>
                </a:solidFill>
                <a:latin typeface="Frutiger LT Std 45 Light" pitchFamily="34" charset="0"/>
                <a:ea typeface="ＭＳ Ｐゴシック" pitchFamily="34" charset="-128"/>
              </a:defRPr>
            </a:lvl1pPr>
            <a:lvl2pPr marL="742950" indent="-285750" eaLnBrk="0" hangingPunct="0">
              <a:defRPr sz="2800">
                <a:solidFill>
                  <a:schemeClr val="bg1"/>
                </a:solidFill>
                <a:latin typeface="Frutiger LT Std 45 Light" pitchFamily="34" charset="0"/>
                <a:ea typeface="ＭＳ Ｐゴシック" pitchFamily="34" charset="-128"/>
              </a:defRPr>
            </a:lvl2pPr>
            <a:lvl3pPr marL="1143000" indent="-228600" eaLnBrk="0" hangingPunct="0">
              <a:defRPr sz="2800">
                <a:solidFill>
                  <a:schemeClr val="bg1"/>
                </a:solidFill>
                <a:latin typeface="Frutiger LT Std 45 Light" pitchFamily="34" charset="0"/>
                <a:ea typeface="ＭＳ Ｐゴシック" pitchFamily="34" charset="-128"/>
              </a:defRPr>
            </a:lvl3pPr>
            <a:lvl4pPr marL="1600200" indent="-228600" eaLnBrk="0" hangingPunct="0">
              <a:defRPr sz="2800">
                <a:solidFill>
                  <a:schemeClr val="bg1"/>
                </a:solidFill>
                <a:latin typeface="Frutiger LT Std 45 Light" pitchFamily="34" charset="0"/>
                <a:ea typeface="ＭＳ Ｐゴシック" pitchFamily="34" charset="-128"/>
              </a:defRPr>
            </a:lvl4pPr>
            <a:lvl5pPr marL="2057400" indent="-228600" eaLnBrk="0" hangingPunct="0">
              <a:defRPr sz="2800">
                <a:solidFill>
                  <a:schemeClr val="bg1"/>
                </a:solidFill>
                <a:latin typeface="Frutiger LT Std 45 Light" pitchFamily="34" charset="0"/>
                <a:ea typeface="ＭＳ Ｐゴシック" pitchFamily="34" charset="-128"/>
              </a:defRPr>
            </a:lvl5pPr>
            <a:lvl6pPr marL="2514600" indent="-228600" eaLnBrk="0" fontAlgn="base" hangingPunct="0">
              <a:spcBef>
                <a:spcPct val="20000"/>
              </a:spcBef>
              <a:spcAft>
                <a:spcPct val="0"/>
              </a:spcAft>
              <a:buSzPct val="100000"/>
              <a:buFont typeface="Times" pitchFamily="-84" charset="0"/>
              <a:defRPr sz="2800">
                <a:solidFill>
                  <a:schemeClr val="bg1"/>
                </a:solidFill>
                <a:latin typeface="Frutiger LT Std 45 Light" pitchFamily="34" charset="0"/>
                <a:ea typeface="ＭＳ Ｐゴシック" pitchFamily="34" charset="-128"/>
              </a:defRPr>
            </a:lvl6pPr>
            <a:lvl7pPr marL="2971800" indent="-228600" eaLnBrk="0" fontAlgn="base" hangingPunct="0">
              <a:spcBef>
                <a:spcPct val="20000"/>
              </a:spcBef>
              <a:spcAft>
                <a:spcPct val="0"/>
              </a:spcAft>
              <a:buSzPct val="100000"/>
              <a:buFont typeface="Times" pitchFamily="-84" charset="0"/>
              <a:defRPr sz="2800">
                <a:solidFill>
                  <a:schemeClr val="bg1"/>
                </a:solidFill>
                <a:latin typeface="Frutiger LT Std 45 Light" pitchFamily="34" charset="0"/>
                <a:ea typeface="ＭＳ Ｐゴシック" pitchFamily="34" charset="-128"/>
              </a:defRPr>
            </a:lvl7pPr>
            <a:lvl8pPr marL="3429000" indent="-228600" eaLnBrk="0" fontAlgn="base" hangingPunct="0">
              <a:spcBef>
                <a:spcPct val="20000"/>
              </a:spcBef>
              <a:spcAft>
                <a:spcPct val="0"/>
              </a:spcAft>
              <a:buSzPct val="100000"/>
              <a:buFont typeface="Times" pitchFamily="-84" charset="0"/>
              <a:defRPr sz="2800">
                <a:solidFill>
                  <a:schemeClr val="bg1"/>
                </a:solidFill>
                <a:latin typeface="Frutiger LT Std 45 Light" pitchFamily="34" charset="0"/>
                <a:ea typeface="ＭＳ Ｐゴシック" pitchFamily="34" charset="-128"/>
              </a:defRPr>
            </a:lvl8pPr>
            <a:lvl9pPr marL="3886200" indent="-228600" eaLnBrk="0" fontAlgn="base" hangingPunct="0">
              <a:spcBef>
                <a:spcPct val="20000"/>
              </a:spcBef>
              <a:spcAft>
                <a:spcPct val="0"/>
              </a:spcAft>
              <a:buSzPct val="100000"/>
              <a:buFont typeface="Times" pitchFamily="-84" charset="0"/>
              <a:defRPr sz="2800">
                <a:solidFill>
                  <a:schemeClr val="bg1"/>
                </a:solidFill>
                <a:latin typeface="Frutiger LT Std 45 Light" pitchFamily="34" charset="0"/>
                <a:ea typeface="ＭＳ Ｐゴシック" pitchFamily="34" charset="-128"/>
              </a:defRPr>
            </a:lvl9pPr>
          </a:lstStyle>
          <a:p>
            <a:pPr>
              <a:defRPr/>
            </a:pPr>
            <a:r>
              <a:rPr lang="en-GB" altLang="en-US" sz="1100">
                <a:latin typeface="Arial" pitchFamily="34" charset="0"/>
              </a:rPr>
              <a:t>Cognitive Science  José Luis Bermúdez / Cambridge University Press 2014</a:t>
            </a:r>
          </a:p>
        </p:txBody>
      </p:sp>
      <p:sp>
        <p:nvSpPr>
          <p:cNvPr id="30722" name="Rectangle 2"/>
          <p:cNvSpPr>
            <a:spLocks noGrp="1" noChangeArrowheads="1"/>
          </p:cNvSpPr>
          <p:nvPr>
            <p:ph type="title" idx="4294967295"/>
          </p:nvPr>
        </p:nvSpPr>
        <p:spPr>
          <a:xfrm>
            <a:off x="4341813" y="990600"/>
            <a:ext cx="7850187" cy="1143000"/>
          </a:xfrm>
        </p:spPr>
        <p:txBody>
          <a:bodyPr anchor="b">
            <a:normAutofit/>
          </a:bodyPr>
          <a:lstStyle/>
          <a:p>
            <a:pPr eaLnBrk="1" hangingPunct="1">
              <a:defRPr/>
            </a:pPr>
            <a:r>
              <a:rPr lang="en-US" dirty="0">
                <a:cs typeface="+mj-cs"/>
              </a:rPr>
              <a:t>Shannon Information</a:t>
            </a:r>
          </a:p>
        </p:txBody>
      </p:sp>
      <p:sp>
        <p:nvSpPr>
          <p:cNvPr id="30723" name="Rectangle 3"/>
          <p:cNvSpPr>
            <a:spLocks noGrp="1" noChangeArrowheads="1"/>
          </p:cNvSpPr>
          <p:nvPr>
            <p:ph type="body" idx="4294967295"/>
          </p:nvPr>
        </p:nvSpPr>
        <p:spPr>
          <a:xfrm>
            <a:off x="4341813" y="2285999"/>
            <a:ext cx="7236105" cy="4010615"/>
          </a:xfrm>
        </p:spPr>
        <p:txBody>
          <a:bodyPr>
            <a:normAutofit lnSpcReduction="10000"/>
          </a:bodyPr>
          <a:lstStyle/>
          <a:p>
            <a:pPr algn="just">
              <a:lnSpc>
                <a:spcPct val="90000"/>
              </a:lnSpc>
              <a:defRPr/>
            </a:pPr>
            <a:r>
              <a:rPr lang="en-US" altLang="en-US" sz="2400" dirty="0"/>
              <a:t>Machine 2 is producing </a:t>
            </a:r>
            <a:r>
              <a:rPr lang="en-US" altLang="en-US" sz="2400" b="1" i="1" dirty="0"/>
              <a:t>less</a:t>
            </a:r>
            <a:r>
              <a:rPr lang="en-US" altLang="en-US" sz="2400" dirty="0"/>
              <a:t> information than Machine 1 because it takes </a:t>
            </a:r>
            <a:r>
              <a:rPr lang="en-US" altLang="en-US" sz="2400" b="1" i="1" dirty="0"/>
              <a:t>fewer</a:t>
            </a:r>
            <a:r>
              <a:rPr lang="en-US" altLang="en-US" sz="2400" dirty="0"/>
              <a:t> steps/questions/bits to find out what symbol is next.</a:t>
            </a:r>
          </a:p>
          <a:p>
            <a:pPr algn="just">
              <a:lnSpc>
                <a:spcPct val="90000"/>
              </a:lnSpc>
              <a:defRPr/>
            </a:pPr>
            <a:r>
              <a:rPr lang="en-US" altLang="en-US" sz="2400" dirty="0"/>
              <a:t>So, a completely random sequence contains </a:t>
            </a:r>
            <a:r>
              <a:rPr lang="en-US" altLang="en-US" sz="2400" b="1" i="1" dirty="0"/>
              <a:t>more</a:t>
            </a:r>
            <a:r>
              <a:rPr lang="en-US" altLang="en-US" sz="2400" dirty="0"/>
              <a:t> ‘information’ than one that is compactable in some way.</a:t>
            </a:r>
          </a:p>
          <a:p>
            <a:pPr lvl="1" algn="just">
              <a:lnSpc>
                <a:spcPct val="90000"/>
              </a:lnSpc>
              <a:defRPr/>
            </a:pPr>
            <a:r>
              <a:rPr lang="en-US" altLang="en-US" sz="1600" dirty="0"/>
              <a:t>e.g. Memorizing 32 unique names is more difficult than memorizing 32 names that include some repeats (thanks Joshes &amp; </a:t>
            </a:r>
            <a:r>
              <a:rPr lang="en-US" altLang="en-US" sz="1600" dirty="0" err="1"/>
              <a:t>Tylers</a:t>
            </a:r>
            <a:r>
              <a:rPr lang="en-US" altLang="en-US" sz="1600" dirty="0"/>
              <a:t>!)</a:t>
            </a:r>
          </a:p>
          <a:p>
            <a:pPr algn="just">
              <a:lnSpc>
                <a:spcPct val="90000"/>
              </a:lnSpc>
              <a:defRPr/>
            </a:pPr>
            <a:r>
              <a:rPr lang="en-US" altLang="en-US" sz="2400" dirty="0"/>
              <a:t>So we understand information. What about transmission?</a:t>
            </a:r>
          </a:p>
        </p:txBody>
      </p:sp>
    </p:spTree>
    <p:extLst>
      <p:ext uri="{BB962C8B-B14F-4D97-AF65-F5344CB8AC3E}">
        <p14:creationId xmlns:p14="http://schemas.microsoft.com/office/powerpoint/2010/main" val="154022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233530" y="537403"/>
            <a:ext cx="6970644" cy="1325563"/>
          </a:xfrm>
        </p:spPr>
        <p:txBody>
          <a:bodyPr anchor="ctr"/>
          <a:lstStyle/>
          <a:p>
            <a:pPr eaLnBrk="1" hangingPunct="1">
              <a:defRPr/>
            </a:pPr>
            <a:r>
              <a:rPr lang="en-US" dirty="0">
                <a:cs typeface="+mj-cs"/>
              </a:rPr>
              <a:t>A sample program</a:t>
            </a:r>
          </a:p>
        </p:txBody>
      </p:sp>
      <p:sp>
        <p:nvSpPr>
          <p:cNvPr id="48131" name="Rectangle 3"/>
          <p:cNvSpPr>
            <a:spLocks noGrp="1" noChangeArrowheads="1"/>
          </p:cNvSpPr>
          <p:nvPr>
            <p:ph type="body" idx="4294967295"/>
          </p:nvPr>
        </p:nvSpPr>
        <p:spPr>
          <a:xfrm>
            <a:off x="5384800" y="2153477"/>
            <a:ext cx="5998955" cy="3879023"/>
          </a:xfrm>
        </p:spPr>
        <p:txBody>
          <a:bodyPr>
            <a:normAutofit fontScale="85000" lnSpcReduction="20000"/>
          </a:bodyPr>
          <a:lstStyle/>
          <a:p>
            <a:pPr marL="0" indent="0">
              <a:defRPr/>
            </a:pPr>
            <a:endParaRPr lang="en-US" dirty="0">
              <a:cs typeface="+mn-cs"/>
            </a:endParaRPr>
          </a:p>
          <a:p>
            <a:pPr marL="0" indent="0">
              <a:defRPr/>
            </a:pPr>
            <a:r>
              <a:rPr lang="en-US" sz="2400" i="1" dirty="0"/>
              <a:t>Q</a:t>
            </a:r>
            <a:r>
              <a:rPr lang="en-US" sz="2400" i="1" baseline="-25000" dirty="0"/>
              <a:t>1</a:t>
            </a:r>
            <a:r>
              <a:rPr lang="en-US" sz="2400" i="1" dirty="0"/>
              <a:t>	0	R</a:t>
            </a:r>
            <a:r>
              <a:rPr lang="en-US" sz="2400" dirty="0"/>
              <a:t>	</a:t>
            </a:r>
            <a:r>
              <a:rPr lang="en-US" sz="2400" i="1" dirty="0"/>
              <a:t>Q</a:t>
            </a:r>
            <a:r>
              <a:rPr lang="en-US" sz="2400" i="1" baseline="-25000" dirty="0"/>
              <a:t>2</a:t>
            </a:r>
          </a:p>
          <a:p>
            <a:pPr marL="0" indent="0">
              <a:defRPr/>
            </a:pPr>
            <a:endParaRPr lang="en-US" sz="2400" i="1" baseline="-25000" dirty="0"/>
          </a:p>
          <a:p>
            <a:pPr marL="0" indent="0">
              <a:defRPr/>
            </a:pPr>
            <a:r>
              <a:rPr lang="en-US" sz="2400" i="1" dirty="0"/>
              <a:t>Q</a:t>
            </a:r>
            <a:r>
              <a:rPr lang="en-US" sz="2400" i="1" baseline="-25000" dirty="0"/>
              <a:t>1</a:t>
            </a:r>
            <a:r>
              <a:rPr lang="en-US" sz="2400" i="1" dirty="0"/>
              <a:t>	1	</a:t>
            </a:r>
            <a:r>
              <a:rPr lang="en-US" sz="2400" dirty="0"/>
              <a:t>0	</a:t>
            </a:r>
            <a:r>
              <a:rPr lang="en-US" sz="2400" i="1" dirty="0"/>
              <a:t>Q</a:t>
            </a:r>
            <a:r>
              <a:rPr lang="en-US" sz="2400" i="1" baseline="-25000" dirty="0"/>
              <a:t>1</a:t>
            </a:r>
          </a:p>
          <a:p>
            <a:pPr marL="0" indent="0">
              <a:defRPr/>
            </a:pPr>
            <a:endParaRPr lang="en-US" sz="2400" i="1" baseline="-25000" dirty="0"/>
          </a:p>
          <a:p>
            <a:pPr marL="0" indent="0">
              <a:defRPr/>
            </a:pPr>
            <a:r>
              <a:rPr lang="en-US" sz="2400" i="1" dirty="0"/>
              <a:t>Q</a:t>
            </a:r>
            <a:r>
              <a:rPr lang="en-US" sz="2400" i="1" baseline="-25000" dirty="0"/>
              <a:t>2</a:t>
            </a:r>
            <a:r>
              <a:rPr lang="en-US" sz="2400" i="1" dirty="0"/>
              <a:t>	0	</a:t>
            </a:r>
            <a:r>
              <a:rPr lang="en-US" sz="2400" dirty="0"/>
              <a:t>1	</a:t>
            </a:r>
            <a:r>
              <a:rPr lang="en-US" sz="2400" i="1" dirty="0"/>
              <a:t>Q</a:t>
            </a:r>
            <a:r>
              <a:rPr lang="en-US" sz="2400" i="1" baseline="-25000" dirty="0"/>
              <a:t>3</a:t>
            </a:r>
          </a:p>
          <a:p>
            <a:pPr marL="0" indent="0">
              <a:defRPr/>
            </a:pPr>
            <a:endParaRPr lang="en-US" sz="2400" i="1" baseline="-25000" dirty="0"/>
          </a:p>
          <a:p>
            <a:pPr marL="0" indent="0">
              <a:defRPr/>
            </a:pPr>
            <a:r>
              <a:rPr lang="en-US" sz="2400" i="1" dirty="0"/>
              <a:t>Q</a:t>
            </a:r>
            <a:r>
              <a:rPr lang="en-US" sz="2400" i="1" baseline="-25000" dirty="0"/>
              <a:t>2</a:t>
            </a:r>
            <a:r>
              <a:rPr lang="en-US" sz="2400" i="1" dirty="0"/>
              <a:t>	1	R</a:t>
            </a:r>
            <a:r>
              <a:rPr lang="en-US" sz="2400" dirty="0"/>
              <a:t>	</a:t>
            </a:r>
            <a:r>
              <a:rPr lang="en-US" sz="2400" i="1" dirty="0"/>
              <a:t>Q</a:t>
            </a:r>
            <a:r>
              <a:rPr lang="en-US" sz="2400" i="1" baseline="-25000" dirty="0"/>
              <a:t>2</a:t>
            </a:r>
          </a:p>
          <a:p>
            <a:pPr marL="0" indent="0">
              <a:defRPr/>
            </a:pPr>
            <a:endParaRPr lang="en-US" sz="2400" i="1" baseline="-25000" dirty="0"/>
          </a:p>
          <a:p>
            <a:pPr marL="0" indent="0">
              <a:defRPr/>
            </a:pPr>
            <a:endParaRPr lang="en-US" sz="2400" i="1" baseline="-25000" dirty="0"/>
          </a:p>
          <a:p>
            <a:pPr marL="0" indent="0">
              <a:defRPr/>
            </a:pPr>
            <a:r>
              <a:rPr lang="en-US" sz="2400" dirty="0"/>
              <a:t>Convention: the machine starts in </a:t>
            </a:r>
            <a:r>
              <a:rPr lang="en-US" sz="2400" i="1" dirty="0"/>
              <a:t>Q</a:t>
            </a:r>
            <a:r>
              <a:rPr lang="en-US" sz="2400" i="1" baseline="-25000" dirty="0"/>
              <a:t>1</a:t>
            </a:r>
            <a:r>
              <a:rPr lang="en-US" sz="2400" i="1" dirty="0"/>
              <a:t> </a:t>
            </a:r>
            <a:r>
              <a:rPr lang="en-US" sz="2400" dirty="0"/>
              <a:t>and halts in </a:t>
            </a:r>
            <a:r>
              <a:rPr lang="en-US" sz="2400" i="1" dirty="0"/>
              <a:t>Q</a:t>
            </a:r>
            <a:r>
              <a:rPr lang="en-US" sz="2400" i="1" baseline="-25000" dirty="0"/>
              <a:t>3</a:t>
            </a:r>
            <a:r>
              <a:rPr lang="en-US" sz="2400" i="1" dirty="0"/>
              <a:t>	</a:t>
            </a:r>
          </a:p>
        </p:txBody>
      </p:sp>
      <p:sp>
        <p:nvSpPr>
          <p:cNvPr id="2" name="TextBox 1"/>
          <p:cNvSpPr txBox="1"/>
          <p:nvPr/>
        </p:nvSpPr>
        <p:spPr>
          <a:xfrm>
            <a:off x="9346131" y="2417736"/>
            <a:ext cx="2355089" cy="2577629"/>
          </a:xfrm>
          <a:prstGeom prst="rect">
            <a:avLst/>
          </a:prstGeom>
          <a:noFill/>
        </p:spPr>
        <p:txBody>
          <a:bodyPr wrap="square" rtlCol="0">
            <a:spAutoFit/>
          </a:bodyPr>
          <a:lstStyle/>
          <a:p>
            <a:pPr>
              <a:spcAft>
                <a:spcPts val="700"/>
              </a:spcAft>
            </a:pPr>
            <a:r>
              <a:rPr lang="en-US" dirty="0"/>
              <a:t>”If you see a zero, go right, switch to Q2”</a:t>
            </a:r>
          </a:p>
          <a:p>
            <a:pPr>
              <a:spcAft>
                <a:spcPts val="700"/>
              </a:spcAft>
            </a:pPr>
            <a:r>
              <a:rPr lang="en-US" dirty="0"/>
              <a:t>“If you see a one, make it a zero.”</a:t>
            </a:r>
          </a:p>
          <a:p>
            <a:pPr>
              <a:spcAft>
                <a:spcPts val="700"/>
              </a:spcAft>
            </a:pPr>
            <a:r>
              <a:rPr lang="en-US" dirty="0"/>
              <a:t>“If you see a 0, make it a 1, halt.”</a:t>
            </a:r>
          </a:p>
          <a:p>
            <a:pPr>
              <a:spcAft>
                <a:spcPts val="700"/>
              </a:spcAft>
            </a:pPr>
            <a:r>
              <a:rPr lang="en-US" dirty="0"/>
              <a:t>“If you see a 1, go right.”</a:t>
            </a:r>
          </a:p>
        </p:txBody>
      </p:sp>
      <p:pic>
        <p:nvPicPr>
          <p:cNvPr id="6" name="Picture 3" descr="88200fig1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6" y="2417736"/>
            <a:ext cx="4979546" cy="280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49164"/>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3260034" y="365125"/>
            <a:ext cx="7255565" cy="1325563"/>
          </a:xfrm>
        </p:spPr>
        <p:txBody>
          <a:bodyPr anchor="ctr"/>
          <a:lstStyle/>
          <a:p>
            <a:pPr eaLnBrk="1" hangingPunct="1">
              <a:defRPr/>
            </a:pPr>
            <a:r>
              <a:rPr lang="en-US">
                <a:cs typeface="+mj-cs"/>
              </a:rPr>
              <a:t>Running the program</a:t>
            </a:r>
          </a:p>
        </p:txBody>
      </p:sp>
      <p:sp>
        <p:nvSpPr>
          <p:cNvPr id="50179" name="Rectangle 3"/>
          <p:cNvSpPr>
            <a:spLocks noGrp="1" noChangeArrowheads="1"/>
          </p:cNvSpPr>
          <p:nvPr>
            <p:ph type="body" idx="4294967295"/>
          </p:nvPr>
        </p:nvSpPr>
        <p:spPr>
          <a:xfrm>
            <a:off x="4114800" y="1981200"/>
            <a:ext cx="7059478" cy="1981200"/>
          </a:xfrm>
          <a:ln w="38100">
            <a:solidFill>
              <a:schemeClr val="tx1"/>
            </a:solidFill>
            <a:miter lim="800000"/>
            <a:headEnd/>
            <a:tailEnd/>
          </a:ln>
        </p:spPr>
        <p:txBody>
          <a:bodyPr>
            <a:normAutofit fontScale="92500" lnSpcReduction="20000"/>
          </a:bodyPr>
          <a:lstStyle/>
          <a:p>
            <a:pPr marL="0" indent="0">
              <a:defRPr/>
            </a:pPr>
            <a:r>
              <a:rPr lang="en-US" sz="2400" i="1" dirty="0"/>
              <a:t>Q</a:t>
            </a:r>
            <a:r>
              <a:rPr lang="en-US" sz="2400" i="1" baseline="-25000" dirty="0"/>
              <a:t>1		</a:t>
            </a:r>
            <a:r>
              <a:rPr lang="en-US" sz="2400" u="sng" dirty="0"/>
              <a:t>1</a:t>
            </a:r>
            <a:r>
              <a:rPr lang="en-US" sz="2400" b="1" dirty="0"/>
              <a:t>	</a:t>
            </a:r>
            <a:r>
              <a:rPr lang="en-US" sz="2400" dirty="0"/>
              <a:t>1	0	1	1</a:t>
            </a:r>
            <a:r>
              <a:rPr lang="en-US" sz="2400" i="1" baseline="-25000" dirty="0"/>
              <a:t>	</a:t>
            </a:r>
            <a:r>
              <a:rPr lang="en-US" sz="2400" dirty="0"/>
              <a:t>0</a:t>
            </a:r>
          </a:p>
          <a:p>
            <a:pPr marL="0" indent="0">
              <a:defRPr/>
            </a:pPr>
            <a:r>
              <a:rPr lang="en-US" sz="2400" i="1" dirty="0"/>
              <a:t>Q</a:t>
            </a:r>
            <a:r>
              <a:rPr lang="en-US" sz="2400" i="1" baseline="-25000" dirty="0"/>
              <a:t>1</a:t>
            </a:r>
            <a:r>
              <a:rPr lang="en-US" sz="2400" i="1" dirty="0"/>
              <a:t>		</a:t>
            </a:r>
            <a:r>
              <a:rPr lang="en-US" sz="2400" u="sng" dirty="0"/>
              <a:t>0</a:t>
            </a:r>
            <a:r>
              <a:rPr lang="en-US" sz="2400" i="1" dirty="0"/>
              <a:t>	</a:t>
            </a:r>
            <a:r>
              <a:rPr lang="en-US" sz="2400" dirty="0"/>
              <a:t>1	0	1	1	0</a:t>
            </a:r>
          </a:p>
          <a:p>
            <a:pPr marL="0" indent="0">
              <a:defRPr/>
            </a:pPr>
            <a:r>
              <a:rPr lang="en-US" sz="2400" i="1" dirty="0"/>
              <a:t>Q</a:t>
            </a:r>
            <a:r>
              <a:rPr lang="en-US" sz="2400" i="1" baseline="-25000" dirty="0"/>
              <a:t>2		</a:t>
            </a:r>
            <a:r>
              <a:rPr lang="en-US" sz="2400" dirty="0"/>
              <a:t>0</a:t>
            </a:r>
            <a:r>
              <a:rPr lang="en-US" sz="2400" u="sng" dirty="0"/>
              <a:t>	1</a:t>
            </a:r>
            <a:r>
              <a:rPr lang="en-US" sz="2400" dirty="0"/>
              <a:t>	0	1	1	0</a:t>
            </a:r>
          </a:p>
          <a:p>
            <a:pPr marL="0" indent="0">
              <a:defRPr/>
            </a:pPr>
            <a:r>
              <a:rPr lang="en-US" sz="2400" dirty="0"/>
              <a:t>Q</a:t>
            </a:r>
            <a:r>
              <a:rPr lang="en-US" sz="2400" baseline="-25000" dirty="0"/>
              <a:t>2</a:t>
            </a:r>
            <a:r>
              <a:rPr lang="en-US" sz="2400" dirty="0"/>
              <a:t>		0	1</a:t>
            </a:r>
            <a:r>
              <a:rPr lang="en-US" sz="2400" u="sng" dirty="0"/>
              <a:t>	0</a:t>
            </a:r>
            <a:r>
              <a:rPr lang="en-US" sz="2400" dirty="0"/>
              <a:t>	1	1	0</a:t>
            </a:r>
          </a:p>
          <a:p>
            <a:pPr marL="0" indent="0">
              <a:defRPr/>
            </a:pPr>
            <a:r>
              <a:rPr lang="en-US" sz="2400" dirty="0"/>
              <a:t>Q</a:t>
            </a:r>
            <a:r>
              <a:rPr lang="en-US" sz="2400" baseline="-25000" dirty="0"/>
              <a:t>3</a:t>
            </a:r>
            <a:r>
              <a:rPr lang="en-US" sz="2400" dirty="0"/>
              <a:t>		0 	1	</a:t>
            </a:r>
            <a:r>
              <a:rPr lang="en-US" sz="2400" u="sng" dirty="0"/>
              <a:t>1</a:t>
            </a:r>
            <a:r>
              <a:rPr lang="en-US" sz="2400" dirty="0"/>
              <a:t>	1	1	0	</a:t>
            </a:r>
            <a:r>
              <a:rPr lang="en-US" sz="2400" b="1" dirty="0"/>
              <a:t>	</a:t>
            </a:r>
            <a:r>
              <a:rPr lang="en-US" sz="2400" i="1" dirty="0"/>
              <a:t>			</a:t>
            </a:r>
          </a:p>
        </p:txBody>
      </p:sp>
      <p:sp>
        <p:nvSpPr>
          <p:cNvPr id="17413" name="Text Box 4"/>
          <p:cNvSpPr txBox="1">
            <a:spLocks noChangeArrowheads="1"/>
          </p:cNvSpPr>
          <p:nvPr/>
        </p:nvSpPr>
        <p:spPr bwMode="auto">
          <a:xfrm>
            <a:off x="5943600" y="4343400"/>
            <a:ext cx="42672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2800">
                <a:solidFill>
                  <a:schemeClr val="tx1"/>
                </a:solidFill>
                <a:latin typeface="Arial" charset="0"/>
                <a:ea typeface="ＭＳ Ｐゴシック" charset="-128"/>
              </a:defRPr>
            </a:lvl1pPr>
            <a:lvl2pPr marL="742950" indent="-285750" eaLnBrk="0" hangingPunct="0">
              <a:buChar char="–"/>
              <a:defRPr sz="2000">
                <a:solidFill>
                  <a:schemeClr val="tx1"/>
                </a:solidFill>
                <a:latin typeface="Arial" charset="0"/>
                <a:ea typeface="ＭＳ Ｐゴシック" charset="-128"/>
              </a:defRPr>
            </a:lvl2pPr>
            <a:lvl3pPr marL="1143000" indent="-228600" eaLnBrk="0" hangingPunct="0">
              <a:buChar char="•"/>
              <a:defRPr>
                <a:solidFill>
                  <a:schemeClr val="tx1"/>
                </a:solidFill>
                <a:latin typeface="Arial" charset="0"/>
                <a:ea typeface="ＭＳ Ｐゴシック" charset="-128"/>
              </a:defRPr>
            </a:lvl3pPr>
            <a:lvl4pPr marL="1600200" indent="-228600" eaLnBrk="0" hangingPunct="0">
              <a:buChar char="–"/>
              <a:defRPr sz="1600">
                <a:solidFill>
                  <a:schemeClr val="tx1"/>
                </a:solidFill>
                <a:latin typeface="Arial" charset="0"/>
                <a:ea typeface="ＭＳ Ｐゴシック" charset="-128"/>
              </a:defRPr>
            </a:lvl4pPr>
            <a:lvl5pPr marL="2057400" indent="-228600" eaLnBrk="0" hangingPunct="0">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buNone/>
              <a:defRPr/>
            </a:pPr>
            <a:endParaRPr lang="en-US" sz="1800" dirty="0"/>
          </a:p>
          <a:p>
            <a:pPr>
              <a:buNone/>
              <a:defRPr/>
            </a:pPr>
            <a:r>
              <a:rPr lang="en-US" sz="1800" i="1" dirty="0"/>
              <a:t>Q</a:t>
            </a:r>
            <a:r>
              <a:rPr lang="en-US" sz="1800" i="1" baseline="-25000" dirty="0"/>
              <a:t>1</a:t>
            </a:r>
            <a:r>
              <a:rPr lang="en-US" sz="1800" i="1" dirty="0"/>
              <a:t>	0	R</a:t>
            </a:r>
            <a:r>
              <a:rPr lang="en-US" sz="1800" dirty="0"/>
              <a:t>	</a:t>
            </a:r>
            <a:r>
              <a:rPr lang="en-US" sz="1800" i="1" dirty="0"/>
              <a:t>Q</a:t>
            </a:r>
            <a:r>
              <a:rPr lang="en-US" sz="1800" i="1" baseline="-25000" dirty="0"/>
              <a:t>2</a:t>
            </a:r>
          </a:p>
          <a:p>
            <a:pPr>
              <a:buNone/>
              <a:defRPr/>
            </a:pPr>
            <a:endParaRPr lang="en-US" sz="1800" i="1" baseline="-25000" dirty="0"/>
          </a:p>
          <a:p>
            <a:pPr>
              <a:buNone/>
              <a:defRPr/>
            </a:pPr>
            <a:r>
              <a:rPr lang="en-US" sz="1800" i="1" dirty="0"/>
              <a:t>Q</a:t>
            </a:r>
            <a:r>
              <a:rPr lang="en-US" sz="1800" i="1" baseline="-25000" dirty="0"/>
              <a:t>1</a:t>
            </a:r>
            <a:r>
              <a:rPr lang="en-US" sz="1800" i="1" dirty="0"/>
              <a:t>	1	</a:t>
            </a:r>
            <a:r>
              <a:rPr lang="en-US" sz="1800" dirty="0"/>
              <a:t>0	</a:t>
            </a:r>
            <a:r>
              <a:rPr lang="en-US" sz="1800" i="1" dirty="0"/>
              <a:t>Q</a:t>
            </a:r>
            <a:r>
              <a:rPr lang="en-US" sz="1800" i="1" baseline="-25000" dirty="0"/>
              <a:t>1</a:t>
            </a:r>
          </a:p>
          <a:p>
            <a:pPr>
              <a:buNone/>
              <a:defRPr/>
            </a:pPr>
            <a:endParaRPr lang="en-US" sz="1800" i="1" baseline="-25000" dirty="0"/>
          </a:p>
          <a:p>
            <a:pPr>
              <a:buNone/>
              <a:defRPr/>
            </a:pPr>
            <a:r>
              <a:rPr lang="en-US" sz="1800" i="1" dirty="0"/>
              <a:t>Q</a:t>
            </a:r>
            <a:r>
              <a:rPr lang="en-US" sz="1800" i="1" baseline="-25000" dirty="0"/>
              <a:t>2</a:t>
            </a:r>
            <a:r>
              <a:rPr lang="en-US" sz="1800" i="1" dirty="0"/>
              <a:t>	0	</a:t>
            </a:r>
            <a:r>
              <a:rPr lang="en-US" sz="1800" dirty="0"/>
              <a:t>1	</a:t>
            </a:r>
            <a:r>
              <a:rPr lang="en-US" sz="1800" i="1" dirty="0"/>
              <a:t>Q</a:t>
            </a:r>
            <a:r>
              <a:rPr lang="en-US" sz="1800" i="1" baseline="-25000" dirty="0"/>
              <a:t>3</a:t>
            </a:r>
          </a:p>
          <a:p>
            <a:pPr>
              <a:buNone/>
              <a:defRPr/>
            </a:pPr>
            <a:endParaRPr lang="en-US" sz="1800" i="1" baseline="-25000" dirty="0"/>
          </a:p>
          <a:p>
            <a:pPr>
              <a:buNone/>
              <a:defRPr/>
            </a:pPr>
            <a:r>
              <a:rPr lang="en-US" sz="1800" i="1" dirty="0"/>
              <a:t>Q</a:t>
            </a:r>
            <a:r>
              <a:rPr lang="en-US" sz="1800" i="1" baseline="-25000" dirty="0"/>
              <a:t>2</a:t>
            </a:r>
            <a:r>
              <a:rPr lang="en-US" sz="1800" i="1" dirty="0"/>
              <a:t>	1	R</a:t>
            </a:r>
            <a:r>
              <a:rPr lang="en-US" sz="1800" dirty="0"/>
              <a:t>	</a:t>
            </a:r>
            <a:r>
              <a:rPr lang="en-US" sz="1800" i="1" dirty="0"/>
              <a:t>Q</a:t>
            </a:r>
            <a:r>
              <a:rPr lang="en-US" sz="1800" i="1" baseline="-25000" dirty="0"/>
              <a:t>2</a:t>
            </a:r>
          </a:p>
        </p:txBody>
      </p:sp>
    </p:spTree>
    <p:extLst>
      <p:ext uri="{BB962C8B-B14F-4D97-AF65-F5344CB8AC3E}">
        <p14:creationId xmlns:p14="http://schemas.microsoft.com/office/powerpoint/2010/main" val="141126012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3286539" y="838200"/>
            <a:ext cx="8905461" cy="1143000"/>
          </a:xfrm>
        </p:spPr>
        <p:txBody>
          <a:bodyPr anchor="ctr"/>
          <a:lstStyle/>
          <a:p>
            <a:pPr eaLnBrk="1" hangingPunct="1">
              <a:defRPr/>
            </a:pPr>
            <a:r>
              <a:rPr lang="en-US">
                <a:cs typeface="+mj-cs"/>
              </a:rPr>
              <a:t>Universal Turing machine</a:t>
            </a:r>
          </a:p>
        </p:txBody>
      </p:sp>
      <p:sp>
        <p:nvSpPr>
          <p:cNvPr id="52227" name="Rectangle 3"/>
          <p:cNvSpPr>
            <a:spLocks noGrp="1" noChangeArrowheads="1"/>
          </p:cNvSpPr>
          <p:nvPr>
            <p:ph type="body" idx="4294967295"/>
          </p:nvPr>
        </p:nvSpPr>
        <p:spPr>
          <a:xfrm>
            <a:off x="4341813" y="1981200"/>
            <a:ext cx="7134708" cy="4504660"/>
          </a:xfrm>
        </p:spPr>
        <p:txBody>
          <a:bodyPr>
            <a:normAutofit/>
          </a:bodyPr>
          <a:lstStyle/>
          <a:p>
            <a:pPr>
              <a:defRPr/>
            </a:pPr>
            <a:r>
              <a:rPr lang="en-US" altLang="en-US" sz="2100" dirty="0"/>
              <a:t>The Turing machine is a model of how information-processing can take place</a:t>
            </a:r>
          </a:p>
          <a:p>
            <a:pPr marL="1028700" lvl="2" indent="-342900">
              <a:defRPr/>
            </a:pPr>
            <a:r>
              <a:rPr lang="en-US" altLang="en-US" sz="2100" dirty="0"/>
              <a:t>purely algorithmic process</a:t>
            </a:r>
          </a:p>
          <a:p>
            <a:pPr marL="1028700" lvl="2" indent="-342900">
              <a:defRPr/>
            </a:pPr>
            <a:r>
              <a:rPr lang="en-US" altLang="en-US" sz="2100" dirty="0"/>
              <a:t>even though cells on the tape carry information, they can be manipulated and transformed in a purely mechanical way</a:t>
            </a:r>
          </a:p>
          <a:p>
            <a:pPr>
              <a:defRPr/>
            </a:pPr>
            <a:r>
              <a:rPr lang="en-US" altLang="en-US" sz="2100" dirty="0"/>
              <a:t>Intelligent symbol manipulation without a </a:t>
            </a:r>
            <a:r>
              <a:rPr lang="ja-JP" altLang="en-US" sz="2100" dirty="0"/>
              <a:t>“</a:t>
            </a:r>
            <a:r>
              <a:rPr lang="en-US" altLang="ja-JP" sz="2100" dirty="0"/>
              <a:t>homunculus</a:t>
            </a:r>
            <a:r>
              <a:rPr lang="ja-JP" altLang="en-US" sz="2100" dirty="0"/>
              <a:t>”</a:t>
            </a:r>
            <a:r>
              <a:rPr lang="en-US" altLang="ja-JP" sz="2100" dirty="0"/>
              <a:t> – the stored program (TM table) does the job of the homunculus</a:t>
            </a:r>
            <a:endParaRPr lang="en-US" altLang="en-US" sz="2100" dirty="0"/>
          </a:p>
        </p:txBody>
      </p:sp>
    </p:spTree>
    <p:extLst>
      <p:ext uri="{BB962C8B-B14F-4D97-AF65-F5344CB8AC3E}">
        <p14:creationId xmlns:p14="http://schemas.microsoft.com/office/powerpoint/2010/main" val="185392147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933700" y="1310639"/>
            <a:ext cx="8770571" cy="818421"/>
          </a:xfrm>
        </p:spPr>
        <p:txBody>
          <a:bodyPr/>
          <a:lstStyle/>
          <a:p>
            <a:r>
              <a:rPr lang="en-US" altLang="x-none" sz="4000" dirty="0"/>
              <a:t>Turing: Can Machines Think?</a:t>
            </a:r>
          </a:p>
        </p:txBody>
      </p:sp>
      <p:sp>
        <p:nvSpPr>
          <p:cNvPr id="51203" name="Rectangle 3"/>
          <p:cNvSpPr>
            <a:spLocks noGrp="1" noChangeArrowheads="1"/>
          </p:cNvSpPr>
          <p:nvPr>
            <p:ph type="body" idx="1"/>
          </p:nvPr>
        </p:nvSpPr>
        <p:spPr>
          <a:xfrm>
            <a:off x="3992880" y="2438400"/>
            <a:ext cx="7711391" cy="3651504"/>
          </a:xfrm>
        </p:spPr>
        <p:txBody>
          <a:bodyPr>
            <a:normAutofit/>
          </a:bodyPr>
          <a:lstStyle/>
          <a:p>
            <a:r>
              <a:rPr lang="en-US" altLang="x-none" sz="2200" dirty="0"/>
              <a:t>Arguments for the possibility of thinking machines (or intelligent computers) often take the following form:</a:t>
            </a:r>
          </a:p>
          <a:p>
            <a:pPr marL="662940" lvl="1" indent="-342900">
              <a:buFont typeface="+mj-lt"/>
              <a:buAutoNum type="arabicPeriod"/>
            </a:pPr>
            <a:r>
              <a:rPr lang="en-US" altLang="x-none" sz="2200" dirty="0"/>
              <a:t>An entity is intelligent if it displays certain behavioral repertoires X</a:t>
            </a:r>
          </a:p>
          <a:p>
            <a:pPr marL="662940" lvl="1" indent="-342900">
              <a:buFont typeface="+mj-lt"/>
              <a:buAutoNum type="arabicPeriod"/>
            </a:pPr>
            <a:r>
              <a:rPr lang="en-US" altLang="x-none" sz="2200" dirty="0"/>
              <a:t>Computers can be programmed to display those behavioral repertoires X</a:t>
            </a:r>
          </a:p>
          <a:p>
            <a:pPr marL="662940" lvl="1" indent="-342900">
              <a:buFont typeface="+mj-lt"/>
              <a:buAutoNum type="arabicPeriod"/>
            </a:pPr>
            <a:r>
              <a:rPr lang="en-US" altLang="x-none" sz="2200" dirty="0"/>
              <a:t>Therefore, computers can be intelligent</a:t>
            </a:r>
          </a:p>
        </p:txBody>
      </p:sp>
    </p:spTree>
    <p:extLst>
      <p:ext uri="{BB962C8B-B14F-4D97-AF65-F5344CB8AC3E}">
        <p14:creationId xmlns:p14="http://schemas.microsoft.com/office/powerpoint/2010/main" val="73906521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933700" y="1158239"/>
            <a:ext cx="8770571" cy="970821"/>
          </a:xfrm>
        </p:spPr>
        <p:txBody>
          <a:bodyPr/>
          <a:lstStyle/>
          <a:p>
            <a:r>
              <a:rPr lang="en-US" altLang="x-none" sz="4000" dirty="0"/>
              <a:t>Turing’s Imitation Game</a:t>
            </a:r>
          </a:p>
        </p:txBody>
      </p:sp>
      <p:sp>
        <p:nvSpPr>
          <p:cNvPr id="4099" name="Text Box 3"/>
          <p:cNvSpPr txBox="1">
            <a:spLocks noChangeArrowheads="1"/>
          </p:cNvSpPr>
          <p:nvPr/>
        </p:nvSpPr>
        <p:spPr bwMode="auto">
          <a:xfrm>
            <a:off x="3352800" y="3733800"/>
            <a:ext cx="163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latin typeface="Times New Roman" charset="0"/>
              </a:rPr>
              <a:t>Interrogator</a:t>
            </a:r>
          </a:p>
        </p:txBody>
      </p:sp>
      <p:sp>
        <p:nvSpPr>
          <p:cNvPr id="4100" name="Text Box 4"/>
          <p:cNvSpPr txBox="1">
            <a:spLocks noChangeArrowheads="1"/>
          </p:cNvSpPr>
          <p:nvPr/>
        </p:nvSpPr>
        <p:spPr bwMode="auto">
          <a:xfrm>
            <a:off x="7086601" y="2438400"/>
            <a:ext cx="1249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latin typeface="Times New Roman" charset="0"/>
              </a:rPr>
              <a:t>Machine</a:t>
            </a:r>
          </a:p>
        </p:txBody>
      </p:sp>
      <p:sp>
        <p:nvSpPr>
          <p:cNvPr id="4101" name="Text Box 5"/>
          <p:cNvSpPr txBox="1">
            <a:spLocks noChangeArrowheads="1"/>
          </p:cNvSpPr>
          <p:nvPr/>
        </p:nvSpPr>
        <p:spPr bwMode="auto">
          <a:xfrm>
            <a:off x="7086600" y="5029200"/>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a:latin typeface="Times New Roman" charset="0"/>
              </a:rPr>
              <a:t>Human</a:t>
            </a:r>
          </a:p>
        </p:txBody>
      </p:sp>
      <p:sp>
        <p:nvSpPr>
          <p:cNvPr id="4102" name="Line 6"/>
          <p:cNvSpPr>
            <a:spLocks noChangeShapeType="1"/>
          </p:cNvSpPr>
          <p:nvPr/>
        </p:nvSpPr>
        <p:spPr bwMode="auto">
          <a:xfrm flipV="1">
            <a:off x="5045075" y="2854325"/>
            <a:ext cx="1905000" cy="990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3" name="Line 7"/>
          <p:cNvSpPr>
            <a:spLocks noChangeShapeType="1"/>
          </p:cNvSpPr>
          <p:nvPr/>
        </p:nvSpPr>
        <p:spPr bwMode="auto">
          <a:xfrm>
            <a:off x="5045075" y="4225925"/>
            <a:ext cx="1905000" cy="914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04" name="Line 8"/>
          <p:cNvSpPr>
            <a:spLocks noChangeShapeType="1"/>
          </p:cNvSpPr>
          <p:nvPr/>
        </p:nvSpPr>
        <p:spPr bwMode="auto">
          <a:xfrm>
            <a:off x="6035675" y="1939925"/>
            <a:ext cx="0" cy="4114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93516683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x-none"/>
              <a:t>The Turing Test</a:t>
            </a:r>
          </a:p>
        </p:txBody>
      </p:sp>
      <p:sp>
        <p:nvSpPr>
          <p:cNvPr id="4" name="Text Box 2"/>
          <p:cNvSpPr txBox="1">
            <a:spLocks noChangeArrowheads="1"/>
          </p:cNvSpPr>
          <p:nvPr/>
        </p:nvSpPr>
        <p:spPr bwMode="auto">
          <a:xfrm>
            <a:off x="3520440" y="2468880"/>
            <a:ext cx="778764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r>
              <a:rPr lang="en-US" altLang="x-none" sz="2200" dirty="0">
                <a:latin typeface="Century Schoolbook" charset="0"/>
                <a:ea typeface="Century Schoolbook" charset="0"/>
                <a:cs typeface="Century Schoolbook" charset="0"/>
              </a:rPr>
              <a:t>“I believe that in about fifty years’ time it will be possible to </a:t>
            </a:r>
            <a:r>
              <a:rPr lang="en-US" altLang="x-none" sz="2200" dirty="0" err="1">
                <a:latin typeface="Century Schoolbook" charset="0"/>
                <a:ea typeface="Century Schoolbook" charset="0"/>
                <a:cs typeface="Century Schoolbook" charset="0"/>
              </a:rPr>
              <a:t>programme</a:t>
            </a:r>
            <a:r>
              <a:rPr lang="en-US" altLang="x-none" sz="2200" dirty="0">
                <a:latin typeface="Century Schoolbook" charset="0"/>
                <a:ea typeface="Century Schoolbook" charset="0"/>
                <a:cs typeface="Century Schoolbook" charset="0"/>
              </a:rPr>
              <a:t> computers, with a storage capacity of about 10</a:t>
            </a:r>
            <a:r>
              <a:rPr lang="en-US" altLang="x-none" sz="2200" baseline="30000" dirty="0">
                <a:latin typeface="Century Schoolbook" charset="0"/>
                <a:ea typeface="Century Schoolbook" charset="0"/>
                <a:cs typeface="Century Schoolbook" charset="0"/>
              </a:rPr>
              <a:t>9</a:t>
            </a:r>
            <a:r>
              <a:rPr lang="en-US" altLang="x-none" sz="2200" dirty="0">
                <a:latin typeface="Century Schoolbook" charset="0"/>
                <a:ea typeface="Century Schoolbook" charset="0"/>
                <a:cs typeface="Century Schoolbook" charset="0"/>
              </a:rPr>
              <a:t>, to make them play the imitation game so well that an average interrogator will not have more than 70 per cent chance of making the right identification after 5 minutes of questioning”		 	    – Alan Turing (1950)</a:t>
            </a:r>
          </a:p>
        </p:txBody>
      </p:sp>
    </p:spTree>
    <p:extLst>
      <p:ext uri="{BB962C8B-B14F-4D97-AF65-F5344CB8AC3E}">
        <p14:creationId xmlns:p14="http://schemas.microsoft.com/office/powerpoint/2010/main" val="70912841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20" b="3"/>
          <a:stretch/>
        </p:blipFill>
        <p:spPr>
          <a:xfrm>
            <a:off x="20" y="3422591"/>
            <a:ext cx="3424492" cy="3435409"/>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3"/>
          <a:srcRect b="478"/>
          <a:stretch/>
        </p:blipFill>
        <p:spPr>
          <a:xfrm>
            <a:off x="20" y="10"/>
            <a:ext cx="3424492" cy="3435399"/>
          </a:xfrm>
          <a:prstGeom prst="rect">
            <a:avLst/>
          </a:prstGeom>
          <a:scene3d>
            <a:camera prst="orthographicFront"/>
            <a:lightRig rig="contrasting" dir="t">
              <a:rot lat="0" lon="0" rev="3000000"/>
            </a:lightRig>
          </a:scene3d>
          <a:sp3d contourW="7620">
            <a:bevelT w="95250" h="31750"/>
            <a:contourClr>
              <a:srgbClr val="333333"/>
            </a:contourClr>
          </a:sp3d>
        </p:spPr>
      </p:pic>
      <p:sp>
        <p:nvSpPr>
          <p:cNvPr id="41986" name="Content Placeholder 2"/>
          <p:cNvSpPr>
            <a:spLocks noGrp="1"/>
          </p:cNvSpPr>
          <p:nvPr>
            <p:ph idx="1"/>
          </p:nvPr>
        </p:nvSpPr>
        <p:spPr>
          <a:xfrm>
            <a:off x="3924301" y="2438400"/>
            <a:ext cx="7779970" cy="3651504"/>
          </a:xfrm>
        </p:spPr>
        <p:txBody>
          <a:bodyPr>
            <a:normAutofit/>
          </a:bodyPr>
          <a:lstStyle/>
          <a:p>
            <a:r>
              <a:rPr lang="en-US" altLang="x-none" sz="2200" dirty="0">
                <a:latin typeface="Calibri" charset="0"/>
                <a:ea typeface="Calibri" charset="0"/>
                <a:cs typeface="Calibri" charset="0"/>
              </a:rPr>
              <a:t>The </a:t>
            </a:r>
            <a:r>
              <a:rPr lang="en-US" altLang="x-none" sz="2200" dirty="0" err="1">
                <a:latin typeface="Calibri" charset="0"/>
                <a:ea typeface="Calibri" charset="0"/>
                <a:cs typeface="Calibri" charset="0"/>
              </a:rPr>
              <a:t>Loebner</a:t>
            </a:r>
            <a:r>
              <a:rPr lang="en-US" altLang="x-none" sz="2200" dirty="0">
                <a:latin typeface="Calibri" charset="0"/>
                <a:ea typeface="Calibri" charset="0"/>
                <a:cs typeface="Calibri" charset="0"/>
              </a:rPr>
              <a:t> Prize: In 1990 Hugh </a:t>
            </a:r>
            <a:r>
              <a:rPr lang="en-US" altLang="x-none" sz="2200" dirty="0" err="1">
                <a:latin typeface="Calibri" charset="0"/>
                <a:ea typeface="Calibri" charset="0"/>
                <a:cs typeface="Calibri" charset="0"/>
              </a:rPr>
              <a:t>Loebner</a:t>
            </a:r>
            <a:r>
              <a:rPr lang="en-US" altLang="x-none" sz="2200" dirty="0">
                <a:latin typeface="Calibri" charset="0"/>
                <a:ea typeface="Calibri" charset="0"/>
                <a:cs typeface="Calibri" charset="0"/>
              </a:rPr>
              <a:t> agreed with The Cambridge Center for Behavioral Studies to underwrite a contest designed to implement the Turing Test. Dr. </a:t>
            </a:r>
            <a:r>
              <a:rPr lang="en-US" altLang="x-none" sz="2200" dirty="0" err="1">
                <a:latin typeface="Calibri" charset="0"/>
                <a:ea typeface="Calibri" charset="0"/>
                <a:cs typeface="Calibri" charset="0"/>
              </a:rPr>
              <a:t>Loebner</a:t>
            </a:r>
            <a:r>
              <a:rPr lang="en-US" altLang="x-none" sz="2200" dirty="0">
                <a:latin typeface="Calibri" charset="0"/>
                <a:ea typeface="Calibri" charset="0"/>
                <a:cs typeface="Calibri" charset="0"/>
              </a:rPr>
              <a:t> pledged a Grand Prize of $100,000 and a Gold Medal (solid—not gold-plated!) for the first computer whose responses were indistinguishable from a human's.</a:t>
            </a:r>
          </a:p>
          <a:p>
            <a:r>
              <a:rPr lang="en-US" altLang="x-none" sz="2200" dirty="0">
                <a:latin typeface="Calibri" charset="0"/>
                <a:ea typeface="Calibri" charset="0"/>
                <a:cs typeface="Calibri" charset="0"/>
              </a:rPr>
              <a:t>This award was given in 2014 to the program “Eugene </a:t>
            </a:r>
            <a:r>
              <a:rPr lang="en-US" altLang="x-none" sz="2200" dirty="0" err="1">
                <a:latin typeface="Calibri" charset="0"/>
                <a:ea typeface="Calibri" charset="0"/>
                <a:cs typeface="Calibri" charset="0"/>
              </a:rPr>
              <a:t>Goostman</a:t>
            </a:r>
            <a:r>
              <a:rPr lang="en-US" altLang="x-none" sz="2200" dirty="0">
                <a:latin typeface="Calibri" charset="0"/>
                <a:ea typeface="Calibri" charset="0"/>
                <a:cs typeface="Calibri" charset="0"/>
              </a:rPr>
              <a:t>,” which imitated a 13-year-old Ukrainian ESL child.</a:t>
            </a:r>
          </a:p>
        </p:txBody>
      </p:sp>
      <p:sp>
        <p:nvSpPr>
          <p:cNvPr id="3" name="Title 2"/>
          <p:cNvSpPr>
            <a:spLocks noGrp="1"/>
          </p:cNvSpPr>
          <p:nvPr>
            <p:ph type="title"/>
          </p:nvPr>
        </p:nvSpPr>
        <p:spPr>
          <a:xfrm>
            <a:off x="3924300" y="568345"/>
            <a:ext cx="7779971" cy="1560716"/>
          </a:xfrm>
        </p:spPr>
        <p:txBody>
          <a:bodyPr/>
          <a:lstStyle/>
          <a:p>
            <a:r>
              <a:rPr lang="en-US"/>
              <a:t>Can a Machine Pass?</a:t>
            </a:r>
          </a:p>
        </p:txBody>
      </p:sp>
    </p:spTree>
    <p:extLst>
      <p:ext uri="{BB962C8B-B14F-4D97-AF65-F5344CB8AC3E}">
        <p14:creationId xmlns:p14="http://schemas.microsoft.com/office/powerpoint/2010/main" val="1934530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Modus Ponens</a:t>
            </a:r>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a:t>If this sentence is a conditional, then Benjamin Young is God.</a:t>
            </a:r>
          </a:p>
          <a:p>
            <a:pPr>
              <a:buFont typeface="+mj-lt"/>
              <a:buAutoNum type="arabicPeriod"/>
            </a:pPr>
            <a:r>
              <a:rPr lang="en-US" dirty="0"/>
              <a:t>That sentence was a conditional.</a:t>
            </a:r>
          </a:p>
          <a:p>
            <a:pPr>
              <a:buFont typeface="+mj-lt"/>
              <a:buAutoNum type="arabicPeriod"/>
            </a:pPr>
            <a:r>
              <a:rPr lang="en-US" b="1" dirty="0"/>
              <a:t>Therefore</a:t>
            </a:r>
            <a:r>
              <a:rPr lang="en-US" dirty="0"/>
              <a:t>, Benjamin Young is God.</a:t>
            </a:r>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2+2=4</a:t>
            </a:r>
          </a:p>
          <a:p>
            <a:pPr>
              <a:buFont typeface="+mj-lt"/>
              <a:buAutoNum type="arabicPeriod"/>
            </a:pPr>
            <a:r>
              <a:rPr lang="en-US" dirty="0"/>
              <a:t>If 2+2=4, then I understand arithmetic.</a:t>
            </a:r>
          </a:p>
          <a:p>
            <a:pPr>
              <a:buFont typeface="+mj-lt"/>
              <a:buAutoNum type="arabicPeriod"/>
            </a:pPr>
            <a:r>
              <a:rPr lang="en-US" b="1" dirty="0"/>
              <a:t>Therefore</a:t>
            </a:r>
            <a:r>
              <a:rPr lang="en-US" dirty="0"/>
              <a:t>, I understand arithmetic.</a:t>
            </a:r>
          </a:p>
        </p:txBody>
      </p:sp>
      <p:sp>
        <p:nvSpPr>
          <p:cNvPr id="5" name="TextBox 4"/>
          <p:cNvSpPr txBox="1"/>
          <p:nvPr/>
        </p:nvSpPr>
        <p:spPr>
          <a:xfrm>
            <a:off x="10664292" y="1915885"/>
            <a:ext cx="923651" cy="1631216"/>
          </a:xfrm>
          <a:prstGeom prst="rect">
            <a:avLst/>
          </a:prstGeom>
          <a:noFill/>
        </p:spPr>
        <p:txBody>
          <a:bodyPr wrap="none" rtlCol="0">
            <a:spAutoFit/>
          </a:bodyPr>
          <a:lstStyle/>
          <a:p>
            <a:r>
              <a:rPr lang="is-IS" sz="2000" b="1" dirty="0"/>
              <a:t>A</a:t>
            </a:r>
          </a:p>
          <a:p>
            <a:endParaRPr lang="is-IS" sz="2000" b="1" dirty="0"/>
          </a:p>
          <a:p>
            <a:r>
              <a:rPr lang="en-US" sz="2000" b="1" dirty="0"/>
              <a:t>A </a:t>
            </a:r>
            <a:r>
              <a:rPr lang="is-IS" sz="2000" b="1" dirty="0"/>
              <a:t>→ B</a:t>
            </a:r>
          </a:p>
          <a:p>
            <a:r>
              <a:rPr lang="is-IS" sz="2000" b="1" dirty="0"/>
              <a:t>—</a:t>
            </a:r>
          </a:p>
          <a:p>
            <a:r>
              <a:rPr lang="is-IS" sz="2000" b="1" dirty="0"/>
              <a:t>B</a:t>
            </a:r>
            <a:endParaRPr lang="en-US" sz="2000" b="1" dirty="0"/>
          </a:p>
        </p:txBody>
      </p:sp>
      <p:sp>
        <p:nvSpPr>
          <p:cNvPr id="6" name="TextBox 5"/>
          <p:cNvSpPr txBox="1"/>
          <p:nvPr/>
        </p:nvSpPr>
        <p:spPr>
          <a:xfrm>
            <a:off x="5915829" y="1915885"/>
            <a:ext cx="923651" cy="2554545"/>
          </a:xfrm>
          <a:prstGeom prst="rect">
            <a:avLst/>
          </a:prstGeom>
          <a:noFill/>
        </p:spPr>
        <p:txBody>
          <a:bodyPr wrap="none" rtlCol="0">
            <a:spAutoFit/>
          </a:bodyPr>
          <a:lstStyle/>
          <a:p>
            <a:r>
              <a:rPr lang="en-US" sz="2000" b="1" dirty="0"/>
              <a:t>A </a:t>
            </a:r>
            <a:r>
              <a:rPr lang="is-IS" sz="2000" b="1" dirty="0"/>
              <a:t>→ B</a:t>
            </a:r>
            <a:endParaRPr lang="is-IS" sz="4800" b="1" dirty="0"/>
          </a:p>
          <a:p>
            <a:endParaRPr lang="is-IS" sz="2000" b="1" dirty="0"/>
          </a:p>
          <a:p>
            <a:endParaRPr lang="is-IS" sz="2000" b="1" dirty="0"/>
          </a:p>
          <a:p>
            <a:endParaRPr lang="is-IS" sz="2000" b="1" dirty="0"/>
          </a:p>
          <a:p>
            <a:endParaRPr lang="is-IS" sz="2000" b="1" dirty="0"/>
          </a:p>
          <a:p>
            <a:r>
              <a:rPr lang="is-IS" sz="2000" b="1" dirty="0"/>
              <a:t>A</a:t>
            </a:r>
          </a:p>
          <a:p>
            <a:r>
              <a:rPr lang="is-IS" sz="2000" b="1" dirty="0"/>
              <a:t>—</a:t>
            </a:r>
          </a:p>
          <a:p>
            <a:r>
              <a:rPr lang="is-IS" sz="2000" b="1" dirty="0"/>
              <a:t>B</a:t>
            </a:r>
            <a:endParaRPr lang="en-US" sz="2000" b="1" dirty="0"/>
          </a:p>
        </p:txBody>
      </p:sp>
    </p:spTree>
    <p:extLst>
      <p:ext uri="{BB962C8B-B14F-4D97-AF65-F5344CB8AC3E}">
        <p14:creationId xmlns:p14="http://schemas.microsoft.com/office/powerpoint/2010/main" val="72794211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x-none" dirty="0"/>
              <a:t>Cheap Tricks? Back to </a:t>
            </a:r>
            <a:r>
              <a:rPr lang="en-US" altLang="x-none" dirty="0" err="1"/>
              <a:t>Weizenbaum’s</a:t>
            </a:r>
            <a:r>
              <a:rPr lang="en-US" altLang="x-none" dirty="0"/>
              <a:t> ELIZA (1966)</a:t>
            </a:r>
          </a:p>
        </p:txBody>
      </p:sp>
      <p:sp>
        <p:nvSpPr>
          <p:cNvPr id="23555" name="Rectangle 3"/>
          <p:cNvSpPr>
            <a:spLocks noGrp="1" noChangeArrowheads="1"/>
          </p:cNvSpPr>
          <p:nvPr>
            <p:ph type="body" idx="1"/>
          </p:nvPr>
        </p:nvSpPr>
        <p:spPr>
          <a:xfrm>
            <a:off x="2855496" y="2438400"/>
            <a:ext cx="8848776" cy="3651504"/>
          </a:xfrm>
        </p:spPr>
        <p:txBody>
          <a:bodyPr>
            <a:noAutofit/>
          </a:bodyPr>
          <a:lstStyle/>
          <a:p>
            <a:pPr>
              <a:lnSpc>
                <a:spcPct val="100000"/>
              </a:lnSpc>
            </a:pPr>
            <a:r>
              <a:rPr lang="en-US" altLang="x-none" sz="2400" dirty="0"/>
              <a:t>Eliza used a number of simple strategies:</a:t>
            </a:r>
          </a:p>
          <a:p>
            <a:pPr lvl="1">
              <a:lnSpc>
                <a:spcPct val="100000"/>
              </a:lnSpc>
            </a:pPr>
            <a:r>
              <a:rPr lang="en-US" altLang="x-none" sz="2000" dirty="0"/>
              <a:t>Keywords and pre-canned responses</a:t>
            </a:r>
          </a:p>
          <a:p>
            <a:pPr lvl="2">
              <a:lnSpc>
                <a:spcPct val="100000"/>
              </a:lnSpc>
            </a:pPr>
            <a:r>
              <a:rPr lang="en-US" altLang="x-none" sz="1800" dirty="0"/>
              <a:t>“Perhaps I could learn to get along with my mother” </a:t>
            </a:r>
          </a:p>
          <a:p>
            <a:pPr lvl="3">
              <a:lnSpc>
                <a:spcPct val="100000"/>
              </a:lnSpc>
              <a:buFontTx/>
              <a:buNone/>
            </a:pPr>
            <a:r>
              <a:rPr lang="is-IS" altLang="x-none" sz="2000" dirty="0"/>
              <a:t>→</a:t>
            </a:r>
            <a:r>
              <a:rPr lang="en-US" altLang="x-none" sz="2000" dirty="0"/>
              <a:t> “Can you tell me more about your family?”</a:t>
            </a:r>
          </a:p>
          <a:p>
            <a:pPr lvl="1">
              <a:lnSpc>
                <a:spcPct val="100000"/>
              </a:lnSpc>
            </a:pPr>
            <a:r>
              <a:rPr lang="en-US" altLang="x-none" sz="2000" dirty="0"/>
              <a:t>Parroting </a:t>
            </a:r>
          </a:p>
          <a:p>
            <a:pPr lvl="2">
              <a:lnSpc>
                <a:spcPct val="100000"/>
              </a:lnSpc>
            </a:pPr>
            <a:r>
              <a:rPr lang="en-US" altLang="x-none" sz="1800" dirty="0"/>
              <a:t>“My boyfriend made me come here” </a:t>
            </a:r>
          </a:p>
          <a:p>
            <a:pPr lvl="3">
              <a:lnSpc>
                <a:spcPct val="100000"/>
              </a:lnSpc>
              <a:buFontTx/>
              <a:buNone/>
            </a:pPr>
            <a:r>
              <a:rPr lang="is-IS" altLang="x-none" sz="2000" dirty="0"/>
              <a:t>→</a:t>
            </a:r>
            <a:r>
              <a:rPr lang="en-US" altLang="x-none" sz="2000" dirty="0"/>
              <a:t> “Your boyfriend made you come here?”</a:t>
            </a:r>
          </a:p>
          <a:p>
            <a:pPr lvl="1">
              <a:lnSpc>
                <a:spcPct val="100000"/>
              </a:lnSpc>
            </a:pPr>
            <a:r>
              <a:rPr lang="en-US" altLang="x-none" sz="2000" dirty="0"/>
              <a:t>Highly general questions</a:t>
            </a:r>
          </a:p>
          <a:p>
            <a:pPr marL="960120" lvl="3" indent="0">
              <a:lnSpc>
                <a:spcPct val="100000"/>
              </a:lnSpc>
              <a:buNone/>
            </a:pPr>
            <a:r>
              <a:rPr lang="is-IS" altLang="x-none" sz="2000" dirty="0"/>
              <a:t>→ </a:t>
            </a:r>
            <a:r>
              <a:rPr lang="en-US" altLang="x-none" sz="2000" dirty="0"/>
              <a:t>“In what way?”</a:t>
            </a:r>
            <a:br>
              <a:rPr lang="en-US" altLang="x-none" sz="2000" dirty="0"/>
            </a:br>
            <a:r>
              <a:rPr lang="is-IS" altLang="x-none" sz="2000" dirty="0"/>
              <a:t>→  </a:t>
            </a:r>
            <a:r>
              <a:rPr lang="en-US" altLang="x-none" sz="2000" dirty="0"/>
              <a:t>“Can you give a specific example?”</a:t>
            </a:r>
          </a:p>
        </p:txBody>
      </p:sp>
    </p:spTree>
    <p:extLst>
      <p:ext uri="{BB962C8B-B14F-4D97-AF65-F5344CB8AC3E}">
        <p14:creationId xmlns:p14="http://schemas.microsoft.com/office/powerpoint/2010/main" val="751849183"/>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3700" y="1254642"/>
            <a:ext cx="8770571" cy="874419"/>
          </a:xfrm>
        </p:spPr>
        <p:txBody>
          <a:bodyPr>
            <a:normAutofit/>
          </a:bodyPr>
          <a:lstStyle/>
          <a:p>
            <a:r>
              <a:rPr lang="en-US" altLang="x-none" dirty="0"/>
              <a:t>Basic Objections</a:t>
            </a:r>
          </a:p>
        </p:txBody>
      </p:sp>
      <p:sp>
        <p:nvSpPr>
          <p:cNvPr id="52227" name="Rectangle 3"/>
          <p:cNvSpPr>
            <a:spLocks noGrp="1" noChangeArrowheads="1"/>
          </p:cNvSpPr>
          <p:nvPr>
            <p:ph type="body" idx="1"/>
          </p:nvPr>
        </p:nvSpPr>
        <p:spPr>
          <a:xfrm>
            <a:off x="4053840" y="2438400"/>
            <a:ext cx="7650431" cy="3651504"/>
          </a:xfrm>
        </p:spPr>
        <p:txBody>
          <a:bodyPr>
            <a:noAutofit/>
          </a:bodyPr>
          <a:lstStyle/>
          <a:p>
            <a:r>
              <a:rPr lang="en-US" altLang="x-none" sz="2400" i="1" dirty="0"/>
              <a:t>“Hollow Shell” Objection</a:t>
            </a:r>
            <a:r>
              <a:rPr lang="en-US" altLang="x-none" sz="2400" dirty="0"/>
              <a:t> – </a:t>
            </a:r>
          </a:p>
          <a:p>
            <a:pPr lvl="1">
              <a:buFontTx/>
              <a:buNone/>
            </a:pPr>
            <a:r>
              <a:rPr lang="en-US" altLang="x-none" sz="2200" dirty="0"/>
              <a:t>	Premise 1 is questionable: Just because something displays certain behavioral repertoires X doesn’t mean that it is intelligent; maybe it just behaves as if</a:t>
            </a:r>
          </a:p>
          <a:p>
            <a:r>
              <a:rPr lang="en-US" altLang="x-none" sz="2400" i="1" dirty="0"/>
              <a:t>“Behavioral Shortcoming” Objection</a:t>
            </a:r>
            <a:r>
              <a:rPr lang="en-US" altLang="x-none" sz="2400" dirty="0"/>
              <a:t> – </a:t>
            </a:r>
          </a:p>
          <a:p>
            <a:pPr lvl="1">
              <a:buFontTx/>
              <a:buNone/>
            </a:pPr>
            <a:r>
              <a:rPr lang="en-US" altLang="x-none" sz="2200" dirty="0"/>
              <a:t>	Premise 2 is questionable: I doubt that you can program a computer to do X</a:t>
            </a:r>
          </a:p>
        </p:txBody>
      </p:sp>
    </p:spTree>
    <p:extLst>
      <p:ext uri="{BB962C8B-B14F-4D97-AF65-F5344CB8AC3E}">
        <p14:creationId xmlns:p14="http://schemas.microsoft.com/office/powerpoint/2010/main" val="42363745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933700" y="1267097"/>
            <a:ext cx="8770571" cy="861964"/>
          </a:xfrm>
        </p:spPr>
        <p:txBody>
          <a:bodyPr/>
          <a:lstStyle/>
          <a:p>
            <a:r>
              <a:rPr lang="en-US" altLang="x-none" dirty="0"/>
              <a:t>Hollow Shell Objections</a:t>
            </a:r>
          </a:p>
        </p:txBody>
      </p:sp>
      <p:sp>
        <p:nvSpPr>
          <p:cNvPr id="26627" name="Rectangle 3"/>
          <p:cNvSpPr>
            <a:spLocks noGrp="1" noChangeArrowheads="1"/>
          </p:cNvSpPr>
          <p:nvPr>
            <p:ph type="body" idx="1"/>
          </p:nvPr>
        </p:nvSpPr>
        <p:spPr>
          <a:xfrm>
            <a:off x="3794761" y="2438400"/>
            <a:ext cx="3988272" cy="4419600"/>
          </a:xfrm>
        </p:spPr>
        <p:txBody>
          <a:bodyPr>
            <a:noAutofit/>
          </a:bodyPr>
          <a:lstStyle/>
          <a:p>
            <a:pPr marL="0" indent="0">
              <a:lnSpc>
                <a:spcPct val="90000"/>
              </a:lnSpc>
              <a:buNone/>
            </a:pPr>
            <a:r>
              <a:rPr lang="en-US" altLang="x-none" b="1" dirty="0"/>
              <a:t>Theology:</a:t>
            </a:r>
            <a:r>
              <a:rPr lang="en-US" altLang="x-none" dirty="0"/>
              <a:t> Machines don’t have a soul.</a:t>
            </a:r>
          </a:p>
          <a:p>
            <a:pPr marL="0" indent="0">
              <a:lnSpc>
                <a:spcPct val="90000"/>
              </a:lnSpc>
              <a:buNone/>
            </a:pPr>
            <a:r>
              <a:rPr lang="en-US" altLang="x-none" b="1" dirty="0"/>
              <a:t>Head in Sand:</a:t>
            </a:r>
            <a:r>
              <a:rPr lang="en-US" altLang="x-none" dirty="0"/>
              <a:t> AI will lead to a dreadful dystopia.</a:t>
            </a:r>
          </a:p>
          <a:p>
            <a:pPr marL="0" indent="0">
              <a:lnSpc>
                <a:spcPct val="90000"/>
              </a:lnSpc>
              <a:buNone/>
            </a:pPr>
            <a:r>
              <a:rPr lang="en-US" altLang="x-none" b="1" dirty="0"/>
              <a:t>Math:</a:t>
            </a:r>
            <a:r>
              <a:rPr lang="en-US" altLang="x-none" dirty="0"/>
              <a:t> Gödel Incompleteness shows there are some problems that cannot be solved within a system. Computers will face this. </a:t>
            </a:r>
          </a:p>
          <a:p>
            <a:pPr marL="0" indent="0">
              <a:lnSpc>
                <a:spcPct val="90000"/>
              </a:lnSpc>
              <a:buNone/>
            </a:pPr>
            <a:r>
              <a:rPr lang="en-US" altLang="x-none" b="1" dirty="0"/>
              <a:t>Consciousness:</a:t>
            </a:r>
            <a:r>
              <a:rPr lang="en-US" altLang="x-none" dirty="0"/>
              <a:t> Machines cannot feel joy at winning an Oscar, sorrow at losing it, confusion of it being the same Oscar, misery at being on live TV.</a:t>
            </a:r>
          </a:p>
        </p:txBody>
      </p:sp>
      <p:sp>
        <p:nvSpPr>
          <p:cNvPr id="4" name="Rectangle 3"/>
          <p:cNvSpPr txBox="1">
            <a:spLocks noChangeArrowheads="1"/>
          </p:cNvSpPr>
          <p:nvPr/>
        </p:nvSpPr>
        <p:spPr>
          <a:xfrm>
            <a:off x="8016949" y="2438400"/>
            <a:ext cx="3844125" cy="3992880"/>
          </a:xfrm>
          <a:prstGeom prst="rect">
            <a:avLst/>
          </a:prstGeom>
        </p:spPr>
        <p:txBody>
          <a:bodyPr vert="horz" lIns="91440" tIns="45720" rIns="91440" bIns="4572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None/>
            </a:pPr>
            <a:r>
              <a:rPr lang="en-US" altLang="x-none" b="1" dirty="0"/>
              <a:t>Turing</a:t>
            </a:r>
            <a:r>
              <a:rPr lang="en-US" altLang="x-none" dirty="0"/>
              <a:t>: God could totally give them a soul.</a:t>
            </a:r>
          </a:p>
          <a:p>
            <a:pPr marL="0" indent="0">
              <a:lnSpc>
                <a:spcPct val="90000"/>
              </a:lnSpc>
              <a:buNone/>
            </a:pPr>
            <a:r>
              <a:rPr lang="en-US" altLang="x-none" b="1" dirty="0"/>
              <a:t>Turing</a:t>
            </a:r>
            <a:r>
              <a:rPr lang="en-US" altLang="x-none" dirty="0"/>
              <a:t>: I beat the Nazis. This is not an argument.</a:t>
            </a:r>
          </a:p>
          <a:p>
            <a:pPr marL="0" indent="0">
              <a:lnSpc>
                <a:spcPct val="90000"/>
              </a:lnSpc>
              <a:buNone/>
            </a:pPr>
            <a:r>
              <a:rPr lang="en-US" altLang="x-none" b="1" dirty="0"/>
              <a:t>Turing</a:t>
            </a:r>
            <a:r>
              <a:rPr lang="en-US" altLang="x-none" dirty="0"/>
              <a:t>: Human intelligence can’t answer lots of things. So what?</a:t>
            </a:r>
          </a:p>
          <a:p>
            <a:pPr marL="0" indent="0">
              <a:lnSpc>
                <a:spcPct val="90000"/>
              </a:lnSpc>
              <a:buNone/>
            </a:pPr>
            <a:r>
              <a:rPr lang="en-US" altLang="x-none" b="1" dirty="0"/>
              <a:t>Turing:</a:t>
            </a:r>
            <a:r>
              <a:rPr lang="en-US" altLang="x-none" dirty="0"/>
              <a:t> A machine that could pass this test would feign all those emotions as well as any human. I should have as much confidence in it being intelligent as I do in any of you.</a:t>
            </a:r>
          </a:p>
        </p:txBody>
      </p:sp>
    </p:spTree>
    <p:extLst>
      <p:ext uri="{BB962C8B-B14F-4D97-AF65-F5344CB8AC3E}">
        <p14:creationId xmlns:p14="http://schemas.microsoft.com/office/powerpoint/2010/main" val="162972296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933700" y="1127051"/>
            <a:ext cx="8770571" cy="1002010"/>
          </a:xfrm>
        </p:spPr>
        <p:txBody>
          <a:bodyPr>
            <a:normAutofit/>
          </a:bodyPr>
          <a:lstStyle/>
          <a:p>
            <a:r>
              <a:rPr lang="en-US" altLang="x-none" dirty="0"/>
              <a:t>Behavioral </a:t>
            </a:r>
            <a:r>
              <a:rPr lang="en-US" altLang="x-none"/>
              <a:t>Shortcoming Objections</a:t>
            </a:r>
            <a:endParaRPr lang="en-US" altLang="x-none" dirty="0"/>
          </a:p>
        </p:txBody>
      </p:sp>
      <p:sp>
        <p:nvSpPr>
          <p:cNvPr id="26627" name="Rectangle 3"/>
          <p:cNvSpPr>
            <a:spLocks noGrp="1" noChangeArrowheads="1"/>
          </p:cNvSpPr>
          <p:nvPr>
            <p:ph type="body" idx="1"/>
          </p:nvPr>
        </p:nvSpPr>
        <p:spPr>
          <a:xfrm>
            <a:off x="3794761" y="2438400"/>
            <a:ext cx="4137127" cy="3992880"/>
          </a:xfrm>
        </p:spPr>
        <p:txBody>
          <a:bodyPr>
            <a:noAutofit/>
          </a:bodyPr>
          <a:lstStyle/>
          <a:p>
            <a:pPr marL="0" indent="0">
              <a:lnSpc>
                <a:spcPct val="90000"/>
              </a:lnSpc>
              <a:buNone/>
            </a:pPr>
            <a:r>
              <a:rPr lang="en-US" altLang="x-none" b="1" dirty="0"/>
              <a:t>Various Disabilities:</a:t>
            </a:r>
            <a:r>
              <a:rPr lang="en-US" altLang="x-none" dirty="0"/>
              <a:t> Machines will never learn, be creative, make mistakes, etc. </a:t>
            </a:r>
            <a:br>
              <a:rPr lang="en-US" altLang="x-none" dirty="0"/>
            </a:br>
            <a:br>
              <a:rPr lang="en-US" altLang="x-none" dirty="0"/>
            </a:br>
            <a:endParaRPr lang="en-US" altLang="x-none" dirty="0"/>
          </a:p>
          <a:p>
            <a:pPr marL="0" indent="0">
              <a:lnSpc>
                <a:spcPct val="90000"/>
              </a:lnSpc>
              <a:buNone/>
            </a:pPr>
            <a:r>
              <a:rPr lang="en-US" altLang="x-none" b="1" dirty="0"/>
              <a:t>Lady Lovelace’s Objection:</a:t>
            </a:r>
            <a:r>
              <a:rPr lang="en-US" altLang="x-none" dirty="0"/>
              <a:t> Machines do what they’re told, they can never create anything surprising.</a:t>
            </a:r>
          </a:p>
          <a:p>
            <a:pPr marL="0" indent="0">
              <a:lnSpc>
                <a:spcPct val="90000"/>
              </a:lnSpc>
              <a:buNone/>
            </a:pPr>
            <a:r>
              <a:rPr lang="en-US" altLang="x-none" b="1" dirty="0"/>
              <a:t>Continuity of the Nervous System:</a:t>
            </a:r>
            <a:r>
              <a:rPr lang="en-US" altLang="x-none" dirty="0"/>
              <a:t> We’re analogue, not digital.</a:t>
            </a:r>
          </a:p>
          <a:p>
            <a:pPr marL="0" indent="0">
              <a:lnSpc>
                <a:spcPct val="90000"/>
              </a:lnSpc>
              <a:buNone/>
            </a:pPr>
            <a:r>
              <a:rPr lang="en-US" altLang="x-none" b="1" dirty="0"/>
              <a:t>Informality of Behavior:</a:t>
            </a:r>
            <a:r>
              <a:rPr lang="en-US" altLang="x-none" dirty="0"/>
              <a:t> We don’t operate by hard rules, like a program does.</a:t>
            </a:r>
          </a:p>
        </p:txBody>
      </p:sp>
      <p:sp>
        <p:nvSpPr>
          <p:cNvPr id="4" name="Rectangle 3"/>
          <p:cNvSpPr txBox="1">
            <a:spLocks noChangeArrowheads="1"/>
          </p:cNvSpPr>
          <p:nvPr/>
        </p:nvSpPr>
        <p:spPr>
          <a:xfrm>
            <a:off x="8151223" y="2438400"/>
            <a:ext cx="3709851" cy="3992880"/>
          </a:xfrm>
          <a:prstGeom prst="rect">
            <a:avLst/>
          </a:prstGeom>
        </p:spPr>
        <p:txBody>
          <a:bodyPr vert="horz" lIns="91440" tIns="45720" rIns="91440" bIns="4572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nSpc>
                <a:spcPct val="90000"/>
              </a:lnSpc>
              <a:buNone/>
            </a:pPr>
            <a:r>
              <a:rPr lang="en-US" altLang="x-none" b="1" dirty="0"/>
              <a:t>Turing:</a:t>
            </a:r>
            <a:r>
              <a:rPr lang="en-US" altLang="x-none" dirty="0"/>
              <a:t> They can do many things, but if you always move the goalposts to ensure humans are special, this debate will get boring.</a:t>
            </a:r>
          </a:p>
          <a:p>
            <a:pPr marL="0" indent="0">
              <a:lnSpc>
                <a:spcPct val="90000"/>
              </a:lnSpc>
              <a:buNone/>
            </a:pPr>
            <a:r>
              <a:rPr lang="en-US" altLang="x-none" b="1" dirty="0"/>
              <a:t>Turing:</a:t>
            </a:r>
            <a:r>
              <a:rPr lang="en-US" altLang="x-none" dirty="0"/>
              <a:t> I expected you would say that. Yes they can.</a:t>
            </a:r>
            <a:br>
              <a:rPr lang="en-US" altLang="x-none" dirty="0"/>
            </a:br>
            <a:endParaRPr lang="en-US" altLang="x-none" dirty="0"/>
          </a:p>
          <a:p>
            <a:pPr marL="0" indent="0">
              <a:lnSpc>
                <a:spcPct val="90000"/>
              </a:lnSpc>
              <a:buNone/>
            </a:pPr>
            <a:r>
              <a:rPr lang="en-US" altLang="x-none" b="1" dirty="0"/>
              <a:t>Turing:</a:t>
            </a:r>
            <a:r>
              <a:rPr lang="en-US" altLang="x-none" dirty="0"/>
              <a:t> a digital machine can imitate an analogue machine</a:t>
            </a:r>
          </a:p>
          <a:p>
            <a:pPr marL="0" indent="0">
              <a:lnSpc>
                <a:spcPct val="90000"/>
              </a:lnSpc>
              <a:buNone/>
            </a:pPr>
            <a:r>
              <a:rPr lang="en-US" altLang="x-none" b="1" dirty="0"/>
              <a:t>Turing:</a:t>
            </a:r>
            <a:r>
              <a:rPr lang="en-US" altLang="x-none" dirty="0"/>
              <a:t> How do you know?</a:t>
            </a:r>
          </a:p>
        </p:txBody>
      </p:sp>
    </p:spTree>
    <p:extLst>
      <p:ext uri="{BB962C8B-B14F-4D97-AF65-F5344CB8AC3E}">
        <p14:creationId xmlns:p14="http://schemas.microsoft.com/office/powerpoint/2010/main" val="117911160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19777" y="724206"/>
            <a:ext cx="4942834" cy="1200329"/>
          </a:xfrm>
          <a:prstGeom prst="rect">
            <a:avLst/>
          </a:prstGeom>
          <a:noFill/>
        </p:spPr>
        <p:txBody>
          <a:bodyPr wrap="square" rtlCol="0">
            <a:spAutoFit/>
          </a:bodyPr>
          <a:lstStyle/>
          <a:p>
            <a:r>
              <a:rPr lang="en-US" sz="2400" b="1" dirty="0"/>
              <a:t>Big Question:</a:t>
            </a:r>
          </a:p>
          <a:p>
            <a:r>
              <a:rPr lang="en-US" sz="2400" dirty="0"/>
              <a:t>Is this room isomorphic to a Turing Machine?</a:t>
            </a:r>
          </a:p>
        </p:txBody>
      </p:sp>
      <p:pic>
        <p:nvPicPr>
          <p:cNvPr id="4" name="Picture 3" descr="88200fig1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364" y="2877354"/>
            <a:ext cx="7074254" cy="398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267481" cy="410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07681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933700" y="1105785"/>
            <a:ext cx="8770571" cy="1023275"/>
          </a:xfrm>
        </p:spPr>
        <p:txBody>
          <a:bodyPr/>
          <a:lstStyle/>
          <a:p>
            <a:pPr eaLnBrk="1" hangingPunct="1">
              <a:defRPr/>
            </a:pPr>
            <a:r>
              <a:rPr lang="en-US">
                <a:cs typeface="+mj-cs"/>
              </a:rPr>
              <a:t>The main claims</a:t>
            </a:r>
          </a:p>
        </p:txBody>
      </p:sp>
      <p:sp>
        <p:nvSpPr>
          <p:cNvPr id="13315" name="Rectangle 3"/>
          <p:cNvSpPr>
            <a:spLocks noGrp="1" noChangeArrowheads="1"/>
          </p:cNvSpPr>
          <p:nvPr>
            <p:ph type="body" idx="1"/>
          </p:nvPr>
        </p:nvSpPr>
        <p:spPr>
          <a:xfrm>
            <a:off x="4040372" y="2438400"/>
            <a:ext cx="7663899" cy="3651504"/>
          </a:xfrm>
        </p:spPr>
        <p:txBody>
          <a:bodyPr>
            <a:normAutofit lnSpcReduction="10000"/>
          </a:bodyPr>
          <a:lstStyle/>
          <a:p>
            <a:pPr marL="342900" indent="-342900" eaLnBrk="1" hangingPunct="1">
              <a:buFont typeface="+mj-lt"/>
              <a:buAutoNum type="arabicPeriod"/>
              <a:defRPr/>
            </a:pPr>
            <a:r>
              <a:rPr lang="en-US" altLang="en-US" sz="2200" dirty="0"/>
              <a:t>The Machine is input-output identical to a real Human speaker</a:t>
            </a:r>
          </a:p>
          <a:p>
            <a:pPr marL="342900" indent="-342900" eaLnBrk="1" hangingPunct="1">
              <a:buFont typeface="+mj-lt"/>
              <a:buAutoNum type="arabicPeriod"/>
              <a:defRPr/>
            </a:pPr>
            <a:r>
              <a:rPr lang="en-US" altLang="en-US" sz="2200" dirty="0"/>
              <a:t>The </a:t>
            </a:r>
            <a:r>
              <a:rPr lang="ja-JP" altLang="en-US" sz="2200" dirty="0"/>
              <a:t>“</a:t>
            </a:r>
            <a:r>
              <a:rPr lang="en-US" altLang="ja-JP" sz="2200" dirty="0"/>
              <a:t>internal processing</a:t>
            </a:r>
            <a:r>
              <a:rPr lang="ja-JP" altLang="en-US" sz="2200" dirty="0"/>
              <a:t>”</a:t>
            </a:r>
            <a:r>
              <a:rPr lang="en-US" altLang="ja-JP" sz="2200" dirty="0"/>
              <a:t> in the Machine is purely syntactic (based on the shapes of the symbols)</a:t>
            </a:r>
            <a:endParaRPr lang="en-US" altLang="en-US" sz="2200" dirty="0"/>
          </a:p>
          <a:p>
            <a:pPr marL="342900" indent="-342900" eaLnBrk="1" hangingPunct="1">
              <a:buFont typeface="+mj-lt"/>
              <a:buAutoNum type="arabicPeriod"/>
              <a:defRPr/>
            </a:pPr>
            <a:r>
              <a:rPr lang="en-US" altLang="en-US" sz="2200" dirty="0"/>
              <a:t>The person in the Machine has no understanding of Human Speech</a:t>
            </a:r>
          </a:p>
          <a:p>
            <a:pPr marL="342900" indent="-342900" eaLnBrk="1" hangingPunct="1">
              <a:buFont typeface="+mj-lt"/>
              <a:buAutoNum type="alphaUcPeriod" startAt="3"/>
              <a:defRPr/>
            </a:pPr>
            <a:r>
              <a:rPr lang="en-US" altLang="en-US" sz="2200" dirty="0"/>
              <a:t>Therefore, what is going on in someone who really does understand Chinese (or anything else) cannot be the sort of processing that takes place in the Machine</a:t>
            </a:r>
          </a:p>
        </p:txBody>
      </p:sp>
    </p:spTree>
    <p:extLst>
      <p:ext uri="{BB962C8B-B14F-4D97-AF65-F5344CB8AC3E}">
        <p14:creationId xmlns:p14="http://schemas.microsoft.com/office/powerpoint/2010/main" val="107565640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933700" y="1148315"/>
            <a:ext cx="8770571" cy="980745"/>
          </a:xfrm>
        </p:spPr>
        <p:txBody>
          <a:bodyPr/>
          <a:lstStyle/>
          <a:p>
            <a:pPr eaLnBrk="1" hangingPunct="1">
              <a:defRPr/>
            </a:pPr>
            <a:r>
              <a:rPr lang="en-US">
                <a:cs typeface="+mj-cs"/>
              </a:rPr>
              <a:t>What is genuine understanding?</a:t>
            </a:r>
          </a:p>
        </p:txBody>
      </p:sp>
      <p:sp>
        <p:nvSpPr>
          <p:cNvPr id="14339" name="Rectangle 3"/>
          <p:cNvSpPr>
            <a:spLocks noGrp="1" noChangeArrowheads="1"/>
          </p:cNvSpPr>
          <p:nvPr>
            <p:ph type="body" idx="1"/>
          </p:nvPr>
        </p:nvSpPr>
        <p:spPr>
          <a:xfrm>
            <a:off x="4140200" y="2438400"/>
            <a:ext cx="7564071" cy="3651504"/>
          </a:xfrm>
        </p:spPr>
        <p:txBody>
          <a:bodyPr>
            <a:normAutofit lnSpcReduction="10000"/>
          </a:bodyPr>
          <a:lstStyle/>
          <a:p>
            <a:pPr marL="0" indent="0">
              <a:lnSpc>
                <a:spcPct val="100000"/>
              </a:lnSpc>
              <a:buNone/>
              <a:defRPr/>
            </a:pPr>
            <a:r>
              <a:rPr lang="en-US" altLang="en-US" sz="2400" dirty="0"/>
              <a:t>Cannot be understood in purely behavioral terms</a:t>
            </a:r>
          </a:p>
          <a:p>
            <a:pPr marL="917575" lvl="2" indent="-3175">
              <a:lnSpc>
                <a:spcPct val="100000"/>
              </a:lnSpc>
              <a:defRPr/>
            </a:pPr>
            <a:r>
              <a:rPr lang="en-US" altLang="en-US" sz="2000" dirty="0"/>
              <a:t>i.e. producing the appropriate outputs for given inputs</a:t>
            </a:r>
          </a:p>
          <a:p>
            <a:pPr marL="917575" lvl="2" indent="-3175">
              <a:lnSpc>
                <a:spcPct val="100000"/>
              </a:lnSpc>
              <a:defRPr/>
            </a:pPr>
            <a:r>
              <a:rPr lang="en-US" altLang="en-US" sz="2000" dirty="0"/>
              <a:t>The Chinese Room ‘passes’ the Turing Test</a:t>
            </a:r>
            <a:endParaRPr lang="en-US" altLang="en-US" dirty="0"/>
          </a:p>
          <a:p>
            <a:pPr marL="0" indent="0">
              <a:lnSpc>
                <a:spcPct val="100000"/>
              </a:lnSpc>
              <a:buNone/>
              <a:defRPr/>
            </a:pPr>
            <a:endParaRPr lang="en-US" altLang="en-US" dirty="0"/>
          </a:p>
          <a:p>
            <a:pPr marL="0" indent="0" algn="just">
              <a:lnSpc>
                <a:spcPct val="100000"/>
              </a:lnSpc>
              <a:buNone/>
              <a:defRPr/>
            </a:pPr>
            <a:r>
              <a:rPr lang="ja-JP" altLang="en-US" sz="2400" dirty="0">
                <a:latin typeface="Century Schoolbook" charset="0"/>
                <a:ea typeface="Century Schoolbook" charset="0"/>
                <a:cs typeface="Century Schoolbook" charset="0"/>
              </a:rPr>
              <a:t>“</a:t>
            </a:r>
            <a:r>
              <a:rPr lang="en-US" altLang="ja-JP" sz="2400" dirty="0">
                <a:latin typeface="Century Schoolbook" charset="0"/>
                <a:ea typeface="Century Schoolbook" charset="0"/>
                <a:cs typeface="Century Schoolbook" charset="0"/>
              </a:rPr>
              <a:t>Understanding a language, or indeed having mental states at all, involves more than just having a bunch of formal symbols. It involves having an interpretation or a meaning attached to those symbols</a:t>
            </a:r>
            <a:r>
              <a:rPr lang="ja-JP" altLang="en-US" sz="2400" dirty="0">
                <a:latin typeface="Century Schoolbook" charset="0"/>
                <a:ea typeface="Century Schoolbook" charset="0"/>
                <a:cs typeface="Century Schoolbook" charset="0"/>
              </a:rPr>
              <a:t>”</a:t>
            </a:r>
            <a:r>
              <a:rPr lang="en-US" altLang="ja-JP" sz="2400" dirty="0">
                <a:latin typeface="Century Schoolbook" charset="0"/>
                <a:ea typeface="Century Schoolbook" charset="0"/>
                <a:cs typeface="Century Schoolbook" charset="0"/>
              </a:rPr>
              <a:t> 					</a:t>
            </a:r>
            <a:r>
              <a:rPr lang="mr-IN" altLang="ja-JP" sz="2400" dirty="0">
                <a:latin typeface="Century Schoolbook" charset="0"/>
                <a:ea typeface="Century Schoolbook" charset="0"/>
                <a:cs typeface="Century Schoolbook" charset="0"/>
              </a:rPr>
              <a:t>–</a:t>
            </a:r>
            <a:r>
              <a:rPr lang="en-US" altLang="ja-JP" sz="2400" dirty="0">
                <a:latin typeface="Century Schoolbook" charset="0"/>
                <a:ea typeface="Century Schoolbook" charset="0"/>
                <a:cs typeface="Century Schoolbook" charset="0"/>
              </a:rPr>
              <a:t>John Searle</a:t>
            </a:r>
            <a:endParaRPr lang="en-US" altLang="en-US" sz="24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0399256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33700" y="1169581"/>
            <a:ext cx="8770571" cy="959480"/>
          </a:xfrm>
        </p:spPr>
        <p:txBody>
          <a:bodyPr>
            <a:normAutofit/>
          </a:bodyPr>
          <a:lstStyle/>
          <a:p>
            <a:pPr eaLnBrk="1" hangingPunct="1">
              <a:defRPr/>
            </a:pPr>
            <a:r>
              <a:rPr lang="en-US" dirty="0">
                <a:cs typeface="+mj-cs"/>
              </a:rPr>
              <a:t>Arguments in Against Searle</a:t>
            </a:r>
          </a:p>
        </p:txBody>
      </p:sp>
      <p:sp>
        <p:nvSpPr>
          <p:cNvPr id="17411" name="Rectangle 3"/>
          <p:cNvSpPr>
            <a:spLocks noGrp="1" noChangeArrowheads="1"/>
          </p:cNvSpPr>
          <p:nvPr>
            <p:ph type="body" idx="1"/>
          </p:nvPr>
        </p:nvSpPr>
        <p:spPr>
          <a:xfrm>
            <a:off x="3867150" y="2438399"/>
            <a:ext cx="7837121" cy="4238847"/>
          </a:xfrm>
        </p:spPr>
        <p:txBody>
          <a:bodyPr>
            <a:normAutofit/>
          </a:bodyPr>
          <a:lstStyle/>
          <a:p>
            <a:pPr>
              <a:lnSpc>
                <a:spcPct val="90000"/>
              </a:lnSpc>
              <a:defRPr/>
            </a:pPr>
            <a:r>
              <a:rPr lang="en-US" altLang="en-US" sz="2400" b="1" dirty="0"/>
              <a:t>Systems Response:</a:t>
            </a:r>
            <a:r>
              <a:rPr lang="en-US" altLang="en-US" sz="2400" dirty="0"/>
              <a:t> The whole system understands, not the cogs inside it.</a:t>
            </a:r>
            <a:endParaRPr lang="en-US" altLang="en-US" sz="2400" b="1" dirty="0"/>
          </a:p>
          <a:p>
            <a:pPr>
              <a:lnSpc>
                <a:spcPct val="90000"/>
              </a:lnSpc>
              <a:defRPr/>
            </a:pPr>
            <a:r>
              <a:rPr lang="en-US" altLang="en-US" sz="2400" b="1" dirty="0"/>
              <a:t>Strong AI ≈ Very Good Weak AI:</a:t>
            </a:r>
            <a:r>
              <a:rPr lang="en-US" altLang="en-US" sz="2400" dirty="0"/>
              <a:t> Suppose we simulate all of the synapses and everything else you want.</a:t>
            </a:r>
          </a:p>
          <a:p>
            <a:pPr>
              <a:lnSpc>
                <a:spcPct val="90000"/>
              </a:lnSpc>
              <a:defRPr/>
            </a:pPr>
            <a:r>
              <a:rPr lang="en-US" altLang="en-US" sz="2400" b="1" dirty="0"/>
              <a:t>Other Minds:</a:t>
            </a:r>
            <a:r>
              <a:rPr lang="en-US" altLang="en-US" sz="2400" dirty="0"/>
              <a:t> You don’t know that any of us have minds either, nor that we won’t build a mind in the future</a:t>
            </a:r>
          </a:p>
          <a:p>
            <a:pPr>
              <a:lnSpc>
                <a:spcPct val="90000"/>
              </a:lnSpc>
              <a:defRPr/>
            </a:pPr>
            <a:r>
              <a:rPr lang="en-US" altLang="en-US" sz="2400" b="1" dirty="0"/>
              <a:t>Evolution:</a:t>
            </a:r>
            <a:r>
              <a:rPr lang="en-US" altLang="en-US" sz="2400" dirty="0"/>
              <a:t> If understanding is optional for success, why do we understand?</a:t>
            </a:r>
          </a:p>
        </p:txBody>
      </p:sp>
    </p:spTree>
    <p:extLst>
      <p:ext uri="{BB962C8B-B14F-4D97-AF65-F5344CB8AC3E}">
        <p14:creationId xmlns:p14="http://schemas.microsoft.com/office/powerpoint/2010/main" val="121209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041991"/>
            <a:ext cx="8770571" cy="1087070"/>
          </a:xfrm>
        </p:spPr>
        <p:txBody>
          <a:bodyPr/>
          <a:lstStyle/>
          <a:p>
            <a:r>
              <a:rPr lang="en-US" dirty="0" err="1"/>
              <a:t>Chalmer’s</a:t>
            </a:r>
            <a:r>
              <a:rPr lang="en-US" dirty="0"/>
              <a:t> Parody</a:t>
            </a:r>
          </a:p>
        </p:txBody>
      </p:sp>
      <p:sp>
        <p:nvSpPr>
          <p:cNvPr id="4" name="内容占位符 2"/>
          <p:cNvSpPr>
            <a:spLocks noGrp="1"/>
          </p:cNvSpPr>
          <p:nvPr>
            <p:ph sz="quarter" idx="1"/>
          </p:nvPr>
        </p:nvSpPr>
        <p:spPr>
          <a:xfrm>
            <a:off x="4233496" y="2472069"/>
            <a:ext cx="3657600" cy="4572000"/>
          </a:xfrm>
        </p:spPr>
        <p:txBody>
          <a:bodyPr>
            <a:normAutofit/>
          </a:bodyPr>
          <a:lstStyle/>
          <a:p>
            <a:pPr marL="457200" indent="-457200" fontAlgn="auto">
              <a:spcAft>
                <a:spcPts val="0"/>
              </a:spcAft>
              <a:buFont typeface="+mj-lt"/>
              <a:buAutoNum type="arabicPeriod"/>
              <a:defRPr/>
            </a:pPr>
            <a:r>
              <a:rPr lang="en-US" altLang="zh-CN" dirty="0"/>
              <a:t>Programs are purely formal (syntactic).</a:t>
            </a:r>
          </a:p>
          <a:p>
            <a:pPr marL="457200" indent="-457200" fontAlgn="auto">
              <a:spcAft>
                <a:spcPts val="0"/>
              </a:spcAft>
              <a:buFont typeface="+mj-lt"/>
              <a:buAutoNum type="arabicPeriod"/>
              <a:defRPr/>
            </a:pPr>
            <a:r>
              <a:rPr lang="en-US" altLang="zh-CN" dirty="0"/>
              <a:t>Human minds have mental contents (semantics).</a:t>
            </a:r>
          </a:p>
          <a:p>
            <a:pPr marL="457200" indent="-457200" fontAlgn="auto">
              <a:spcAft>
                <a:spcPts val="0"/>
              </a:spcAft>
              <a:buFont typeface="+mj-lt"/>
              <a:buAutoNum type="arabicPeriod"/>
              <a:defRPr/>
            </a:pPr>
            <a:r>
              <a:rPr lang="en-US" altLang="zh-CN" dirty="0"/>
              <a:t>Syntax by itself is neither constitutive of, nor sufficient for, semantic content.</a:t>
            </a:r>
          </a:p>
          <a:p>
            <a:pPr marL="457200" indent="-457200" fontAlgn="auto">
              <a:spcAft>
                <a:spcPts val="0"/>
              </a:spcAft>
              <a:buFont typeface="+mj-lt"/>
              <a:buAutoNum type="arabicPeriod"/>
              <a:defRPr/>
            </a:pPr>
            <a:r>
              <a:rPr lang="en-US" altLang="zh-CN" dirty="0"/>
              <a:t>Therefore, programs by themselves are not constitutive of nor sufficient for minds.</a:t>
            </a:r>
          </a:p>
          <a:p>
            <a:pPr marL="457200" indent="-457200" fontAlgn="auto">
              <a:spcAft>
                <a:spcPts val="0"/>
              </a:spcAft>
              <a:buFont typeface="+mj-lt"/>
              <a:buAutoNum type="arabicPeriod"/>
              <a:defRPr/>
            </a:pPr>
            <a:endParaRPr lang="zh-CN" altLang="en-US" dirty="0"/>
          </a:p>
        </p:txBody>
      </p:sp>
      <p:sp>
        <p:nvSpPr>
          <p:cNvPr id="5" name="内容占位符 3"/>
          <p:cNvSpPr txBox="1">
            <a:spLocks/>
          </p:cNvSpPr>
          <p:nvPr/>
        </p:nvSpPr>
        <p:spPr>
          <a:xfrm>
            <a:off x="8046671" y="2472069"/>
            <a:ext cx="3657600" cy="4572000"/>
          </a:xfrm>
          <a:prstGeom prst="rect">
            <a:avLst/>
          </a:prstGeom>
        </p:spPr>
        <p:txBody>
          <a:bodyPr>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457200" indent="-457200">
              <a:buFont typeface="+mj-lt"/>
              <a:buAutoNum type="arabicPeriod"/>
              <a:defRPr/>
            </a:pPr>
            <a:r>
              <a:rPr lang="en-US" altLang="zh-CN" dirty="0"/>
              <a:t>Recipes are syntactic.</a:t>
            </a:r>
            <a:br>
              <a:rPr lang="en-US" altLang="zh-CN" dirty="0"/>
            </a:br>
            <a:endParaRPr lang="en-US" altLang="zh-CN" dirty="0"/>
          </a:p>
          <a:p>
            <a:pPr marL="457200" indent="-457200">
              <a:buFont typeface="+mj-lt"/>
              <a:buAutoNum type="arabicPeriod"/>
              <a:defRPr/>
            </a:pPr>
            <a:r>
              <a:rPr lang="en-US" altLang="zh-CN" dirty="0"/>
              <a:t>Cakes are crumbly.</a:t>
            </a:r>
            <a:br>
              <a:rPr lang="en-US" altLang="zh-CN" dirty="0"/>
            </a:br>
            <a:endParaRPr lang="en-US" altLang="zh-CN" dirty="0"/>
          </a:p>
          <a:p>
            <a:pPr marL="457200" indent="-457200">
              <a:buFont typeface="+mj-lt"/>
              <a:buAutoNum type="arabicPeriod"/>
              <a:defRPr/>
            </a:pPr>
            <a:r>
              <a:rPr lang="en-US" altLang="zh-CN" dirty="0"/>
              <a:t>Syntax is not sufficient for crumbliness.</a:t>
            </a:r>
            <a:br>
              <a:rPr lang="en-US" altLang="zh-CN" dirty="0"/>
            </a:br>
            <a:endParaRPr lang="en-US" altLang="zh-CN" dirty="0"/>
          </a:p>
          <a:p>
            <a:pPr marL="457200" indent="-457200">
              <a:buFont typeface="+mj-lt"/>
              <a:buAutoNum type="arabicPeriod"/>
              <a:defRPr/>
            </a:pPr>
            <a:r>
              <a:rPr lang="en-US" altLang="zh-CN" dirty="0"/>
              <a:t>Therefore, implementation of a recipe is not sufficient for making a cake.</a:t>
            </a:r>
            <a:endParaRPr lang="zh-CN" altLang="en-US" dirty="0"/>
          </a:p>
        </p:txBody>
      </p:sp>
    </p:spTree>
    <p:extLst>
      <p:ext uri="{BB962C8B-B14F-4D97-AF65-F5344CB8AC3E}">
        <p14:creationId xmlns:p14="http://schemas.microsoft.com/office/powerpoint/2010/main" val="633478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933700" y="384724"/>
            <a:ext cx="8770571" cy="1230990"/>
          </a:xfrm>
        </p:spPr>
        <p:txBody>
          <a:bodyPr/>
          <a:lstStyle/>
          <a:p>
            <a:r>
              <a:rPr lang="en-GB" sz="3600"/>
              <a:t>Challenges to </a:t>
            </a:r>
            <a:r>
              <a:rPr lang="en-GB" sz="3600" dirty="0"/>
              <a:t>the cognitive scientific approach</a:t>
            </a:r>
          </a:p>
        </p:txBody>
      </p:sp>
      <p:sp>
        <p:nvSpPr>
          <p:cNvPr id="113667" name="Rectangle 3"/>
          <p:cNvSpPr>
            <a:spLocks noGrp="1" noChangeArrowheads="1"/>
          </p:cNvSpPr>
          <p:nvPr>
            <p:ph idx="1"/>
          </p:nvPr>
        </p:nvSpPr>
        <p:spPr>
          <a:xfrm>
            <a:off x="3118757" y="1925052"/>
            <a:ext cx="8585514" cy="4174672"/>
          </a:xfrm>
        </p:spPr>
        <p:txBody>
          <a:bodyPr>
            <a:noAutofit/>
          </a:bodyPr>
          <a:lstStyle/>
          <a:p>
            <a:pPr>
              <a:lnSpc>
                <a:spcPct val="100000"/>
              </a:lnSpc>
            </a:pPr>
            <a:r>
              <a:rPr lang="en-GB" sz="2200" b="1" dirty="0">
                <a:cs typeface="Times New Roman" pitchFamily="18" charset="0"/>
              </a:rPr>
              <a:t>Consciousness</a:t>
            </a:r>
            <a:r>
              <a:rPr lang="en-GB" sz="2200" dirty="0">
                <a:cs typeface="Times New Roman" pitchFamily="18" charset="0"/>
              </a:rPr>
              <a:t> – Cognitive science ignores the importance of consciousness in human thinking.    </a:t>
            </a:r>
          </a:p>
          <a:p>
            <a:pPr>
              <a:lnSpc>
                <a:spcPct val="100000"/>
              </a:lnSpc>
            </a:pPr>
            <a:r>
              <a:rPr lang="en-GB" sz="2200" b="1" dirty="0">
                <a:cs typeface="Times New Roman" pitchFamily="18" charset="0"/>
              </a:rPr>
              <a:t>Dynamical systems</a:t>
            </a:r>
            <a:r>
              <a:rPr lang="en-GB" sz="2200" dirty="0">
                <a:cs typeface="Times New Roman" pitchFamily="18" charset="0"/>
              </a:rPr>
              <a:t> – The mind is a dynamical system, not a computational system.   </a:t>
            </a:r>
          </a:p>
          <a:p>
            <a:pPr>
              <a:lnSpc>
                <a:spcPct val="100000"/>
              </a:lnSpc>
            </a:pPr>
            <a:r>
              <a:rPr lang="en-GB" sz="2200" b="1" dirty="0">
                <a:cs typeface="Times New Roman" pitchFamily="18" charset="0"/>
              </a:rPr>
              <a:t>Emotion</a:t>
            </a:r>
            <a:r>
              <a:rPr lang="en-GB" sz="2200" dirty="0">
                <a:cs typeface="Times New Roman" pitchFamily="18" charset="0"/>
              </a:rPr>
              <a:t> – Cognitive science neglects the important role of emotions in human thinking.</a:t>
            </a:r>
          </a:p>
          <a:p>
            <a:pPr>
              <a:lnSpc>
                <a:spcPct val="100000"/>
              </a:lnSpc>
            </a:pPr>
            <a:r>
              <a:rPr lang="en-GB" sz="2200" b="1" dirty="0">
                <a:cs typeface="Times New Roman" pitchFamily="18" charset="0"/>
              </a:rPr>
              <a:t>Embodiment</a:t>
            </a:r>
            <a:r>
              <a:rPr lang="en-GB" sz="2200" dirty="0">
                <a:cs typeface="Times New Roman" pitchFamily="18" charset="0"/>
              </a:rPr>
              <a:t> – Cognitive science disregards the significant role of physical environments in human thinking, which is embedded in and extended into the world, and vice versa.</a:t>
            </a:r>
          </a:p>
          <a:p>
            <a:pPr>
              <a:lnSpc>
                <a:spcPct val="100000"/>
              </a:lnSpc>
            </a:pPr>
            <a:r>
              <a:rPr lang="en-GB" sz="2200" b="1" dirty="0">
                <a:cs typeface="Times New Roman" pitchFamily="18" charset="0"/>
              </a:rPr>
              <a:t>Social</a:t>
            </a:r>
            <a:r>
              <a:rPr lang="en-GB" sz="2200" dirty="0">
                <a:cs typeface="Times New Roman" pitchFamily="18" charset="0"/>
              </a:rPr>
              <a:t> – Human thought is inherently social, brains in vats impossible</a:t>
            </a:r>
          </a:p>
        </p:txBody>
      </p:sp>
    </p:spTree>
    <p:extLst>
      <p:ext uri="{BB962C8B-B14F-4D97-AF65-F5344CB8AC3E}">
        <p14:creationId xmlns:p14="http://schemas.microsoft.com/office/powerpoint/2010/main" val="759070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Evaluating Modus Ponens</a:t>
            </a:r>
          </a:p>
        </p:txBody>
      </p:sp>
      <p:sp>
        <p:nvSpPr>
          <p:cNvPr id="3" name="Content Placeholder 2"/>
          <p:cNvSpPr>
            <a:spLocks noGrp="1"/>
          </p:cNvSpPr>
          <p:nvPr>
            <p:ph idx="1"/>
          </p:nvPr>
        </p:nvSpPr>
        <p:spPr>
          <a:xfrm>
            <a:off x="2589212" y="1915886"/>
            <a:ext cx="8677502" cy="4381500"/>
          </a:xfrm>
        </p:spPr>
        <p:txBody>
          <a:bodyPr>
            <a:normAutofit/>
          </a:bodyPr>
          <a:lstStyle/>
          <a:p>
            <a:r>
              <a:rPr lang="en-US" dirty="0"/>
              <a:t>Are the claims in the premises </a:t>
            </a:r>
            <a:r>
              <a:rPr lang="en-US" b="1" dirty="0"/>
              <a:t>true?</a:t>
            </a:r>
            <a:endParaRPr lang="en-US" dirty="0"/>
          </a:p>
          <a:p>
            <a:pPr lvl="1"/>
            <a:r>
              <a:rPr lang="en-US" dirty="0"/>
              <a:t>Duh.</a:t>
            </a:r>
          </a:p>
          <a:p>
            <a:r>
              <a:rPr lang="en-US" dirty="0"/>
              <a:t>Do any conditionals imply </a:t>
            </a:r>
            <a:r>
              <a:rPr lang="en-US" b="1" dirty="0"/>
              <a:t>an untrue connection</a:t>
            </a:r>
            <a:r>
              <a:rPr lang="en-US" dirty="0"/>
              <a:t>?. </a:t>
            </a:r>
          </a:p>
          <a:p>
            <a:pPr lvl="1"/>
            <a:r>
              <a:rPr lang="en-US" dirty="0"/>
              <a:t>Perhaps it is not the case that what Sean Spicer says has the force of truth just because he said it.</a:t>
            </a:r>
          </a:p>
          <a:p>
            <a:r>
              <a:rPr lang="en-US" dirty="0"/>
              <a:t>Do any of the conditionals have a </a:t>
            </a:r>
            <a:r>
              <a:rPr lang="en-US" b="1" dirty="0"/>
              <a:t>false antecedent?</a:t>
            </a:r>
            <a:endParaRPr lang="en-US" dirty="0"/>
          </a:p>
          <a:p>
            <a:pPr lvl="1"/>
            <a:r>
              <a:rPr lang="en-US" dirty="0"/>
              <a:t>All conditionals with false antecedents are assumed to be true.</a:t>
            </a:r>
            <a:br>
              <a:rPr lang="en-US" dirty="0"/>
            </a:br>
            <a:r>
              <a:rPr lang="en-US" dirty="0"/>
              <a:t> (Think: benefit of the doubt)</a:t>
            </a:r>
          </a:p>
          <a:p>
            <a:pPr lvl="1"/>
            <a:r>
              <a:rPr lang="en-US" dirty="0"/>
              <a:t>”If I were the president, I would have a secretary of Keeping it Real.”</a:t>
            </a:r>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a:t>.”</a:t>
            </a:r>
          </a:p>
        </p:txBody>
      </p:sp>
    </p:spTree>
    <p:extLst>
      <p:ext uri="{BB962C8B-B14F-4D97-AF65-F5344CB8AC3E}">
        <p14:creationId xmlns:p14="http://schemas.microsoft.com/office/powerpoint/2010/main" val="30880665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1079291"/>
            <a:ext cx="8770571" cy="1049769"/>
          </a:xfrm>
        </p:spPr>
        <p:txBody>
          <a:bodyPr/>
          <a:lstStyle/>
          <a:p>
            <a:r>
              <a:rPr lang="en-US" dirty="0"/>
              <a:t>Current Active Research Areas</a:t>
            </a:r>
          </a:p>
        </p:txBody>
      </p:sp>
      <p:graphicFrame>
        <p:nvGraphicFramePr>
          <p:cNvPr id="8" name="Content Placeholder 7"/>
          <p:cNvGraphicFramePr>
            <a:graphicFrameLocks noGrp="1"/>
          </p:cNvGraphicFramePr>
          <p:nvPr>
            <p:ph idx="1"/>
          </p:nvPr>
        </p:nvGraphicFramePr>
        <p:xfrm>
          <a:off x="3762532" y="2638269"/>
          <a:ext cx="7941739" cy="3727816"/>
        </p:xfrm>
        <a:graphic>
          <a:graphicData uri="http://schemas.openxmlformats.org/drawingml/2006/table">
            <a:tbl>
              <a:tblPr/>
              <a:tblGrid>
                <a:gridCol w="2548319">
                  <a:extLst>
                    <a:ext uri="{9D8B030D-6E8A-4147-A177-3AD203B41FA5}">
                      <a16:colId xmlns:a16="http://schemas.microsoft.com/office/drawing/2014/main" val="20000"/>
                    </a:ext>
                  </a:extLst>
                </a:gridCol>
                <a:gridCol w="296782">
                  <a:extLst>
                    <a:ext uri="{9D8B030D-6E8A-4147-A177-3AD203B41FA5}">
                      <a16:colId xmlns:a16="http://schemas.microsoft.com/office/drawing/2014/main" val="20001"/>
                    </a:ext>
                  </a:extLst>
                </a:gridCol>
                <a:gridCol w="2548319">
                  <a:extLst>
                    <a:ext uri="{9D8B030D-6E8A-4147-A177-3AD203B41FA5}">
                      <a16:colId xmlns:a16="http://schemas.microsoft.com/office/drawing/2014/main" val="20002"/>
                    </a:ext>
                  </a:extLst>
                </a:gridCol>
                <a:gridCol w="2548319">
                  <a:extLst>
                    <a:ext uri="{9D8B030D-6E8A-4147-A177-3AD203B41FA5}">
                      <a16:colId xmlns:a16="http://schemas.microsoft.com/office/drawing/2014/main" val="20003"/>
                    </a:ext>
                  </a:extLst>
                </a:gridCol>
              </a:tblGrid>
              <a:tr h="3428338">
                <a:tc>
                  <a:txBody>
                    <a:bodyPr/>
                    <a:lstStyle/>
                    <a:p>
                      <a:pPr marL="342900" indent="-342900">
                        <a:buFont typeface="Arial" charset="0"/>
                        <a:buChar char="•"/>
                      </a:pPr>
                      <a:r>
                        <a:rPr lang="en-US" sz="2000" dirty="0">
                          <a:effectLst/>
                        </a:rPr>
                        <a:t>Artificial Intelligence</a:t>
                      </a:r>
                    </a:p>
                    <a:p>
                      <a:pPr marL="342900" indent="-342900">
                        <a:buFont typeface="Arial" charset="0"/>
                        <a:buChar char="•"/>
                      </a:pPr>
                      <a:r>
                        <a:rPr lang="en-US" sz="2000" dirty="0">
                          <a:effectLst/>
                        </a:rPr>
                        <a:t>Functional brain Imaging</a:t>
                      </a:r>
                    </a:p>
                    <a:p>
                      <a:pPr marL="342900" indent="-342900">
                        <a:buFont typeface="Arial" charset="0"/>
                        <a:buChar char="•"/>
                      </a:pPr>
                      <a:r>
                        <a:rPr lang="en-US" sz="2000" dirty="0">
                          <a:effectLst/>
                        </a:rPr>
                        <a:t>Philosophy of Mind</a:t>
                      </a:r>
                    </a:p>
                    <a:p>
                      <a:pPr marL="342900" indent="-342900">
                        <a:buFont typeface="Arial" charset="0"/>
                        <a:buChar char="•"/>
                      </a:pPr>
                      <a:r>
                        <a:rPr lang="en-US" sz="2000" dirty="0">
                          <a:effectLst/>
                        </a:rPr>
                        <a:t>Psycholinguistics</a:t>
                      </a:r>
                    </a:p>
                    <a:p>
                      <a:pPr marL="342900" indent="-342900">
                        <a:buFont typeface="Arial" charset="0"/>
                        <a:buChar char="•"/>
                      </a:pPr>
                      <a:r>
                        <a:rPr lang="en-US" sz="2000" dirty="0">
                          <a:effectLst/>
                        </a:rPr>
                        <a:t>Neural Network </a:t>
                      </a:r>
                      <a:br>
                        <a:rPr lang="en-US" sz="2000" dirty="0">
                          <a:effectLst/>
                        </a:rPr>
                      </a:br>
                      <a:r>
                        <a:rPr lang="en-US" sz="2000" dirty="0">
                          <a:effectLst/>
                        </a:rPr>
                        <a:t>Modeling</a:t>
                      </a:r>
                    </a:p>
                    <a:p>
                      <a:pPr marL="342900" indent="-342900">
                        <a:buFont typeface="Arial" charset="0"/>
                        <a:buChar char="•"/>
                      </a:pPr>
                      <a:r>
                        <a:rPr lang="en-US" sz="2000" dirty="0">
                          <a:effectLst/>
                        </a:rPr>
                        <a:t>Neural basis of Cognition</a:t>
                      </a:r>
                      <a:br>
                        <a:rPr lang="en-US" sz="2000" dirty="0">
                          <a:effectLst/>
                        </a:rPr>
                      </a:br>
                      <a:endParaRPr lang="en-US" sz="2000" dirty="0"/>
                    </a:p>
                  </a:txBody>
                  <a:tcPr marL="70216" marR="70216" marT="35108" marB="35108">
                    <a:lnL>
                      <a:noFill/>
                    </a:lnL>
                    <a:lnR>
                      <a:noFill/>
                    </a:lnR>
                    <a:lnT>
                      <a:noFill/>
                    </a:lnT>
                    <a:lnB>
                      <a:noFill/>
                    </a:lnB>
                  </a:tcPr>
                </a:tc>
                <a:tc>
                  <a:txBody>
                    <a:bodyPr/>
                    <a:lstStyle/>
                    <a:p>
                      <a:pPr marL="342900" indent="-342900">
                        <a:buFont typeface="Arial" charset="0"/>
                        <a:buChar char="•"/>
                      </a:pPr>
                      <a:endParaRPr lang="en-US" sz="2000"/>
                    </a:p>
                  </a:txBody>
                  <a:tcPr marL="70216" marR="70216" marT="35108" marB="35108">
                    <a:lnL>
                      <a:noFill/>
                    </a:lnL>
                    <a:lnR>
                      <a:noFill/>
                    </a:lnR>
                    <a:lnT>
                      <a:noFill/>
                    </a:lnT>
                    <a:lnB>
                      <a:noFill/>
                    </a:lnB>
                  </a:tcPr>
                </a:tc>
                <a:tc>
                  <a:txBody>
                    <a:bodyPr/>
                    <a:lstStyle/>
                    <a:p>
                      <a:pPr marL="342900" indent="-342900">
                        <a:buFont typeface="Arial" charset="0"/>
                        <a:buChar char="•"/>
                      </a:pPr>
                      <a:r>
                        <a:rPr lang="en-US" sz="2000" dirty="0">
                          <a:effectLst/>
                        </a:rPr>
                        <a:t>Cognitive Neuroscience</a:t>
                      </a:r>
                    </a:p>
                    <a:p>
                      <a:pPr marL="342900" indent="-342900">
                        <a:buFont typeface="Arial" charset="0"/>
                        <a:buChar char="•"/>
                      </a:pPr>
                      <a:r>
                        <a:rPr lang="en-US" sz="2000" dirty="0">
                          <a:effectLst/>
                        </a:rPr>
                        <a:t>Decision Making</a:t>
                      </a:r>
                    </a:p>
                    <a:p>
                      <a:pPr marL="342900" indent="-342900">
                        <a:buFont typeface="Arial" charset="0"/>
                        <a:buChar char="•"/>
                      </a:pPr>
                      <a:r>
                        <a:rPr lang="en-US" sz="2000" dirty="0">
                          <a:effectLst/>
                        </a:rPr>
                        <a:t>Visual Perception</a:t>
                      </a:r>
                    </a:p>
                    <a:p>
                      <a:pPr marL="342900" indent="-342900">
                        <a:buFont typeface="Arial" charset="0"/>
                        <a:buChar char="•"/>
                      </a:pPr>
                      <a:r>
                        <a:rPr lang="en-US" sz="2000" dirty="0">
                          <a:effectLst/>
                        </a:rPr>
                        <a:t>Human-Computer Interaction</a:t>
                      </a:r>
                    </a:p>
                    <a:p>
                      <a:pPr marL="342900" indent="-342900">
                        <a:buFont typeface="Arial" charset="0"/>
                        <a:buChar char="•"/>
                      </a:pPr>
                      <a:r>
                        <a:rPr lang="en-US" sz="2000" dirty="0">
                          <a:effectLst/>
                        </a:rPr>
                        <a:t>Neuropsychology</a:t>
                      </a:r>
                      <a:br>
                        <a:rPr lang="en-US" sz="2000" dirty="0">
                          <a:effectLst/>
                        </a:rPr>
                      </a:br>
                      <a:endParaRPr lang="en-US" sz="2000" dirty="0"/>
                    </a:p>
                  </a:txBody>
                  <a:tcPr marL="70216" marR="70216" marT="35108" marB="35108">
                    <a:lnL>
                      <a:noFill/>
                    </a:lnL>
                    <a:lnR>
                      <a:noFill/>
                    </a:lnR>
                    <a:lnT>
                      <a:noFill/>
                    </a:lnT>
                    <a:lnB>
                      <a:noFill/>
                    </a:lnB>
                  </a:tcPr>
                </a:tc>
                <a:tc>
                  <a:txBody>
                    <a:bodyPr/>
                    <a:lstStyle/>
                    <a:p>
                      <a:pPr marL="342900" indent="-342900">
                        <a:buFont typeface="Arial" charset="0"/>
                        <a:buChar char="•"/>
                      </a:pPr>
                      <a:r>
                        <a:rPr lang="en-US" sz="2000" dirty="0">
                          <a:effectLst/>
                        </a:rPr>
                        <a:t>Computational Modeling</a:t>
                      </a:r>
                    </a:p>
                    <a:p>
                      <a:pPr marL="342900" indent="-342900">
                        <a:buFont typeface="Arial" charset="0"/>
                        <a:buChar char="•"/>
                      </a:pPr>
                      <a:r>
                        <a:rPr lang="en-US" sz="2000" dirty="0">
                          <a:effectLst/>
                        </a:rPr>
                        <a:t>Learning and Memory</a:t>
                      </a:r>
                    </a:p>
                    <a:p>
                      <a:pPr marL="342900" indent="-342900">
                        <a:buFont typeface="Arial" charset="0"/>
                        <a:buChar char="•"/>
                      </a:pPr>
                      <a:r>
                        <a:rPr lang="en-US" sz="2000" dirty="0">
                          <a:effectLst/>
                        </a:rPr>
                        <a:t>Robotics</a:t>
                      </a:r>
                    </a:p>
                    <a:p>
                      <a:pPr marL="342900" indent="-342900">
                        <a:buFont typeface="Arial" charset="0"/>
                        <a:buChar char="•"/>
                      </a:pPr>
                      <a:r>
                        <a:rPr lang="en-US" sz="2000" dirty="0">
                          <a:effectLst/>
                        </a:rPr>
                        <a:t>Object Recognition</a:t>
                      </a:r>
                    </a:p>
                    <a:p>
                      <a:pPr marL="342900" indent="-342900">
                        <a:buFont typeface="Arial" charset="0"/>
                        <a:buChar char="•"/>
                      </a:pPr>
                      <a:r>
                        <a:rPr lang="en-US" sz="2000" dirty="0">
                          <a:effectLst/>
                        </a:rPr>
                        <a:t>Speech &amp; Communication</a:t>
                      </a:r>
                    </a:p>
                    <a:p>
                      <a:pPr marL="342900" indent="-342900">
                        <a:buFont typeface="Arial" charset="0"/>
                        <a:buChar char="•"/>
                      </a:pPr>
                      <a:r>
                        <a:rPr lang="en-US" sz="2000" dirty="0">
                          <a:effectLst/>
                        </a:rPr>
                        <a:t>Perception and Action</a:t>
                      </a:r>
                      <a:br>
                        <a:rPr lang="en-US" sz="2000" dirty="0">
                          <a:effectLst/>
                        </a:rPr>
                      </a:br>
                      <a:endParaRPr lang="en-US" sz="2000" dirty="0"/>
                    </a:p>
                  </a:txBody>
                  <a:tcPr marL="70216" marR="70216" marT="35108" marB="35108">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x-none" altLang="x-none" sz="900" b="0" i="0" u="none" strike="noStrike" cap="none" normalizeH="0" baseline="0">
                <a:ln>
                  <a:noFill/>
                </a:ln>
                <a:solidFill>
                  <a:schemeClr val="tx1"/>
                </a:solidFill>
                <a:effectLst/>
                <a:latin typeface="Arial" charset="0"/>
              </a:rPr>
            </a:br>
            <a:endParaRPr kumimoji="0" lang="x-none" altLang="x-none" sz="6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x-none" altLang="x-none" sz="9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68601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p:txBody>
          <a:bodyPr anchor="ctr"/>
          <a:lstStyle/>
          <a:p>
            <a:pPr eaLnBrk="1" hangingPunct="1">
              <a:defRPr/>
            </a:pPr>
            <a:r>
              <a:rPr lang="en-US">
                <a:cs typeface="+mj-cs"/>
              </a:rPr>
              <a:t>What is cognitive science?</a:t>
            </a:r>
          </a:p>
        </p:txBody>
      </p:sp>
      <p:sp>
        <p:nvSpPr>
          <p:cNvPr id="28675" name="Rectangle 3"/>
          <p:cNvSpPr>
            <a:spLocks noGrp="1" noChangeArrowheads="1"/>
          </p:cNvSpPr>
          <p:nvPr>
            <p:ph type="body" idx="4294967295"/>
          </p:nvPr>
        </p:nvSpPr>
        <p:spPr>
          <a:xfrm>
            <a:off x="2919662" y="2171699"/>
            <a:ext cx="8710863" cy="4357437"/>
          </a:xfrm>
        </p:spPr>
        <p:txBody>
          <a:bodyPr>
            <a:noAutofit/>
          </a:bodyPr>
          <a:lstStyle/>
          <a:p>
            <a:pPr marL="0" indent="0">
              <a:buNone/>
              <a:defRPr/>
            </a:pPr>
            <a:r>
              <a:rPr lang="en-US" altLang="en-US" sz="2800" dirty="0"/>
              <a:t>Is it one science, none, or many? </a:t>
            </a:r>
          </a:p>
          <a:p>
            <a:pPr marL="0" indent="0">
              <a:buNone/>
              <a:defRPr/>
            </a:pPr>
            <a:r>
              <a:rPr lang="en-US" altLang="en-US" sz="2800" dirty="0"/>
              <a:t>Hallmarks of a science:</a:t>
            </a:r>
          </a:p>
          <a:p>
            <a:pPr>
              <a:buFont typeface="Wingdings" charset="2"/>
              <a:buChar char="q"/>
              <a:defRPr/>
            </a:pPr>
            <a:r>
              <a:rPr lang="en-US" altLang="en-US" sz="2800" dirty="0"/>
              <a:t>Agreed upon subject matter, assumptions, jargon</a:t>
            </a:r>
          </a:p>
          <a:p>
            <a:pPr>
              <a:buFont typeface="Wingdings" charset="2"/>
              <a:buChar char="q"/>
              <a:defRPr/>
            </a:pPr>
            <a:r>
              <a:rPr lang="en-US" altLang="en-US" sz="2800" dirty="0"/>
              <a:t>Accepted cases of exemplary research</a:t>
            </a:r>
          </a:p>
          <a:p>
            <a:pPr>
              <a:buFont typeface="Wingdings" charset="2"/>
              <a:buChar char="q"/>
              <a:defRPr/>
            </a:pPr>
            <a:r>
              <a:rPr lang="en-US" altLang="en-US" sz="2800" dirty="0"/>
              <a:t>Fruitful research questions</a:t>
            </a:r>
          </a:p>
          <a:p>
            <a:pPr>
              <a:buFont typeface="Wingdings" charset="2"/>
              <a:buChar char="q"/>
              <a:defRPr/>
            </a:pPr>
            <a:r>
              <a:rPr lang="en-US" altLang="en-US" sz="2800" dirty="0"/>
              <a:t>A distinctive methodology</a:t>
            </a:r>
          </a:p>
        </p:txBody>
      </p:sp>
      <p:sp>
        <p:nvSpPr>
          <p:cNvPr id="2" name="TextBox 1"/>
          <p:cNvSpPr txBox="1"/>
          <p:nvPr/>
        </p:nvSpPr>
        <p:spPr>
          <a:xfrm>
            <a:off x="2951746" y="3351488"/>
            <a:ext cx="415498" cy="2539157"/>
          </a:xfrm>
          <a:prstGeom prst="rect">
            <a:avLst/>
          </a:prstGeom>
          <a:noFill/>
        </p:spPr>
        <p:txBody>
          <a:bodyPr wrap="none" rtlCol="0">
            <a:spAutoFit/>
          </a:bodyPr>
          <a:lstStyle/>
          <a:p>
            <a:pPr algn="ctr">
              <a:spcAft>
                <a:spcPts val="600"/>
              </a:spcAft>
            </a:pPr>
            <a:r>
              <a:rPr lang="en-US" b="1" dirty="0">
                <a:solidFill>
                  <a:schemeClr val="accent5"/>
                </a:solidFill>
                <a:latin typeface="Chalkboard" charset="0"/>
                <a:ea typeface="Chalkboard" charset="0"/>
                <a:cs typeface="Chalkboard" charset="0"/>
              </a:rPr>
              <a:t>?</a:t>
            </a:r>
          </a:p>
          <a:p>
            <a:pPr algn="ctr">
              <a:spcAft>
                <a:spcPts val="600"/>
              </a:spcAft>
            </a:pPr>
            <a:endParaRPr lang="en-US" sz="3200" dirty="0">
              <a:solidFill>
                <a:schemeClr val="accent2"/>
              </a:solidFill>
            </a:endParaRPr>
          </a:p>
          <a:p>
            <a:pPr algn="ctr">
              <a:spcBef>
                <a:spcPts val="300"/>
              </a:spcBef>
              <a:spcAft>
                <a:spcPts val="300"/>
              </a:spcAft>
            </a:pPr>
            <a:r>
              <a:rPr lang="en-US" dirty="0">
                <a:solidFill>
                  <a:schemeClr val="accent2"/>
                </a:solidFill>
              </a:rPr>
              <a:t>✔</a:t>
            </a:r>
            <a:endParaRPr lang="en-US" sz="4000" dirty="0">
              <a:solidFill>
                <a:schemeClr val="accent2"/>
              </a:solidFill>
            </a:endParaRPr>
          </a:p>
          <a:p>
            <a:pPr algn="ctr">
              <a:spcBef>
                <a:spcPts val="600"/>
              </a:spcBef>
            </a:pPr>
            <a:endParaRPr lang="en-US" sz="700" b="1" dirty="0">
              <a:solidFill>
                <a:schemeClr val="accent5"/>
              </a:solidFill>
              <a:latin typeface="Chalkboard" charset="0"/>
              <a:ea typeface="Chalkboard" charset="0"/>
              <a:cs typeface="Chalkboard" charset="0"/>
            </a:endParaRPr>
          </a:p>
          <a:p>
            <a:pPr algn="ctr">
              <a:spcBef>
                <a:spcPts val="600"/>
              </a:spcBef>
            </a:pPr>
            <a:r>
              <a:rPr lang="en-US" b="1" dirty="0">
                <a:solidFill>
                  <a:schemeClr val="accent5"/>
                </a:solidFill>
                <a:latin typeface="Chalkboard" charset="0"/>
                <a:ea typeface="Chalkboard" charset="0"/>
                <a:cs typeface="Chalkboard" charset="0"/>
              </a:rPr>
              <a:t>?</a:t>
            </a:r>
            <a:endParaRPr lang="en-US" dirty="0">
              <a:solidFill>
                <a:schemeClr val="accent5"/>
              </a:solidFill>
            </a:endParaRPr>
          </a:p>
          <a:p>
            <a:pPr algn="ctr">
              <a:spcAft>
                <a:spcPts val="600"/>
              </a:spcAft>
            </a:pPr>
            <a:endParaRPr lang="en-US" sz="1400" dirty="0">
              <a:solidFill>
                <a:srgbClr val="FF0000"/>
              </a:solidFill>
            </a:endParaRPr>
          </a:p>
          <a:p>
            <a:pPr algn="ctr">
              <a:spcAft>
                <a:spcPts val="600"/>
              </a:spcAft>
            </a:pPr>
            <a:r>
              <a:rPr lang="en-US" dirty="0">
                <a:solidFill>
                  <a:srgbClr val="FF0000"/>
                </a:solidFill>
              </a:rPr>
              <a:t>✘</a:t>
            </a:r>
          </a:p>
        </p:txBody>
      </p:sp>
    </p:spTree>
    <p:extLst>
      <p:ext uri="{BB962C8B-B14F-4D97-AF65-F5344CB8AC3E}">
        <p14:creationId xmlns:p14="http://schemas.microsoft.com/office/powerpoint/2010/main" val="1637587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nchor="ctr"/>
          <a:lstStyle/>
          <a:p>
            <a:pPr eaLnBrk="1" hangingPunct="1">
              <a:defRPr/>
            </a:pPr>
            <a:r>
              <a:rPr lang="en-US" dirty="0">
                <a:cs typeface="+mj-cs"/>
              </a:rPr>
              <a:t>What is the subject matter?</a:t>
            </a:r>
          </a:p>
        </p:txBody>
      </p:sp>
      <p:sp>
        <p:nvSpPr>
          <p:cNvPr id="32771" name="Rectangle 3"/>
          <p:cNvSpPr>
            <a:spLocks noGrp="1" noChangeArrowheads="1"/>
          </p:cNvSpPr>
          <p:nvPr>
            <p:ph type="body" idx="4294967295"/>
          </p:nvPr>
        </p:nvSpPr>
        <p:spPr>
          <a:xfrm>
            <a:off x="4094922" y="2209800"/>
            <a:ext cx="7215808" cy="4051852"/>
          </a:xfrm>
        </p:spPr>
        <p:txBody>
          <a:bodyPr>
            <a:normAutofit fontScale="85000" lnSpcReduction="20000"/>
          </a:bodyPr>
          <a:lstStyle/>
          <a:p>
            <a:pPr>
              <a:lnSpc>
                <a:spcPct val="90000"/>
              </a:lnSpc>
              <a:defRPr/>
            </a:pPr>
            <a:r>
              <a:rPr lang="en-US" altLang="en-US" sz="2400" dirty="0"/>
              <a:t>Perception – vision, audition, olfaction, </a:t>
            </a:r>
            <a:r>
              <a:rPr lang="en-US" altLang="en-US" sz="2400" dirty="0" err="1"/>
              <a:t>tactition</a:t>
            </a:r>
            <a:r>
              <a:rPr lang="en-US" altLang="en-US" sz="2400" dirty="0"/>
              <a:t>..</a:t>
            </a:r>
          </a:p>
          <a:p>
            <a:pPr>
              <a:lnSpc>
                <a:spcPct val="90000"/>
              </a:lnSpc>
              <a:defRPr/>
            </a:pPr>
            <a:r>
              <a:rPr lang="en-US" altLang="en-US" sz="2400" dirty="0"/>
              <a:t>Attention, memory, learning</a:t>
            </a:r>
          </a:p>
          <a:p>
            <a:pPr>
              <a:lnSpc>
                <a:spcPct val="90000"/>
              </a:lnSpc>
              <a:defRPr/>
            </a:pPr>
            <a:r>
              <a:rPr lang="en-US" altLang="en-US" sz="2400" dirty="0"/>
              <a:t>Thinking (reasoning, planning, decision making, problem solving ...)</a:t>
            </a:r>
          </a:p>
          <a:p>
            <a:pPr>
              <a:lnSpc>
                <a:spcPct val="90000"/>
              </a:lnSpc>
              <a:defRPr/>
            </a:pPr>
            <a:r>
              <a:rPr lang="en-US" altLang="en-US" sz="2400" dirty="0"/>
              <a:t>Language competence, comprehension and production</a:t>
            </a:r>
          </a:p>
          <a:p>
            <a:pPr>
              <a:lnSpc>
                <a:spcPct val="90000"/>
              </a:lnSpc>
              <a:defRPr/>
            </a:pPr>
            <a:r>
              <a:rPr lang="en-US" altLang="en-US" sz="2400" dirty="0"/>
              <a:t>Volition, intentional action, social cognition</a:t>
            </a:r>
          </a:p>
          <a:p>
            <a:pPr>
              <a:lnSpc>
                <a:spcPct val="90000"/>
              </a:lnSpc>
              <a:defRPr/>
            </a:pPr>
            <a:r>
              <a:rPr lang="en-US" altLang="en-US" sz="2400" dirty="0"/>
              <a:t>Consciousness</a:t>
            </a:r>
          </a:p>
          <a:p>
            <a:pPr>
              <a:lnSpc>
                <a:spcPct val="90000"/>
              </a:lnSpc>
              <a:defRPr/>
            </a:pPr>
            <a:r>
              <a:rPr lang="en-US" altLang="en-US" sz="2400" dirty="0"/>
              <a:t>Emotions</a:t>
            </a:r>
          </a:p>
          <a:p>
            <a:pPr>
              <a:lnSpc>
                <a:spcPct val="90000"/>
              </a:lnSpc>
              <a:defRPr/>
            </a:pPr>
            <a:r>
              <a:rPr lang="en-US" altLang="en-US" sz="2400" dirty="0"/>
              <a:t>Imagination</a:t>
            </a:r>
          </a:p>
          <a:p>
            <a:pPr>
              <a:lnSpc>
                <a:spcPct val="90000"/>
              </a:lnSpc>
              <a:defRPr/>
            </a:pPr>
            <a:r>
              <a:rPr lang="en-US" altLang="en-US" sz="2400" dirty="0"/>
              <a:t>Meta-cognition</a:t>
            </a:r>
          </a:p>
          <a:p>
            <a:pPr>
              <a:lnSpc>
                <a:spcPct val="90000"/>
              </a:lnSpc>
              <a:defRPr/>
            </a:pPr>
            <a:r>
              <a:rPr lang="en-US" altLang="en-US" sz="2400" dirty="0"/>
              <a:t>...</a:t>
            </a:r>
          </a:p>
        </p:txBody>
      </p:sp>
    </p:spTree>
    <p:extLst>
      <p:ext uri="{BB962C8B-B14F-4D97-AF65-F5344CB8AC3E}">
        <p14:creationId xmlns:p14="http://schemas.microsoft.com/office/powerpoint/2010/main" val="71235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ChangeArrowheads="1"/>
          </p:cNvSpPr>
          <p:nvPr/>
        </p:nvSpPr>
        <p:spPr bwMode="auto">
          <a:xfrm>
            <a:off x="6694264" y="2011017"/>
            <a:ext cx="472552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
              <a:defRPr sz="2800">
                <a:solidFill>
                  <a:schemeClr val="tx1"/>
                </a:solidFill>
                <a:latin typeface="Arial" charset="0"/>
                <a:ea typeface="ＭＳ Ｐゴシック" charset="-128"/>
              </a:defRPr>
            </a:lvl1pPr>
            <a:lvl2pPr marL="742950" indent="-285750" eaLnBrk="0" hangingPunct="0">
              <a:buChar char="–"/>
              <a:defRPr sz="2000">
                <a:solidFill>
                  <a:schemeClr val="tx1"/>
                </a:solidFill>
                <a:latin typeface="Arial" charset="0"/>
                <a:ea typeface="ＭＳ Ｐゴシック" charset="-128"/>
              </a:defRPr>
            </a:lvl2pPr>
            <a:lvl3pPr marL="1143000" indent="-228600" eaLnBrk="0" hangingPunct="0">
              <a:buChar char="•"/>
              <a:defRPr>
                <a:solidFill>
                  <a:schemeClr val="tx1"/>
                </a:solidFill>
                <a:latin typeface="Arial" charset="0"/>
                <a:ea typeface="ＭＳ Ｐゴシック" charset="-128"/>
              </a:defRPr>
            </a:lvl3pPr>
            <a:lvl4pPr marL="1600200" indent="-228600" eaLnBrk="0" hangingPunct="0">
              <a:buChar char="–"/>
              <a:defRPr sz="1600">
                <a:solidFill>
                  <a:schemeClr val="tx1"/>
                </a:solidFill>
                <a:latin typeface="Arial" charset="0"/>
                <a:ea typeface="ＭＳ Ｐゴシック" charset="-128"/>
              </a:defRPr>
            </a:lvl4pPr>
            <a:lvl5pPr marL="2057400" indent="-228600" eaLnBrk="0" hangingPunct="0">
              <a:buChar char="»"/>
              <a:defRPr sz="16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128"/>
              </a:defRPr>
            </a:lvl9pPr>
          </a:lstStyle>
          <a:p>
            <a:pPr>
              <a:spcBef>
                <a:spcPct val="0"/>
              </a:spcBef>
              <a:buSzTx/>
              <a:buFontTx/>
              <a:buNone/>
            </a:pPr>
            <a:r>
              <a:rPr lang="en-US" altLang="en-US" i="1" dirty="0">
                <a:latin typeface="Calibri" charset="0"/>
                <a:ea typeface="Calibri" charset="0"/>
                <a:cs typeface="Calibri" charset="0"/>
              </a:rPr>
              <a:t>Levels</a:t>
            </a:r>
            <a:r>
              <a:rPr lang="en-US" altLang="en-US" dirty="0">
                <a:latin typeface="Calibri" charset="0"/>
                <a:ea typeface="Calibri" charset="0"/>
                <a:cs typeface="Calibri" charset="0"/>
              </a:rPr>
              <a:t> of explanation</a:t>
            </a:r>
          </a:p>
          <a:p>
            <a:pPr>
              <a:spcBef>
                <a:spcPct val="0"/>
              </a:spcBef>
              <a:buSzTx/>
              <a:buFontTx/>
              <a:buNone/>
            </a:pPr>
            <a:endParaRPr lang="en-US" altLang="en-US" dirty="0">
              <a:latin typeface="Calibri" charset="0"/>
              <a:ea typeface="Calibri" charset="0"/>
              <a:cs typeface="Calibri" charset="0"/>
            </a:endParaRPr>
          </a:p>
          <a:p>
            <a:pPr>
              <a:spcBef>
                <a:spcPct val="0"/>
              </a:spcBef>
              <a:buSzTx/>
              <a:buFontTx/>
              <a:buNone/>
            </a:pPr>
            <a:r>
              <a:rPr lang="en-US" altLang="en-US" dirty="0">
                <a:latin typeface="Calibri" charset="0"/>
                <a:ea typeface="Calibri" charset="0"/>
                <a:cs typeface="Calibri" charset="0"/>
              </a:rPr>
              <a:t>A	Experimental psychology</a:t>
            </a:r>
          </a:p>
          <a:p>
            <a:pPr>
              <a:spcBef>
                <a:spcPct val="0"/>
              </a:spcBef>
              <a:buSzTx/>
              <a:buFontTx/>
              <a:buNone/>
            </a:pPr>
            <a:r>
              <a:rPr lang="en-US" altLang="en-US" dirty="0">
                <a:latin typeface="Calibri" charset="0"/>
                <a:ea typeface="Calibri" charset="0"/>
                <a:cs typeface="Calibri" charset="0"/>
              </a:rPr>
              <a:t>B	Cognitive neuroscience</a:t>
            </a:r>
          </a:p>
          <a:p>
            <a:pPr>
              <a:spcBef>
                <a:spcPct val="0"/>
              </a:spcBef>
              <a:buSzTx/>
              <a:buFontTx/>
              <a:buNone/>
            </a:pPr>
            <a:r>
              <a:rPr lang="en-US" altLang="en-US" dirty="0">
                <a:latin typeface="Calibri" charset="0"/>
                <a:ea typeface="Calibri" charset="0"/>
                <a:cs typeface="Calibri" charset="0"/>
              </a:rPr>
              <a:t>	Behavioral neuroscience</a:t>
            </a:r>
          </a:p>
          <a:p>
            <a:pPr>
              <a:spcBef>
                <a:spcPct val="0"/>
              </a:spcBef>
              <a:buSzTx/>
              <a:buFontTx/>
              <a:buNone/>
            </a:pPr>
            <a:r>
              <a:rPr lang="en-US" altLang="en-US" dirty="0">
                <a:latin typeface="Calibri" charset="0"/>
                <a:ea typeface="Calibri" charset="0"/>
                <a:cs typeface="Calibri" charset="0"/>
              </a:rPr>
              <a:t>C	Systems neuroscience</a:t>
            </a:r>
          </a:p>
          <a:p>
            <a:pPr>
              <a:spcBef>
                <a:spcPct val="0"/>
              </a:spcBef>
              <a:buSzTx/>
              <a:buFontTx/>
              <a:buNone/>
            </a:pPr>
            <a:r>
              <a:rPr lang="en-US" altLang="en-US" dirty="0">
                <a:latin typeface="Calibri" charset="0"/>
                <a:ea typeface="Calibri" charset="0"/>
                <a:cs typeface="Calibri" charset="0"/>
              </a:rPr>
              <a:t>D	Cellular neuroscience</a:t>
            </a:r>
          </a:p>
          <a:p>
            <a:pPr>
              <a:spcBef>
                <a:spcPct val="0"/>
              </a:spcBef>
              <a:buSzTx/>
              <a:buFontTx/>
              <a:buNone/>
            </a:pPr>
            <a:r>
              <a:rPr lang="en-US" altLang="en-US" dirty="0">
                <a:latin typeface="Calibri" charset="0"/>
                <a:ea typeface="Calibri" charset="0"/>
                <a:cs typeface="Calibri" charset="0"/>
              </a:rPr>
              <a:t>E-H	Molecular neuroscience</a:t>
            </a:r>
          </a:p>
        </p:txBody>
      </p:sp>
      <p:pic>
        <p:nvPicPr>
          <p:cNvPr id="4100" name="Picture 4" descr="88200fig4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8" y="65675"/>
            <a:ext cx="5974981" cy="667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96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3566" y="1633928"/>
            <a:ext cx="7452224" cy="517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683566" y="568345"/>
            <a:ext cx="9020705" cy="823133"/>
          </a:xfrm>
        </p:spPr>
        <p:txBody>
          <a:bodyPr/>
          <a:lstStyle/>
          <a:p>
            <a:r>
              <a:rPr lang="en-US" dirty="0"/>
              <a:t>Contemporary Neuroscience</a:t>
            </a:r>
          </a:p>
        </p:txBody>
      </p:sp>
    </p:spTree>
    <p:extLst>
      <p:ext uri="{BB962C8B-B14F-4D97-AF65-F5344CB8AC3E}">
        <p14:creationId xmlns:p14="http://schemas.microsoft.com/office/powerpoint/2010/main" val="1163928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nchor="ctr"/>
          <a:lstStyle/>
          <a:p>
            <a:pPr eaLnBrk="1" hangingPunct="1">
              <a:defRPr/>
            </a:pPr>
            <a:r>
              <a:rPr lang="en-US" dirty="0">
                <a:cs typeface="+mj-cs"/>
              </a:rPr>
              <a:t>General worries</a:t>
            </a:r>
          </a:p>
        </p:txBody>
      </p:sp>
      <p:sp>
        <p:nvSpPr>
          <p:cNvPr id="39939" name="Rectangle 3"/>
          <p:cNvSpPr>
            <a:spLocks noGrp="1" noChangeArrowheads="1"/>
          </p:cNvSpPr>
          <p:nvPr>
            <p:ph type="body" idx="4294967295"/>
          </p:nvPr>
        </p:nvSpPr>
        <p:spPr>
          <a:xfrm>
            <a:off x="3848100" y="2129061"/>
            <a:ext cx="7856171" cy="3960843"/>
          </a:xfrm>
        </p:spPr>
        <p:txBody>
          <a:bodyPr>
            <a:noAutofit/>
          </a:bodyPr>
          <a:lstStyle/>
          <a:p>
            <a:pPr>
              <a:lnSpc>
                <a:spcPct val="90000"/>
              </a:lnSpc>
              <a:defRPr/>
            </a:pPr>
            <a:r>
              <a:rPr lang="en-US" altLang="en-US" sz="2400" dirty="0"/>
              <a:t>Dangerous to infer function of neural areas directly from what happens when they are damaged </a:t>
            </a:r>
            <a:br>
              <a:rPr lang="en-US" altLang="en-US" sz="2400" dirty="0"/>
            </a:br>
            <a:r>
              <a:rPr lang="en-US" altLang="en-US" sz="2400" dirty="0"/>
              <a:t>(e.g. “cutting power cord </a:t>
            </a:r>
            <a:r>
              <a:rPr lang="is-IS" sz="2400" dirty="0"/>
              <a:t>→ no more CSI” </a:t>
            </a:r>
            <a:r>
              <a:rPr lang="is-IS" sz="2400" i="1" dirty="0"/>
              <a:t>does not imply “</a:t>
            </a:r>
            <a:r>
              <a:rPr lang="is-IS" sz="2400" dirty="0"/>
              <a:t>power cord ↔ CSI”)</a:t>
            </a:r>
            <a:endParaRPr lang="en-US" altLang="en-US" sz="2400" dirty="0"/>
          </a:p>
          <a:p>
            <a:pPr>
              <a:lnSpc>
                <a:spcPct val="90000"/>
              </a:lnSpc>
              <a:defRPr/>
            </a:pPr>
            <a:r>
              <a:rPr lang="en-GB" altLang="x-none" sz="2400" dirty="0"/>
              <a:t>Functional imaging as the new phrenology – a search for associations rather than mechanisms</a:t>
            </a:r>
          </a:p>
          <a:p>
            <a:pPr>
              <a:lnSpc>
                <a:spcPct val="90000"/>
              </a:lnSpc>
              <a:defRPr/>
            </a:pPr>
            <a:r>
              <a:rPr lang="en-GB" altLang="en-US" sz="2400" dirty="0"/>
              <a:t>Translation across structural measures equally fraught</a:t>
            </a:r>
            <a:endParaRPr lang="en-US" altLang="en-US" sz="2400" dirty="0"/>
          </a:p>
        </p:txBody>
      </p:sp>
    </p:spTree>
    <p:extLst>
      <p:ext uri="{BB962C8B-B14F-4D97-AF65-F5344CB8AC3E}">
        <p14:creationId xmlns:p14="http://schemas.microsoft.com/office/powerpoint/2010/main" val="140875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Scientific Posters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620729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2461"/>
            <a:ext cx="12129606" cy="9097205"/>
          </a:xfrm>
        </p:spPr>
      </p:pic>
    </p:spTree>
    <p:extLst>
      <p:ext uri="{BB962C8B-B14F-4D97-AF65-F5344CB8AC3E}">
        <p14:creationId xmlns:p14="http://schemas.microsoft.com/office/powerpoint/2010/main" val="122455678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195" y="0"/>
            <a:ext cx="9199417" cy="6899563"/>
          </a:xfrm>
        </p:spPr>
      </p:pic>
    </p:spTree>
    <p:extLst>
      <p:ext uri="{BB962C8B-B14F-4D97-AF65-F5344CB8AC3E}">
        <p14:creationId xmlns:p14="http://schemas.microsoft.com/office/powerpoint/2010/main" val="59218765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1" y="0"/>
            <a:ext cx="10972799" cy="6858000"/>
          </a:xfrm>
        </p:spPr>
      </p:pic>
    </p:spTree>
    <p:extLst>
      <p:ext uri="{BB962C8B-B14F-4D97-AF65-F5344CB8AC3E}">
        <p14:creationId xmlns:p14="http://schemas.microsoft.com/office/powerpoint/2010/main" val="878996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Modus Tollens</a:t>
            </a:r>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a:t>If this sentence is a conditional, then Benjamin Young is God.</a:t>
            </a:r>
          </a:p>
          <a:p>
            <a:pPr>
              <a:buFont typeface="+mj-lt"/>
              <a:buAutoNum type="arabicPeriod"/>
            </a:pPr>
            <a:r>
              <a:rPr lang="en-US" dirty="0"/>
              <a:t>Benjamin Young is not God.</a:t>
            </a:r>
          </a:p>
          <a:p>
            <a:pPr>
              <a:buFont typeface="+mj-lt"/>
              <a:buAutoNum type="arabicPeriod"/>
            </a:pPr>
            <a:r>
              <a:rPr lang="en-US" b="1" dirty="0"/>
              <a:t>Therefore</a:t>
            </a:r>
            <a:r>
              <a:rPr lang="en-US" dirty="0"/>
              <a:t>, that sentence was not a conditional</a:t>
            </a:r>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I do not understand arithmetic.</a:t>
            </a:r>
          </a:p>
          <a:p>
            <a:pPr>
              <a:buFont typeface="+mj-lt"/>
              <a:buAutoNum type="arabicPeriod"/>
            </a:pPr>
            <a:r>
              <a:rPr lang="en-US" dirty="0"/>
              <a:t>If 2+2=5, then I understand arithmetic.</a:t>
            </a:r>
          </a:p>
          <a:p>
            <a:pPr>
              <a:buFont typeface="+mj-lt"/>
              <a:buAutoNum type="arabicPeriod"/>
            </a:pPr>
            <a:r>
              <a:rPr lang="en-US" b="1" dirty="0"/>
              <a:t>Therefore</a:t>
            </a:r>
            <a:r>
              <a:rPr lang="en-US" dirty="0"/>
              <a:t>, 2+2≠5</a:t>
            </a:r>
          </a:p>
        </p:txBody>
      </p:sp>
      <p:sp>
        <p:nvSpPr>
          <p:cNvPr id="5" name="TextBox 4"/>
          <p:cNvSpPr txBox="1"/>
          <p:nvPr/>
        </p:nvSpPr>
        <p:spPr>
          <a:xfrm>
            <a:off x="10664292" y="1915885"/>
            <a:ext cx="923651" cy="1631216"/>
          </a:xfrm>
          <a:prstGeom prst="rect">
            <a:avLst/>
          </a:prstGeom>
          <a:noFill/>
        </p:spPr>
        <p:txBody>
          <a:bodyPr wrap="none" rtlCol="0">
            <a:spAutoFit/>
          </a:bodyPr>
          <a:lstStyle/>
          <a:p>
            <a:r>
              <a:rPr lang="is-IS" sz="2000" b="1" dirty="0"/>
              <a:t>~B</a:t>
            </a:r>
          </a:p>
          <a:p>
            <a:endParaRPr lang="is-IS" sz="2000" b="1" dirty="0"/>
          </a:p>
          <a:p>
            <a:r>
              <a:rPr lang="en-US" sz="2000" b="1" dirty="0"/>
              <a:t>A </a:t>
            </a:r>
            <a:r>
              <a:rPr lang="is-IS" sz="2000" b="1" dirty="0"/>
              <a:t>→ B</a:t>
            </a:r>
          </a:p>
          <a:p>
            <a:r>
              <a:rPr lang="is-IS" sz="2000" b="1" dirty="0"/>
              <a:t>—</a:t>
            </a:r>
          </a:p>
          <a:p>
            <a:r>
              <a:rPr lang="is-IS" sz="2000" b="1" dirty="0"/>
              <a:t>~A</a:t>
            </a:r>
            <a:endParaRPr lang="en-US" sz="2000" b="1" dirty="0"/>
          </a:p>
        </p:txBody>
      </p:sp>
      <p:sp>
        <p:nvSpPr>
          <p:cNvPr id="6" name="TextBox 5"/>
          <p:cNvSpPr txBox="1"/>
          <p:nvPr/>
        </p:nvSpPr>
        <p:spPr>
          <a:xfrm>
            <a:off x="5915829" y="1915885"/>
            <a:ext cx="923651" cy="2554545"/>
          </a:xfrm>
          <a:prstGeom prst="rect">
            <a:avLst/>
          </a:prstGeom>
          <a:noFill/>
        </p:spPr>
        <p:txBody>
          <a:bodyPr wrap="none" rtlCol="0">
            <a:spAutoFit/>
          </a:bodyPr>
          <a:lstStyle/>
          <a:p>
            <a:r>
              <a:rPr lang="en-US" sz="2000" b="1" dirty="0"/>
              <a:t>A </a:t>
            </a:r>
            <a:r>
              <a:rPr lang="is-IS" sz="2000" b="1" dirty="0"/>
              <a:t>→ B</a:t>
            </a:r>
            <a:endParaRPr lang="is-IS" sz="4800" b="1" dirty="0"/>
          </a:p>
          <a:p>
            <a:endParaRPr lang="is-IS" sz="2000" b="1" dirty="0"/>
          </a:p>
          <a:p>
            <a:endParaRPr lang="is-IS" sz="2000" b="1" dirty="0"/>
          </a:p>
          <a:p>
            <a:endParaRPr lang="is-IS" sz="2000" b="1" dirty="0"/>
          </a:p>
          <a:p>
            <a:endParaRPr lang="is-IS" sz="2000" b="1" dirty="0"/>
          </a:p>
          <a:p>
            <a:r>
              <a:rPr lang="is-IS" sz="2000" b="1" dirty="0"/>
              <a:t>~B</a:t>
            </a:r>
          </a:p>
          <a:p>
            <a:r>
              <a:rPr lang="is-IS" sz="2000" b="1" dirty="0"/>
              <a:t>—</a:t>
            </a:r>
          </a:p>
          <a:p>
            <a:r>
              <a:rPr lang="is-IS" sz="2000" b="1" dirty="0"/>
              <a:t>~A</a:t>
            </a:r>
            <a:endParaRPr lang="en-US" sz="2000" b="1" dirty="0"/>
          </a:p>
        </p:txBody>
      </p:sp>
    </p:spTree>
    <p:extLst>
      <p:ext uri="{BB962C8B-B14F-4D97-AF65-F5344CB8AC3E}">
        <p14:creationId xmlns:p14="http://schemas.microsoft.com/office/powerpoint/2010/main" val="179292581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951018"/>
            <a:ext cx="8915399" cy="2262781"/>
          </a:xfrm>
        </p:spPr>
        <p:txBody>
          <a:bodyPr>
            <a:normAutofit/>
          </a:bodyPr>
          <a:lstStyle/>
          <a:p>
            <a:r>
              <a:rPr lang="en-US" sz="6600" b="1" dirty="0"/>
              <a:t>CRAP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79016352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710"/>
            <a:ext cx="12218313" cy="8541328"/>
          </a:xfrm>
          <a:prstGeom prst="rect">
            <a:avLst/>
          </a:prstGeom>
        </p:spPr>
      </p:pic>
    </p:spTree>
    <p:extLst>
      <p:ext uri="{BB962C8B-B14F-4D97-AF65-F5344CB8AC3E}">
        <p14:creationId xmlns:p14="http://schemas.microsoft.com/office/powerpoint/2010/main" val="283422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Contrast – Size/Shape</a:t>
            </a:r>
          </a:p>
        </p:txBody>
      </p:sp>
      <p:sp>
        <p:nvSpPr>
          <p:cNvPr id="3" name="Content Placeholder 2"/>
          <p:cNvSpPr>
            <a:spLocks noGrp="1"/>
          </p:cNvSpPr>
          <p:nvPr>
            <p:ph sz="half" idx="2"/>
          </p:nvPr>
        </p:nvSpPr>
        <p:spPr>
          <a:xfrm>
            <a:off x="2592924" y="1740568"/>
            <a:ext cx="8911687" cy="3777622"/>
          </a:xfrm>
        </p:spPr>
        <p:txBody>
          <a:bodyPr>
            <a:normAutofit/>
          </a:bodyPr>
          <a:lstStyle/>
          <a:p>
            <a:pPr marL="0" indent="0">
              <a:buNone/>
            </a:pPr>
            <a:r>
              <a:rPr lang="en-US" sz="3600" dirty="0"/>
              <a:t>The more similar elements are, the more likely they are to be lost.</a:t>
            </a:r>
          </a:p>
          <a:p>
            <a:pPr marL="0" indent="0">
              <a:buNone/>
            </a:pPr>
            <a:r>
              <a:rPr lang="en-US" sz="3600" dirty="0"/>
              <a:t>Similar (but not exact) elements look like mistakes.</a:t>
            </a:r>
          </a:p>
        </p:txBody>
      </p:sp>
      <p:sp>
        <p:nvSpPr>
          <p:cNvPr id="4" name="Rectangle 3"/>
          <p:cNvSpPr/>
          <p:nvPr/>
        </p:nvSpPr>
        <p:spPr>
          <a:xfrm>
            <a:off x="2592924" y="4692315"/>
            <a:ext cx="1876927" cy="18769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rot="20225957">
            <a:off x="4948805" y="4737943"/>
            <a:ext cx="1837628" cy="1752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rot="21345470">
            <a:off x="7313043" y="4452106"/>
            <a:ext cx="1837628" cy="2038923"/>
          </a:xfrm>
          <a:prstGeom prst="roundRect">
            <a:avLst>
              <a:gd name="adj" fmla="val 11216"/>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 Single Corner Rectangle 5"/>
          <p:cNvSpPr/>
          <p:nvPr/>
        </p:nvSpPr>
        <p:spPr>
          <a:xfrm>
            <a:off x="9550438" y="4603416"/>
            <a:ext cx="2302042" cy="173630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32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 Color/Tone</a:t>
            </a:r>
          </a:p>
        </p:txBody>
      </p:sp>
      <p:pic>
        <p:nvPicPr>
          <p:cNvPr id="6" name="Content Placeholder 3" descr="ct-4redsq.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89211" y="1904999"/>
            <a:ext cx="8979279" cy="2272145"/>
          </a:xfrm>
          <a:prstGeom prst="rect">
            <a:avLst/>
          </a:prstGeom>
        </p:spPr>
      </p:pic>
      <p:sp>
        <p:nvSpPr>
          <p:cNvPr id="4" name="Content Placeholder 3"/>
          <p:cNvSpPr>
            <a:spLocks noGrp="1"/>
          </p:cNvSpPr>
          <p:nvPr>
            <p:ph sz="half" idx="1"/>
          </p:nvPr>
        </p:nvSpPr>
        <p:spPr>
          <a:xfrm>
            <a:off x="2589212" y="4655126"/>
            <a:ext cx="8979278" cy="1256095"/>
          </a:xfrm>
        </p:spPr>
        <p:txBody>
          <a:bodyPr>
            <a:normAutofit/>
          </a:bodyPr>
          <a:lstStyle/>
          <a:p>
            <a:pPr marL="0" indent="0">
              <a:buNone/>
            </a:pPr>
            <a:r>
              <a:rPr lang="en-US" sz="2400" dirty="0"/>
              <a:t>The very same color can look very different when paired with different colors</a:t>
            </a:r>
          </a:p>
        </p:txBody>
      </p:sp>
    </p:spTree>
    <p:extLst>
      <p:ext uri="{BB962C8B-B14F-4D97-AF65-F5344CB8AC3E}">
        <p14:creationId xmlns:p14="http://schemas.microsoft.com/office/powerpoint/2010/main" val="1100272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 Color/Tone</a:t>
            </a:r>
          </a:p>
        </p:txBody>
      </p:sp>
      <p:sp>
        <p:nvSpPr>
          <p:cNvPr id="3" name="Content Placeholder 2"/>
          <p:cNvSpPr>
            <a:spLocks noGrp="1"/>
          </p:cNvSpPr>
          <p:nvPr>
            <p:ph sz="half" idx="2"/>
          </p:nvPr>
        </p:nvSpPr>
        <p:spPr/>
        <p:txBody>
          <a:bodyPr/>
          <a:lstStyle/>
          <a:p>
            <a:endParaRPr lang="en-US"/>
          </a:p>
        </p:txBody>
      </p:sp>
      <p:sp>
        <p:nvSpPr>
          <p:cNvPr id="5" name="Content Placeholder 4"/>
          <p:cNvSpPr>
            <a:spLocks noGrp="1"/>
          </p:cNvSpPr>
          <p:nvPr>
            <p:ph sz="half" idx="1"/>
          </p:nvPr>
        </p:nvSpPr>
        <p:spPr>
          <a:xfrm>
            <a:off x="2589212" y="1905000"/>
            <a:ext cx="3626475" cy="4006222"/>
          </a:xfrm>
        </p:spPr>
        <p:txBody>
          <a:bodyPr>
            <a:normAutofit/>
          </a:bodyPr>
          <a:lstStyle/>
          <a:p>
            <a:pPr algn="just"/>
            <a:r>
              <a:rPr lang="en-US" sz="2400" dirty="0"/>
              <a:t>Opposites are called ‘complimentary’ and can make elements ’pop’</a:t>
            </a:r>
          </a:p>
          <a:p>
            <a:pPr algn="just"/>
            <a:r>
              <a:rPr lang="en-US" sz="2400" dirty="0"/>
              <a:t>Nearby colors are called ‘analogous’ and can make elements blend or clash.</a:t>
            </a:r>
          </a:p>
        </p:txBody>
      </p:sp>
      <p:pic>
        <p:nvPicPr>
          <p:cNvPr id="19" name="Content Placeholder 3" descr="ColorWhe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3076" y="1834334"/>
            <a:ext cx="5288924" cy="5023665"/>
          </a:xfrm>
          <a:prstGeom prst="rect">
            <a:avLst/>
          </a:prstGeom>
        </p:spPr>
      </p:pic>
    </p:spTree>
    <p:extLst>
      <p:ext uri="{BB962C8B-B14F-4D97-AF65-F5344CB8AC3E}">
        <p14:creationId xmlns:p14="http://schemas.microsoft.com/office/powerpoint/2010/main" val="1660601632"/>
      </p:ext>
    </p:extLst>
  </p:cSld>
  <p:clrMapOvr>
    <a:masterClrMapping/>
  </p:clrMapOvr>
  <p:transition spd="slow">
    <p:wipe/>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 Color/Tone</a:t>
            </a:r>
          </a:p>
        </p:txBody>
      </p:sp>
      <p:sp>
        <p:nvSpPr>
          <p:cNvPr id="4" name="Content Placeholder 3"/>
          <p:cNvSpPr>
            <a:spLocks noGrp="1"/>
          </p:cNvSpPr>
          <p:nvPr>
            <p:ph sz="half" idx="2"/>
          </p:nvPr>
        </p:nvSpPr>
        <p:spPr>
          <a:xfrm>
            <a:off x="2592924" y="1905000"/>
            <a:ext cx="4244294" cy="554633"/>
          </a:xfrm>
          <a:solidFill>
            <a:schemeClr val="tx2"/>
          </a:solidFill>
        </p:spPr>
        <p:txBody>
          <a:bodyPr>
            <a:normAutofit/>
          </a:bodyPr>
          <a:lstStyle/>
          <a:p>
            <a:pPr marL="0" indent="0">
              <a:buNone/>
            </a:pPr>
            <a:r>
              <a:rPr lang="en-US" sz="2000" b="1" dirty="0">
                <a:solidFill>
                  <a:schemeClr val="bg2">
                    <a:lumMod val="25000"/>
                  </a:schemeClr>
                </a:solidFill>
              </a:rPr>
              <a:t>Can You Read This?</a:t>
            </a:r>
          </a:p>
        </p:txBody>
      </p:sp>
      <p:sp>
        <p:nvSpPr>
          <p:cNvPr id="8" name="Content Placeholder 3"/>
          <p:cNvSpPr txBox="1">
            <a:spLocks/>
          </p:cNvSpPr>
          <p:nvPr/>
        </p:nvSpPr>
        <p:spPr>
          <a:xfrm>
            <a:off x="2592924" y="2653145"/>
            <a:ext cx="4244294" cy="554633"/>
          </a:xfrm>
          <a:prstGeom prst="rect">
            <a:avLst/>
          </a:prstGeom>
          <a:solidFill>
            <a:schemeClr val="bg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bg2">
                    <a:lumMod val="90000"/>
                  </a:schemeClr>
                </a:solidFill>
              </a:rPr>
              <a:t>Can You Read This?</a:t>
            </a:r>
          </a:p>
        </p:txBody>
      </p:sp>
      <p:sp>
        <p:nvSpPr>
          <p:cNvPr id="12" name="Content Placeholder 3"/>
          <p:cNvSpPr txBox="1">
            <a:spLocks/>
          </p:cNvSpPr>
          <p:nvPr/>
        </p:nvSpPr>
        <p:spPr>
          <a:xfrm>
            <a:off x="2592924" y="3399045"/>
            <a:ext cx="4244294" cy="554633"/>
          </a:xfrm>
          <a:prstGeom prst="rect">
            <a:avLst/>
          </a:prstGeom>
          <a:solidFill>
            <a:schemeClr val="accent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rgbClr val="FF0000"/>
                </a:solidFill>
              </a:rPr>
              <a:t>Can You Read This?</a:t>
            </a:r>
          </a:p>
        </p:txBody>
      </p:sp>
      <p:sp>
        <p:nvSpPr>
          <p:cNvPr id="14" name="Content Placeholder 3"/>
          <p:cNvSpPr txBox="1">
            <a:spLocks/>
          </p:cNvSpPr>
          <p:nvPr/>
        </p:nvSpPr>
        <p:spPr>
          <a:xfrm>
            <a:off x="2592924" y="4147190"/>
            <a:ext cx="4244294" cy="554633"/>
          </a:xfrm>
          <a:prstGeom prst="rect">
            <a:avLst/>
          </a:prstGeom>
          <a:solidFill>
            <a:schemeClr val="accent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2">
                    <a:lumMod val="75000"/>
                  </a:schemeClr>
                </a:solidFill>
              </a:rPr>
              <a:t>Can You Read This?</a:t>
            </a:r>
          </a:p>
        </p:txBody>
      </p:sp>
      <p:sp>
        <p:nvSpPr>
          <p:cNvPr id="16" name="Content Placeholder 3"/>
          <p:cNvSpPr txBox="1">
            <a:spLocks/>
          </p:cNvSpPr>
          <p:nvPr/>
        </p:nvSpPr>
        <p:spPr>
          <a:xfrm>
            <a:off x="2592924" y="4879688"/>
            <a:ext cx="4244294" cy="554633"/>
          </a:xfrm>
          <a:prstGeom prst="rect">
            <a:avLst/>
          </a:prstGeom>
          <a:solidFill>
            <a:schemeClr val="accent3"/>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3">
                    <a:lumMod val="75000"/>
                  </a:schemeClr>
                </a:solidFill>
              </a:rPr>
              <a:t>Can You Read This?</a:t>
            </a:r>
          </a:p>
        </p:txBody>
      </p:sp>
      <p:sp>
        <p:nvSpPr>
          <p:cNvPr id="18" name="Content Placeholder 3"/>
          <p:cNvSpPr txBox="1">
            <a:spLocks/>
          </p:cNvSpPr>
          <p:nvPr/>
        </p:nvSpPr>
        <p:spPr>
          <a:xfrm>
            <a:off x="2592924" y="5627833"/>
            <a:ext cx="4244294" cy="554633"/>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5">
                    <a:lumMod val="75000"/>
                  </a:schemeClr>
                </a:solidFill>
              </a:rPr>
              <a:t>Can You Read This?</a:t>
            </a:r>
          </a:p>
        </p:txBody>
      </p:sp>
      <p:sp>
        <p:nvSpPr>
          <p:cNvPr id="20" name="Content Placeholder 3"/>
          <p:cNvSpPr txBox="1">
            <a:spLocks/>
          </p:cNvSpPr>
          <p:nvPr/>
        </p:nvSpPr>
        <p:spPr>
          <a:xfrm>
            <a:off x="7260317" y="1905000"/>
            <a:ext cx="4244294" cy="554633"/>
          </a:xfrm>
          <a:prstGeom prst="rect">
            <a:avLst/>
          </a:prstGeom>
          <a:solidFill>
            <a:schemeClr val="tx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4">
                    <a:lumMod val="20000"/>
                    <a:lumOff val="80000"/>
                  </a:schemeClr>
                </a:solidFill>
              </a:rPr>
              <a:t>Can You Read This?</a:t>
            </a:r>
          </a:p>
        </p:txBody>
      </p:sp>
      <p:sp>
        <p:nvSpPr>
          <p:cNvPr id="21" name="Content Placeholder 3"/>
          <p:cNvSpPr txBox="1">
            <a:spLocks/>
          </p:cNvSpPr>
          <p:nvPr/>
        </p:nvSpPr>
        <p:spPr>
          <a:xfrm>
            <a:off x="7260317" y="2653145"/>
            <a:ext cx="4244294" cy="554633"/>
          </a:xfrm>
          <a:prstGeom prst="rect">
            <a:avLst/>
          </a:prstGeom>
          <a:solidFill>
            <a:schemeClr val="bg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bg2">
                    <a:lumMod val="10000"/>
                  </a:schemeClr>
                </a:solidFill>
              </a:rPr>
              <a:t>Can You Read This?</a:t>
            </a:r>
          </a:p>
        </p:txBody>
      </p:sp>
      <p:sp>
        <p:nvSpPr>
          <p:cNvPr id="22" name="Content Placeholder 3"/>
          <p:cNvSpPr txBox="1">
            <a:spLocks/>
          </p:cNvSpPr>
          <p:nvPr/>
        </p:nvSpPr>
        <p:spPr>
          <a:xfrm>
            <a:off x="7260317" y="3399045"/>
            <a:ext cx="4244294" cy="554633"/>
          </a:xfrm>
          <a:prstGeom prst="rect">
            <a:avLst/>
          </a:prstGeom>
          <a:solidFill>
            <a:schemeClr val="accent1"/>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1">
                    <a:lumMod val="40000"/>
                    <a:lumOff val="60000"/>
                  </a:schemeClr>
                </a:solidFill>
              </a:rPr>
              <a:t>Can You Read This?</a:t>
            </a:r>
          </a:p>
        </p:txBody>
      </p:sp>
      <p:sp>
        <p:nvSpPr>
          <p:cNvPr id="23" name="Content Placeholder 3"/>
          <p:cNvSpPr txBox="1">
            <a:spLocks/>
          </p:cNvSpPr>
          <p:nvPr/>
        </p:nvSpPr>
        <p:spPr>
          <a:xfrm>
            <a:off x="7260317" y="4147190"/>
            <a:ext cx="4244294" cy="554633"/>
          </a:xfrm>
          <a:prstGeom prst="rect">
            <a:avLst/>
          </a:prstGeom>
          <a:solidFill>
            <a:schemeClr val="accent2"/>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2">
                    <a:lumMod val="20000"/>
                    <a:lumOff val="80000"/>
                  </a:schemeClr>
                </a:solidFill>
              </a:rPr>
              <a:t>Can You Read This?</a:t>
            </a:r>
          </a:p>
        </p:txBody>
      </p:sp>
      <p:sp>
        <p:nvSpPr>
          <p:cNvPr id="24" name="Content Placeholder 3"/>
          <p:cNvSpPr txBox="1">
            <a:spLocks/>
          </p:cNvSpPr>
          <p:nvPr/>
        </p:nvSpPr>
        <p:spPr>
          <a:xfrm>
            <a:off x="7260317" y="4879688"/>
            <a:ext cx="4244294" cy="554633"/>
          </a:xfrm>
          <a:prstGeom prst="rect">
            <a:avLst/>
          </a:prstGeom>
          <a:solidFill>
            <a:schemeClr val="accent3"/>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3">
                    <a:lumMod val="40000"/>
                    <a:lumOff val="60000"/>
                  </a:schemeClr>
                </a:solidFill>
              </a:rPr>
              <a:t>Can You Read This?</a:t>
            </a:r>
          </a:p>
        </p:txBody>
      </p:sp>
      <p:sp>
        <p:nvSpPr>
          <p:cNvPr id="25" name="Content Placeholder 3"/>
          <p:cNvSpPr txBox="1">
            <a:spLocks/>
          </p:cNvSpPr>
          <p:nvPr/>
        </p:nvSpPr>
        <p:spPr>
          <a:xfrm>
            <a:off x="7260317" y="5627833"/>
            <a:ext cx="4244294" cy="554633"/>
          </a:xfrm>
          <a:prstGeom prst="rect">
            <a:avLst/>
          </a:prstGeom>
          <a:solidFill>
            <a:schemeClr val="accent4"/>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2000" b="1" dirty="0">
                <a:solidFill>
                  <a:schemeClr val="accent6">
                    <a:lumMod val="60000"/>
                    <a:lumOff val="40000"/>
                  </a:schemeClr>
                </a:solidFill>
              </a:rPr>
              <a:t>Can You Read This?</a:t>
            </a:r>
          </a:p>
        </p:txBody>
      </p:sp>
    </p:spTree>
    <p:extLst>
      <p:ext uri="{BB962C8B-B14F-4D97-AF65-F5344CB8AC3E}">
        <p14:creationId xmlns:p14="http://schemas.microsoft.com/office/powerpoint/2010/main" val="905125234"/>
      </p:ext>
    </p:extLst>
  </p:cSld>
  <p:clrMapOvr>
    <a:masterClrMapping/>
  </p:clrMapOvr>
  <p:transition spd="slow">
    <p:push dir="u"/>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Repetition – </a:t>
            </a: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a:latin typeface="Comic Sans MS" charset="0"/>
                <a:ea typeface="Comic Sans MS" charset="0"/>
                <a:cs typeface="Comic Sans MS" charset="0"/>
              </a:rPr>
              <a:t>Establish a style</a:t>
            </a:r>
          </a:p>
          <a:p>
            <a:pPr lvl="1"/>
            <a:r>
              <a:rPr lang="en-US" sz="2200" dirty="0">
                <a:latin typeface="Impact" charset="0"/>
                <a:ea typeface="Impact" charset="0"/>
                <a:cs typeface="Impact" charset="0"/>
              </a:rPr>
              <a:t>Repeat that style</a:t>
            </a:r>
          </a:p>
          <a:p>
            <a:r>
              <a:rPr lang="en-US" sz="4000" dirty="0">
                <a:latin typeface="Abadi MT Condensed Light" charset="0"/>
                <a:ea typeface="Abadi MT Condensed Light" charset="0"/>
                <a:cs typeface="Abadi MT Condensed Light" charset="0"/>
              </a:rPr>
              <a:t>Repeated elements imply they are of comparable importance.</a:t>
            </a:r>
          </a:p>
          <a:p>
            <a:pPr lvl="1"/>
            <a:r>
              <a:rPr lang="en-US" sz="3600" dirty="0">
                <a:latin typeface="Abadi MT Condensed Light" charset="0"/>
                <a:ea typeface="Abadi MT Condensed Light" charset="0"/>
                <a:cs typeface="Abadi MT Condensed Light" charset="0"/>
              </a:rPr>
              <a:t>The meaning of life will be revealed in class on Wednesday.</a:t>
            </a:r>
          </a:p>
        </p:txBody>
      </p:sp>
    </p:spTree>
    <p:extLst>
      <p:ext uri="{BB962C8B-B14F-4D97-AF65-F5344CB8AC3E}">
        <p14:creationId xmlns:p14="http://schemas.microsoft.com/office/powerpoint/2010/main" val="1586699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p:txBody>
          <a:bodyPr rtlCol="0">
            <a:normAutofit/>
          </a:bodyPr>
          <a:lstStyle/>
          <a:p>
            <a:pPr>
              <a:buFont typeface="Arial" pitchFamily="34" charset="0"/>
              <a:buChar char="•"/>
              <a:defRPr/>
            </a:pPr>
            <a:r>
              <a:rPr lang="en-US" sz="2400" dirty="0"/>
              <a:t>Graphic Style (Motifs)</a:t>
            </a:r>
          </a:p>
          <a:p>
            <a:pPr>
              <a:buFont typeface="Arial" pitchFamily="34" charset="0"/>
              <a:buChar char="•"/>
              <a:defRPr/>
            </a:pPr>
            <a:r>
              <a:rPr lang="en-US" sz="2400" dirty="0"/>
              <a:t>Font Type and Size</a:t>
            </a:r>
          </a:p>
          <a:p>
            <a:pPr>
              <a:buFont typeface="Arial" pitchFamily="34" charset="0"/>
              <a:buChar char="•"/>
              <a:defRPr/>
            </a:pPr>
            <a:r>
              <a:rPr lang="en-US" sz="2400" dirty="0"/>
              <a:t>Decorative Elements</a:t>
            </a:r>
          </a:p>
          <a:p>
            <a:pPr>
              <a:buFont typeface="Arial" pitchFamily="34" charset="0"/>
              <a:buChar char="•"/>
              <a:defRPr/>
            </a:pPr>
            <a:r>
              <a:rPr lang="en-US" sz="2400" dirty="0"/>
              <a:t>Shapes</a:t>
            </a:r>
          </a:p>
          <a:p>
            <a:pPr>
              <a:buFont typeface="Arial" pitchFamily="34" charset="0"/>
              <a:buChar char="•"/>
              <a:defRPr/>
            </a:pPr>
            <a:r>
              <a:rPr lang="en-US" sz="2400" dirty="0"/>
              <a:t>Colors</a:t>
            </a:r>
          </a:p>
          <a:p>
            <a:pPr>
              <a:buFont typeface="Arial" pitchFamily="34" charset="0"/>
              <a:buChar char="•"/>
              <a:defRPr/>
            </a:pPr>
            <a:r>
              <a:rPr lang="en-US" sz="2400" dirty="0"/>
              <a:t>Placement of Details</a:t>
            </a:r>
          </a:p>
          <a:p>
            <a:pPr>
              <a:buFont typeface="Arial" pitchFamily="34" charset="0"/>
              <a:buChar char="•"/>
              <a:defRPr/>
            </a:pPr>
            <a:r>
              <a:rPr lang="en-US" sz="2400" dirty="0"/>
              <a:t>Alignments</a:t>
            </a:r>
          </a:p>
        </p:txBody>
      </p:sp>
      <p:sp>
        <p:nvSpPr>
          <p:cNvPr id="2" name="Title 1"/>
          <p:cNvSpPr>
            <a:spLocks noGrp="1"/>
          </p:cNvSpPr>
          <p:nvPr>
            <p:ph type="title"/>
          </p:nvPr>
        </p:nvSpPr>
        <p:spPr/>
        <p:txBody>
          <a:bodyPr/>
          <a:lstStyle/>
          <a:p>
            <a:r>
              <a:rPr lang="en-US" dirty="0"/>
              <a:t>Commonly repeated elements</a:t>
            </a:r>
          </a:p>
        </p:txBody>
      </p:sp>
    </p:spTree>
    <p:extLst>
      <p:ext uri="{BB962C8B-B14F-4D97-AF65-F5344CB8AC3E}">
        <p14:creationId xmlns:p14="http://schemas.microsoft.com/office/powerpoint/2010/main" val="2685244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527" y="624110"/>
            <a:ext cx="4792084" cy="1280890"/>
          </a:xfrm>
        </p:spPr>
        <p:txBody>
          <a:bodyPr/>
          <a:lstStyle/>
          <a:p>
            <a:r>
              <a:rPr lang="en-US" dirty="0">
                <a:latin typeface="+mn-lt"/>
              </a:rPr>
              <a:t>Alignment</a:t>
            </a: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a:t>Rule of thumb: </a:t>
            </a:r>
            <a:br>
              <a:rPr lang="en-US" sz="2400" dirty="0"/>
            </a:br>
            <a:r>
              <a:rPr lang="en-US" sz="2400" dirty="0"/>
              <a:t>		every element in a poster should be aligned with </a:t>
            </a:r>
            <a:r>
              <a:rPr lang="en-US" sz="2400"/>
              <a:t>at   </a:t>
            </a:r>
            <a:br>
              <a:rPr lang="en-US" sz="2400"/>
            </a:br>
            <a:r>
              <a:rPr lang="en-US" sz="2400"/>
              <a:t>    least </a:t>
            </a:r>
            <a:r>
              <a:rPr lang="en-US" sz="2400" dirty="0"/>
              <a:t>one </a:t>
            </a:r>
            <a:r>
              <a:rPr lang="en-US" sz="2400"/>
              <a:t>other element</a:t>
            </a:r>
            <a:endParaRPr lang="en-US" sz="2400" dirty="0"/>
          </a:p>
        </p:txBody>
      </p:sp>
      <p:sp>
        <p:nvSpPr>
          <p:cNvPr id="4" name="Content Placeholder 3"/>
          <p:cNvSpPr>
            <a:spLocks noGrp="1"/>
          </p:cNvSpPr>
          <p:nvPr>
            <p:ph sz="half" idx="1"/>
          </p:nvPr>
        </p:nvSpPr>
        <p:spPr>
          <a:xfrm>
            <a:off x="-12124315" y="2549237"/>
            <a:ext cx="4313864" cy="3777622"/>
          </a:xfrm>
        </p:spPr>
        <p:txBody>
          <a:bodyPr/>
          <a:lstStyle/>
          <a:p>
            <a:endParaRPr lang="en-US"/>
          </a:p>
        </p:txBody>
      </p:sp>
      <p:sp>
        <p:nvSpPr>
          <p:cNvPr id="5" name="Rectangle 4"/>
          <p:cNvSpPr/>
          <p:nvPr/>
        </p:nvSpPr>
        <p:spPr>
          <a:xfrm>
            <a:off x="3156523" y="394872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1178" y="4475707"/>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3200" y="5034019"/>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74331" y="605946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436850" y="5432913"/>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156523" y="3617947"/>
            <a:ext cx="0" cy="3244585"/>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420587" y="394872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20587" y="4476405"/>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420587" y="500409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20587" y="6059460"/>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420587" y="5531775"/>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420587" y="3587063"/>
            <a:ext cx="0" cy="3244585"/>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772147" y="3938712"/>
            <a:ext cx="1829626" cy="306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248141" y="4436385"/>
            <a:ext cx="877638" cy="413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72147" y="5005713"/>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248141" y="6049452"/>
            <a:ext cx="877637" cy="37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248140" y="5527582"/>
            <a:ext cx="1353633" cy="33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8772147" y="3577055"/>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229996"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601773"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74220"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125780" y="3587063"/>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399235"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11178"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088026"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74331"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64811"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510156"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527964" y="3617947"/>
            <a:ext cx="0" cy="324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06407" y="3617947"/>
            <a:ext cx="0" cy="32445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185541"/>
      </p:ext>
    </p:extLst>
  </p:cSld>
  <p:clrMapOvr>
    <a:masterClrMapping/>
  </p:clrMapOvr>
  <p:transition spd="med">
    <p:pull/>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2527" y="624110"/>
            <a:ext cx="4792084" cy="1280890"/>
          </a:xfrm>
        </p:spPr>
        <p:txBody>
          <a:bodyPr/>
          <a:lstStyle/>
          <a:p>
            <a:r>
              <a:rPr lang="en-US" dirty="0">
                <a:latin typeface="+mn-lt"/>
              </a:rPr>
              <a:t>Alignment</a:t>
            </a:r>
          </a:p>
        </p:txBody>
      </p:sp>
      <p:sp>
        <p:nvSpPr>
          <p:cNvPr id="3" name="Content Placeholder 2"/>
          <p:cNvSpPr>
            <a:spLocks noGrp="1"/>
          </p:cNvSpPr>
          <p:nvPr>
            <p:ph sz="half" idx="2"/>
          </p:nvPr>
        </p:nvSpPr>
        <p:spPr>
          <a:xfrm>
            <a:off x="2592924" y="2126222"/>
            <a:ext cx="8911687" cy="3777622"/>
          </a:xfrm>
        </p:spPr>
        <p:txBody>
          <a:bodyPr>
            <a:normAutofit/>
          </a:bodyPr>
          <a:lstStyle/>
          <a:p>
            <a:r>
              <a:rPr lang="en-US" sz="2400" dirty="0"/>
              <a:t>Rule of thumb: </a:t>
            </a:r>
            <a:br>
              <a:rPr lang="en-US" sz="2400" dirty="0"/>
            </a:br>
            <a:r>
              <a:rPr lang="en-US" sz="2400" dirty="0"/>
              <a:t>		every element in a poster should be aligned with </a:t>
            </a:r>
            <a:r>
              <a:rPr lang="en-US" sz="2400"/>
              <a:t>at   </a:t>
            </a:r>
            <a:br>
              <a:rPr lang="en-US" sz="2400"/>
            </a:br>
            <a:r>
              <a:rPr lang="en-US" sz="2400"/>
              <a:t>    least </a:t>
            </a:r>
            <a:r>
              <a:rPr lang="en-US" sz="2400" dirty="0"/>
              <a:t>one </a:t>
            </a:r>
            <a:r>
              <a:rPr lang="en-US" sz="2400"/>
              <a:t>other element</a:t>
            </a:r>
            <a:endParaRPr lang="en-US" sz="2400" dirty="0"/>
          </a:p>
        </p:txBody>
      </p:sp>
      <p:sp>
        <p:nvSpPr>
          <p:cNvPr id="6" name="Content Placeholder 2"/>
          <p:cNvSpPr txBox="1">
            <a:spLocks/>
          </p:cNvSpPr>
          <p:nvPr/>
        </p:nvSpPr>
        <p:spPr>
          <a:xfrm>
            <a:off x="1886341" y="3676362"/>
            <a:ext cx="8911687" cy="5631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400" dirty="0"/>
              <a:t>Source:     this bothers you.</a:t>
            </a:r>
          </a:p>
        </p:txBody>
      </p:sp>
    </p:spTree>
    <p:extLst>
      <p:ext uri="{BB962C8B-B14F-4D97-AF65-F5344CB8AC3E}">
        <p14:creationId xmlns:p14="http://schemas.microsoft.com/office/powerpoint/2010/main" val="1939111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Evaluating Modus Tollens</a:t>
            </a:r>
          </a:p>
        </p:txBody>
      </p:sp>
      <p:sp>
        <p:nvSpPr>
          <p:cNvPr id="3" name="Content Placeholder 2"/>
          <p:cNvSpPr>
            <a:spLocks noGrp="1"/>
          </p:cNvSpPr>
          <p:nvPr>
            <p:ph idx="1"/>
          </p:nvPr>
        </p:nvSpPr>
        <p:spPr>
          <a:xfrm>
            <a:off x="2589212" y="1915886"/>
            <a:ext cx="8677502" cy="4381500"/>
          </a:xfrm>
        </p:spPr>
        <p:txBody>
          <a:bodyPr>
            <a:normAutofit/>
          </a:bodyPr>
          <a:lstStyle/>
          <a:p>
            <a:r>
              <a:rPr lang="en-US" dirty="0"/>
              <a:t>Are the claims in the premises </a:t>
            </a:r>
            <a:r>
              <a:rPr lang="en-US" b="1" dirty="0"/>
              <a:t>true?</a:t>
            </a:r>
            <a:endParaRPr lang="en-US" dirty="0"/>
          </a:p>
          <a:p>
            <a:pPr lvl="1"/>
            <a:r>
              <a:rPr lang="en-US" dirty="0"/>
              <a:t>Duh.</a:t>
            </a:r>
          </a:p>
          <a:p>
            <a:r>
              <a:rPr lang="en-US" dirty="0"/>
              <a:t>Do any conditionals imply </a:t>
            </a:r>
            <a:r>
              <a:rPr lang="en-US" b="1" dirty="0"/>
              <a:t>an untrue connection</a:t>
            </a:r>
            <a:r>
              <a:rPr lang="en-US" dirty="0"/>
              <a:t>?. </a:t>
            </a:r>
          </a:p>
          <a:p>
            <a:pPr lvl="1"/>
            <a:r>
              <a:rPr lang="en-US" dirty="0"/>
              <a:t>Perhaps it is not the case that what Sean Spicer says has the force of truth just because he said it.</a:t>
            </a:r>
          </a:p>
          <a:p>
            <a:r>
              <a:rPr lang="en-US" dirty="0"/>
              <a:t>Do any of the conditionals have a </a:t>
            </a:r>
            <a:r>
              <a:rPr lang="en-US" b="1" dirty="0"/>
              <a:t>true consequent?</a:t>
            </a:r>
            <a:endParaRPr lang="en-US" dirty="0"/>
          </a:p>
          <a:p>
            <a:pPr lvl="1"/>
            <a:r>
              <a:rPr lang="en-US" dirty="0"/>
              <a:t>All conditionals with true consequents are assumed to be true.</a:t>
            </a:r>
            <a:br>
              <a:rPr lang="en-US" dirty="0"/>
            </a:br>
            <a:r>
              <a:rPr lang="en-US" dirty="0"/>
              <a:t>(Think: benefit of the doubt)</a:t>
            </a:r>
          </a:p>
          <a:p>
            <a:pPr lvl="1"/>
            <a:r>
              <a:rPr lang="en-US" dirty="0"/>
              <a:t>”If I were the president, I’d live in Reno.”</a:t>
            </a:r>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a:t>.”</a:t>
            </a:r>
          </a:p>
        </p:txBody>
      </p:sp>
    </p:spTree>
    <p:extLst>
      <p:ext uri="{BB962C8B-B14F-4D97-AF65-F5344CB8AC3E}">
        <p14:creationId xmlns:p14="http://schemas.microsoft.com/office/powerpoint/2010/main" val="21370522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12728" y="5611091"/>
            <a:ext cx="3671454" cy="1246909"/>
          </a:xfrm>
        </p:spPr>
        <p:txBody>
          <a:bodyPr>
            <a:normAutofit fontScale="92500"/>
          </a:bodyPr>
          <a:lstStyle/>
          <a:p>
            <a:pPr eaLnBrk="1" hangingPunct="1">
              <a:spcBef>
                <a:spcPts val="0"/>
              </a:spcBef>
            </a:pPr>
            <a:r>
              <a:rPr lang="en-US" altLang="x-none" dirty="0">
                <a:latin typeface="Century Gothic" charset="0"/>
                <a:ea typeface="Century Gothic" charset="0"/>
                <a:cs typeface="Century Gothic" charset="0"/>
              </a:rPr>
              <a:t>Related items should be close to each other physically.</a:t>
            </a:r>
          </a:p>
          <a:p>
            <a:pPr eaLnBrk="1" hangingPunct="1">
              <a:spcBef>
                <a:spcPts val="0"/>
              </a:spcBef>
            </a:pPr>
            <a:r>
              <a:rPr lang="en-US" altLang="x-none" dirty="0">
                <a:latin typeface="Century Gothic" charset="0"/>
                <a:ea typeface="Century Gothic" charset="0"/>
                <a:cs typeface="Century Gothic" charset="0"/>
              </a:rPr>
              <a:t>Unrelated items should be far apart.</a:t>
            </a:r>
          </a:p>
        </p:txBody>
      </p:sp>
      <p:sp>
        <p:nvSpPr>
          <p:cNvPr id="2" name="Title 1"/>
          <p:cNvSpPr>
            <a:spLocks noGrp="1"/>
          </p:cNvSpPr>
          <p:nvPr>
            <p:ph type="title"/>
          </p:nvPr>
        </p:nvSpPr>
        <p:spPr/>
        <p:txBody>
          <a:bodyPr/>
          <a:lstStyle/>
          <a:p>
            <a:r>
              <a:rPr lang="en-US" dirty="0"/>
              <a:t>Proximity</a:t>
            </a:r>
          </a:p>
        </p:txBody>
      </p:sp>
    </p:spTree>
    <p:extLst>
      <p:ext uri="{BB962C8B-B14F-4D97-AF65-F5344CB8AC3E}">
        <p14:creationId xmlns:p14="http://schemas.microsoft.com/office/powerpoint/2010/main" val="1000012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12728" y="5611091"/>
            <a:ext cx="3671454" cy="1246909"/>
          </a:xfrm>
        </p:spPr>
        <p:txBody>
          <a:bodyPr>
            <a:normAutofit fontScale="92500"/>
          </a:bodyPr>
          <a:lstStyle/>
          <a:p>
            <a:pPr eaLnBrk="1" hangingPunct="1">
              <a:spcBef>
                <a:spcPts val="0"/>
              </a:spcBef>
            </a:pPr>
            <a:r>
              <a:rPr lang="en-US" altLang="x-none" dirty="0">
                <a:latin typeface="Century Gothic" charset="0"/>
                <a:ea typeface="Century Gothic" charset="0"/>
                <a:cs typeface="Century Gothic" charset="0"/>
              </a:rPr>
              <a:t>Related items should be close to each other physically.</a:t>
            </a:r>
          </a:p>
          <a:p>
            <a:pPr eaLnBrk="1" hangingPunct="1">
              <a:spcBef>
                <a:spcPts val="0"/>
              </a:spcBef>
            </a:pPr>
            <a:r>
              <a:rPr lang="en-US" altLang="x-none" dirty="0">
                <a:latin typeface="Century Gothic" charset="0"/>
                <a:ea typeface="Century Gothic" charset="0"/>
                <a:cs typeface="Century Gothic" charset="0"/>
              </a:rPr>
              <a:t>Unrelated items should be far apart.</a:t>
            </a:r>
          </a:p>
        </p:txBody>
      </p:sp>
      <p:sp>
        <p:nvSpPr>
          <p:cNvPr id="2" name="Title 1"/>
          <p:cNvSpPr>
            <a:spLocks noGrp="1"/>
          </p:cNvSpPr>
          <p:nvPr>
            <p:ph type="title"/>
          </p:nvPr>
        </p:nvSpPr>
        <p:spPr/>
        <p:txBody>
          <a:bodyPr/>
          <a:lstStyle/>
          <a:p>
            <a:r>
              <a:rPr lang="en-US" dirty="0"/>
              <a:t>Proximity</a:t>
            </a:r>
          </a:p>
        </p:txBody>
      </p:sp>
      <p:sp>
        <p:nvSpPr>
          <p:cNvPr id="4" name="Rounded Rectangle 3"/>
          <p:cNvSpPr/>
          <p:nvPr/>
        </p:nvSpPr>
        <p:spPr>
          <a:xfrm>
            <a:off x="2592925" y="1667934"/>
            <a:ext cx="2438400" cy="2438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79858"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654195" y="2971800"/>
            <a:ext cx="1151467" cy="1159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941128" y="2971800"/>
            <a:ext cx="1151467" cy="2455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654195" y="1667934"/>
            <a:ext cx="2438400" cy="11599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545782" y="192423"/>
            <a:ext cx="2438400" cy="42090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545782" y="4493491"/>
            <a:ext cx="540875"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0209462" y="4493491"/>
            <a:ext cx="1111041"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1443307" y="4493491"/>
            <a:ext cx="540875" cy="93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92925"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654195" y="4275666"/>
            <a:ext cx="1151467" cy="1151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04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436418"/>
            <a:ext cx="12192000" cy="7620000"/>
          </a:xfrm>
        </p:spPr>
      </p:pic>
    </p:spTree>
    <p:extLst>
      <p:ext uri="{BB962C8B-B14F-4D97-AF65-F5344CB8AC3E}">
        <p14:creationId xmlns:p14="http://schemas.microsoft.com/office/powerpoint/2010/main" val="166492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a:t>Limit text: aim for 200-500 words</a:t>
            </a:r>
          </a:p>
        </p:txBody>
      </p:sp>
    </p:spTree>
    <p:extLst>
      <p:ext uri="{BB962C8B-B14F-4D97-AF65-F5344CB8AC3E}">
        <p14:creationId xmlns:p14="http://schemas.microsoft.com/office/powerpoint/2010/main" val="1699411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a:t>Limit text</a:t>
            </a:r>
          </a:p>
          <a:p>
            <a:r>
              <a:rPr lang="en-US" sz="2400" dirty="0"/>
              <a:t>Conceptual flow should be obvious:</a:t>
            </a:r>
          </a:p>
        </p:txBody>
      </p:sp>
      <p:sp>
        <p:nvSpPr>
          <p:cNvPr id="5" name="Rectangle 4"/>
          <p:cNvSpPr/>
          <p:nvPr/>
        </p:nvSpPr>
        <p:spPr>
          <a:xfrm>
            <a:off x="7963931" y="5105761"/>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05695"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2700000">
            <a:off x="7428511" y="4205605"/>
            <a:ext cx="3515957" cy="1246909"/>
          </a:xfrm>
          <a:custGeom>
            <a:avLst/>
            <a:gdLst>
              <a:gd name="connsiteX0" fmla="*/ 0 w 2888673"/>
              <a:gd name="connsiteY0" fmla="*/ 0 h 1246909"/>
              <a:gd name="connsiteX1" fmla="*/ 2888673 w 2888673"/>
              <a:gd name="connsiteY1" fmla="*/ 0 h 1246909"/>
              <a:gd name="connsiteX2" fmla="*/ 2888673 w 2888673"/>
              <a:gd name="connsiteY2" fmla="*/ 1246909 h 1246909"/>
              <a:gd name="connsiteX3" fmla="*/ 0 w 2888673"/>
              <a:gd name="connsiteY3" fmla="*/ 1246909 h 1246909"/>
              <a:gd name="connsiteX4" fmla="*/ 0 w 2888673"/>
              <a:gd name="connsiteY4"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 name="connsiteX0" fmla="*/ 627284 w 3515957"/>
              <a:gd name="connsiteY0" fmla="*/ 0 h 1246909"/>
              <a:gd name="connsiteX1" fmla="*/ 3515957 w 3515957"/>
              <a:gd name="connsiteY1" fmla="*/ 0 h 1246909"/>
              <a:gd name="connsiteX2" fmla="*/ 3515957 w 3515957"/>
              <a:gd name="connsiteY2" fmla="*/ 1246909 h 1246909"/>
              <a:gd name="connsiteX3" fmla="*/ 627284 w 3515957"/>
              <a:gd name="connsiteY3" fmla="*/ 1246909 h 1246909"/>
              <a:gd name="connsiteX4" fmla="*/ 0 w 3515957"/>
              <a:gd name="connsiteY4" fmla="*/ 623536 h 1246909"/>
              <a:gd name="connsiteX5" fmla="*/ 627284 w 3515957"/>
              <a:gd name="connsiteY5"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957" h="1246909">
                <a:moveTo>
                  <a:pt x="627284" y="0"/>
                </a:moveTo>
                <a:lnTo>
                  <a:pt x="3515957" y="0"/>
                </a:lnTo>
                <a:lnTo>
                  <a:pt x="3515957" y="1246909"/>
                </a:lnTo>
                <a:lnTo>
                  <a:pt x="627284" y="1246909"/>
                </a:lnTo>
                <a:cubicBezTo>
                  <a:pt x="624345" y="1031621"/>
                  <a:pt x="143500" y="731997"/>
                  <a:pt x="0" y="623536"/>
                </a:cubicBezTo>
                <a:cubicBezTo>
                  <a:pt x="450858" y="297621"/>
                  <a:pt x="418189" y="207845"/>
                  <a:pt x="627284"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7" name="Oval 6"/>
          <p:cNvSpPr/>
          <p:nvPr/>
        </p:nvSpPr>
        <p:spPr>
          <a:xfrm>
            <a:off x="8712076" y="4274488"/>
            <a:ext cx="1392383" cy="1392383"/>
          </a:xfrm>
          <a:prstGeom prst="ellipse">
            <a:avLst/>
          </a:prstGeom>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938868"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0632" y="3588688"/>
            <a:ext cx="1246909"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38868" y="5105761"/>
            <a:ext cx="2888673" cy="1246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35603" y="4736429"/>
            <a:ext cx="654346" cy="369332"/>
          </a:xfrm>
          <a:prstGeom prst="rect">
            <a:avLst/>
          </a:prstGeom>
          <a:noFill/>
        </p:spPr>
        <p:txBody>
          <a:bodyPr wrap="none" rtlCol="0">
            <a:spAutoFit/>
          </a:bodyPr>
          <a:lstStyle/>
          <a:p>
            <a:r>
              <a:rPr lang="en-US" b="1" dirty="0"/>
              <a:t>NOT</a:t>
            </a:r>
          </a:p>
        </p:txBody>
      </p:sp>
    </p:spTree>
    <p:extLst>
      <p:ext uri="{BB962C8B-B14F-4D97-AF65-F5344CB8AC3E}">
        <p14:creationId xmlns:p14="http://schemas.microsoft.com/office/powerpoint/2010/main" val="1109522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3777622"/>
          </a:xfrm>
        </p:spPr>
        <p:txBody>
          <a:bodyPr>
            <a:normAutofit/>
          </a:bodyPr>
          <a:lstStyle/>
          <a:p>
            <a:r>
              <a:rPr lang="en-US" sz="2400" dirty="0"/>
              <a:t>Limit text</a:t>
            </a:r>
          </a:p>
          <a:p>
            <a:r>
              <a:rPr lang="en-US" sz="2400" dirty="0"/>
              <a:t>Conceptual flow should be obvious</a:t>
            </a:r>
          </a:p>
          <a:p>
            <a:r>
              <a:rPr lang="en-US" sz="2400" dirty="0"/>
              <a:t>Fonts between 40 pt. and 140 pt.</a:t>
            </a:r>
          </a:p>
        </p:txBody>
      </p:sp>
      <p:sp>
        <p:nvSpPr>
          <p:cNvPr id="4" name="TextBox 3"/>
          <p:cNvSpPr txBox="1"/>
          <p:nvPr/>
        </p:nvSpPr>
        <p:spPr>
          <a:xfrm>
            <a:off x="8540496" y="2432304"/>
            <a:ext cx="3488455" cy="4216539"/>
          </a:xfrm>
          <a:prstGeom prst="rect">
            <a:avLst/>
          </a:prstGeom>
          <a:noFill/>
        </p:spPr>
        <p:txBody>
          <a:bodyPr wrap="none" rtlCol="0">
            <a:spAutoFit/>
          </a:bodyPr>
          <a:lstStyle/>
          <a:p>
            <a:r>
              <a:rPr lang="en-US" sz="14000" b="1" dirty="0"/>
              <a:t>Title</a:t>
            </a:r>
          </a:p>
          <a:p>
            <a:r>
              <a:rPr lang="en-US" sz="6000" b="1" dirty="0"/>
              <a:t>Heading</a:t>
            </a:r>
          </a:p>
          <a:p>
            <a:r>
              <a:rPr lang="en-US" sz="4000" dirty="0"/>
              <a:t>Body Text</a:t>
            </a:r>
          </a:p>
          <a:p>
            <a:r>
              <a:rPr lang="en-US" sz="2400" dirty="0"/>
              <a:t>Captions</a:t>
            </a:r>
          </a:p>
        </p:txBody>
      </p:sp>
    </p:spTree>
    <p:extLst>
      <p:ext uri="{BB962C8B-B14F-4D97-AF65-F5344CB8AC3E}">
        <p14:creationId xmlns:p14="http://schemas.microsoft.com/office/powerpoint/2010/main" val="14878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a:t>Limit text</a:t>
            </a:r>
          </a:p>
          <a:p>
            <a:r>
              <a:rPr lang="en-US" sz="2400" dirty="0"/>
              <a:t>Conceptual flow should be obvious</a:t>
            </a:r>
          </a:p>
          <a:p>
            <a:r>
              <a:rPr lang="en-US" sz="2400" dirty="0"/>
              <a:t>Fonts between 40 pt. and 140 pt.</a:t>
            </a:r>
          </a:p>
          <a:p>
            <a:r>
              <a:rPr lang="en-US" sz="2400" dirty="0"/>
              <a:t>Think about it like an illustrated abstract:</a:t>
            </a:r>
          </a:p>
          <a:p>
            <a:pPr lvl="1"/>
            <a:r>
              <a:rPr lang="en-US" sz="2200" dirty="0"/>
              <a:t>Who am I discussing?</a:t>
            </a:r>
          </a:p>
          <a:p>
            <a:pPr lvl="1"/>
            <a:r>
              <a:rPr lang="en-US" sz="2200" dirty="0"/>
              <a:t>What am I saying?</a:t>
            </a:r>
          </a:p>
          <a:p>
            <a:pPr lvl="1"/>
            <a:r>
              <a:rPr lang="en-US" sz="2200" dirty="0"/>
              <a:t>How does my argument work?</a:t>
            </a:r>
          </a:p>
          <a:p>
            <a:pPr lvl="1"/>
            <a:r>
              <a:rPr lang="en-US" sz="2200" dirty="0"/>
              <a:t>Why is it important? Why should you care?</a:t>
            </a:r>
          </a:p>
        </p:txBody>
      </p:sp>
    </p:spTree>
    <p:extLst>
      <p:ext uri="{BB962C8B-B14F-4D97-AF65-F5344CB8AC3E}">
        <p14:creationId xmlns:p14="http://schemas.microsoft.com/office/powerpoint/2010/main" val="147129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a:t>Limit text</a:t>
            </a:r>
          </a:p>
          <a:p>
            <a:r>
              <a:rPr lang="en-US" sz="2400" dirty="0"/>
              <a:t>Conceptual flow should be obvious</a:t>
            </a:r>
          </a:p>
          <a:p>
            <a:r>
              <a:rPr lang="en-US" sz="2400" dirty="0"/>
              <a:t>Fonts between 40 pt. and 140 pt.</a:t>
            </a:r>
          </a:p>
          <a:p>
            <a:r>
              <a:rPr lang="en-US" sz="2400" dirty="0"/>
              <a:t>Think about it like an illustrated abstract</a:t>
            </a:r>
          </a:p>
          <a:p>
            <a:r>
              <a:rPr lang="en-US" sz="2400" dirty="0"/>
              <a:t>Use appropriate resolution images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00" y="4741333"/>
            <a:ext cx="5774267" cy="1484670"/>
          </a:xfrm>
          <a:prstGeom prst="rect">
            <a:avLst/>
          </a:prstGeom>
        </p:spPr>
      </p:pic>
    </p:spTree>
    <p:extLst>
      <p:ext uri="{BB962C8B-B14F-4D97-AF65-F5344CB8AC3E}">
        <p14:creationId xmlns:p14="http://schemas.microsoft.com/office/powerpoint/2010/main" val="1520179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bg>
      <p:bgPr>
        <a:pattFill prst="plaid">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features of posters</a:t>
            </a:r>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a:t>Limit text</a:t>
            </a:r>
          </a:p>
          <a:p>
            <a:r>
              <a:rPr lang="en-US" sz="2400" dirty="0"/>
              <a:t>Conceptual flow should be obvious</a:t>
            </a:r>
          </a:p>
          <a:p>
            <a:r>
              <a:rPr lang="en-US" sz="2400" dirty="0"/>
              <a:t>Fonts between 40 pt. and 140 pt.</a:t>
            </a:r>
          </a:p>
          <a:p>
            <a:r>
              <a:rPr lang="en-US" sz="2400" dirty="0"/>
              <a:t>Think about it like an illustrated abstract</a:t>
            </a:r>
          </a:p>
          <a:p>
            <a:r>
              <a:rPr lang="en-US" sz="2400" dirty="0"/>
              <a:t>Use appropriate resolution images</a:t>
            </a:r>
          </a:p>
          <a:p>
            <a:r>
              <a:rPr lang="en-US" sz="2400" b="1" dirty="0">
                <a:ln w="15875">
                  <a:solidFill>
                    <a:schemeClr val="bg1"/>
                  </a:solidFill>
                </a:ln>
              </a:rPr>
              <a:t>Avoid busy backgrounds</a:t>
            </a:r>
          </a:p>
        </p:txBody>
      </p:sp>
    </p:spTree>
    <p:extLst>
      <p:ext uri="{BB962C8B-B14F-4D97-AF65-F5344CB8AC3E}">
        <p14:creationId xmlns:p14="http://schemas.microsoft.com/office/powerpoint/2010/main" val="88911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a:hlinkClick r:id="rId2"/>
              </a:rPr>
              <a:t>Special features of posters</a:t>
            </a:r>
            <a:endParaRPr lang="en-US" dirty="0"/>
          </a:p>
        </p:txBody>
      </p:sp>
      <p:sp>
        <p:nvSpPr>
          <p:cNvPr id="3" name="Content Placeholder 2"/>
          <p:cNvSpPr>
            <a:spLocks noGrp="1"/>
          </p:cNvSpPr>
          <p:nvPr>
            <p:ph sz="half" idx="1"/>
          </p:nvPr>
        </p:nvSpPr>
        <p:spPr>
          <a:xfrm>
            <a:off x="2589212" y="2133600"/>
            <a:ext cx="8612188" cy="4468368"/>
          </a:xfrm>
        </p:spPr>
        <p:txBody>
          <a:bodyPr>
            <a:normAutofit/>
          </a:bodyPr>
          <a:lstStyle/>
          <a:p>
            <a:r>
              <a:rPr lang="en-US" sz="2400" dirty="0"/>
              <a:t>Limit text</a:t>
            </a:r>
          </a:p>
          <a:p>
            <a:r>
              <a:rPr lang="en-US" sz="2400" dirty="0"/>
              <a:t>Conceptual flow should be obvious</a:t>
            </a:r>
          </a:p>
          <a:p>
            <a:r>
              <a:rPr lang="en-US" sz="2400" dirty="0"/>
              <a:t>Fonts between 40 pt. and 140 pt.</a:t>
            </a:r>
          </a:p>
          <a:p>
            <a:r>
              <a:rPr lang="en-US" sz="2400" dirty="0"/>
              <a:t>Think about it like an illustrated abstract</a:t>
            </a:r>
          </a:p>
          <a:p>
            <a:r>
              <a:rPr lang="en-US" sz="2400" dirty="0"/>
              <a:t>Use appropriate resolution images</a:t>
            </a:r>
          </a:p>
          <a:p>
            <a:r>
              <a:rPr lang="en-US" sz="2400" dirty="0"/>
              <a:t>Avoid busy backgrounds.</a:t>
            </a:r>
          </a:p>
          <a:p>
            <a:r>
              <a:rPr lang="en-US" sz="2400" dirty="0"/>
              <a:t>Print out multiple drafts</a:t>
            </a:r>
          </a:p>
          <a:p>
            <a:r>
              <a:rPr lang="en-US" sz="2400" dirty="0"/>
              <a:t>Prepare a 3-5 minute spiel on your poster</a:t>
            </a:r>
          </a:p>
        </p:txBody>
      </p:sp>
    </p:spTree>
    <p:extLst>
      <p:ext uri="{BB962C8B-B14F-4D97-AF65-F5344CB8AC3E}">
        <p14:creationId xmlns:p14="http://schemas.microsoft.com/office/powerpoint/2010/main" val="1660760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92925" y="624110"/>
            <a:ext cx="9599075" cy="1280890"/>
          </a:xfrm>
        </p:spPr>
        <p:txBody>
          <a:bodyPr/>
          <a:lstStyle/>
          <a:p>
            <a:r>
              <a:rPr lang="en-US" altLang="x-none" dirty="0"/>
              <a:t>Three kinds of Skepticism</a:t>
            </a:r>
            <a:endParaRPr lang="en-CA" altLang="x-none" dirty="0"/>
          </a:p>
        </p:txBody>
      </p:sp>
      <p:sp>
        <p:nvSpPr>
          <p:cNvPr id="3" name="Content Placeholder 2"/>
          <p:cNvSpPr>
            <a:spLocks noGrp="1"/>
          </p:cNvSpPr>
          <p:nvPr>
            <p:ph idx="1"/>
          </p:nvPr>
        </p:nvSpPr>
        <p:spPr/>
        <p:txBody>
          <a:bodyPr rtlCol="0">
            <a:normAutofit/>
          </a:bodyPr>
          <a:lstStyle/>
          <a:p>
            <a:pPr>
              <a:buFont typeface="Arial" pitchFamily="34" charset="0"/>
              <a:buChar char="•"/>
              <a:defRPr/>
            </a:pPr>
            <a:r>
              <a:rPr lang="en-US" b="1" dirty="0"/>
              <a:t>Descartes’ Skepticism of Knowledge:</a:t>
            </a:r>
            <a:r>
              <a:rPr lang="en-US" dirty="0"/>
              <a:t> Given that we are sometimes misled, it seems we cannot be </a:t>
            </a:r>
            <a:r>
              <a:rPr lang="en-US" i="1" dirty="0"/>
              <a:t>certain</a:t>
            </a:r>
            <a:r>
              <a:rPr lang="en-US" dirty="0"/>
              <a:t> about any of our ways of knowing the world.</a:t>
            </a:r>
            <a:endParaRPr lang="en-US" b="1" dirty="0"/>
          </a:p>
          <a:p>
            <a:pPr>
              <a:buFont typeface="Arial" pitchFamily="34" charset="0"/>
              <a:buChar char="•"/>
              <a:defRPr/>
            </a:pPr>
            <a:r>
              <a:rPr lang="en-US" b="1" dirty="0"/>
              <a:t>Hume’s Skepticism of Justification: </a:t>
            </a:r>
            <a:r>
              <a:rPr lang="en-US" dirty="0"/>
              <a:t>Our criterion for inductive justification itself has no justification. The fact that it often works or has often worked does not support that it will continue to work.</a:t>
            </a:r>
          </a:p>
          <a:p>
            <a:pPr>
              <a:buFont typeface="Arial" pitchFamily="34" charset="0"/>
              <a:buChar char="•"/>
              <a:defRPr/>
            </a:pPr>
            <a:r>
              <a:rPr lang="en-US" b="1" dirty="0"/>
              <a:t>Goodman’s Skepticism of Regularities:</a:t>
            </a:r>
            <a:r>
              <a:rPr lang="en-US" dirty="0"/>
              <a:t> No amount of evidence can provide support for any general proposition because it simultaneously provides evidence for an infinite number of general propositions.</a:t>
            </a:r>
            <a:endParaRPr lang="en-CA" dirty="0"/>
          </a:p>
        </p:txBody>
      </p:sp>
    </p:spTree>
    <p:extLst>
      <p:ext uri="{BB962C8B-B14F-4D97-AF65-F5344CB8AC3E}">
        <p14:creationId xmlns:p14="http://schemas.microsoft.com/office/powerpoint/2010/main" val="158727266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65" y="-113785"/>
            <a:ext cx="10024533" cy="7090628"/>
          </a:xfrm>
          <a:prstGeom prst="rect">
            <a:avLst/>
          </a:prstGeom>
        </p:spPr>
      </p:pic>
    </p:spTree>
    <p:extLst>
      <p:ext uri="{BB962C8B-B14F-4D97-AF65-F5344CB8AC3E}">
        <p14:creationId xmlns:p14="http://schemas.microsoft.com/office/powerpoint/2010/main" val="5188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Public and Science</a:t>
            </a:r>
          </a:p>
        </p:txBody>
      </p:sp>
      <p:sp>
        <p:nvSpPr>
          <p:cNvPr id="5" name="Subtitle 4"/>
          <p:cNvSpPr>
            <a:spLocks noGrp="1"/>
          </p:cNvSpPr>
          <p:nvPr>
            <p:ph type="subTitle" idx="1"/>
          </p:nvPr>
        </p:nvSpPr>
        <p:spPr/>
        <p:txBody>
          <a:bodyPr/>
          <a:lstStyle/>
          <a:p>
            <a:r>
              <a:rPr lang="en-US" dirty="0"/>
              <a:t>Major Trends, </a:t>
            </a:r>
            <a:r>
              <a:rPr lang="en-US"/>
              <a:t>Major Problems</a:t>
            </a:r>
          </a:p>
        </p:txBody>
      </p:sp>
    </p:spTree>
    <p:extLst>
      <p:ext uri="{BB962C8B-B14F-4D97-AF65-F5344CB8AC3E}">
        <p14:creationId xmlns:p14="http://schemas.microsoft.com/office/powerpoint/2010/main" val="82091558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a:solidFill>
                  <a:schemeClr val="tx1"/>
                </a:solidFill>
              </a:rPr>
              <a:t>Systemic woes:</a:t>
            </a:r>
          </a:p>
          <a:p>
            <a:r>
              <a:rPr lang="en-US" sz="2200" dirty="0">
                <a:solidFill>
                  <a:schemeClr val="tx1"/>
                </a:solidFill>
              </a:rPr>
              <a:t>Subject matter biases (e.g. male topics, Western, etc.)</a:t>
            </a:r>
          </a:p>
          <a:p>
            <a:r>
              <a:rPr lang="en-US" sz="2200" dirty="0">
                <a:solidFill>
                  <a:schemeClr val="tx1"/>
                </a:solidFill>
              </a:rPr>
              <a:t>Access biases (e.g. women, minorities, non-English language scholars, etc.)</a:t>
            </a:r>
          </a:p>
          <a:p>
            <a:pPr marL="0" indent="0">
              <a:buNone/>
            </a:pPr>
            <a:r>
              <a:rPr lang="en-US" sz="2200" b="1" dirty="0">
                <a:solidFill>
                  <a:schemeClr val="tx1"/>
                </a:solidFill>
              </a:rPr>
              <a:t>Societal woes:</a:t>
            </a:r>
          </a:p>
          <a:p>
            <a:r>
              <a:rPr lang="en-US" sz="2200" dirty="0">
                <a:solidFill>
                  <a:schemeClr val="tx1"/>
                </a:solidFill>
              </a:rPr>
              <a:t>Science funding</a:t>
            </a:r>
          </a:p>
          <a:p>
            <a:r>
              <a:rPr lang="en-US" sz="2200" dirty="0">
                <a:solidFill>
                  <a:schemeClr val="tx1"/>
                </a:solidFill>
              </a:rPr>
              <a:t>Science communication</a:t>
            </a:r>
          </a:p>
          <a:p>
            <a:r>
              <a:rPr lang="en-US" sz="2200" dirty="0">
                <a:solidFill>
                  <a:schemeClr val="tx1"/>
                </a:solidFill>
              </a:rPr>
              <a:t>Politics in science</a:t>
            </a:r>
          </a:p>
          <a:p>
            <a:pPr marL="0" indent="0">
              <a:buNone/>
            </a:pPr>
            <a:r>
              <a:rPr lang="en-US" sz="2200" b="1" dirty="0">
                <a:solidFill>
                  <a:schemeClr val="tx1"/>
                </a:solidFill>
              </a:rPr>
              <a:t>Publishing woes:</a:t>
            </a:r>
          </a:p>
          <a:p>
            <a:r>
              <a:rPr lang="en-US" sz="2200" dirty="0">
                <a:solidFill>
                  <a:schemeClr val="tx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tx1"/>
                </a:solidFill>
                <a:hlinkClick r:id="rId2"/>
              </a:rPr>
              <a:t>Access</a:t>
            </a:r>
            <a:endParaRPr lang="en-US" sz="2200" dirty="0">
              <a:solidFill>
                <a:schemeClr val="tx1"/>
              </a:solidFill>
            </a:endParaRPr>
          </a:p>
          <a:p>
            <a:pPr marL="0" indent="0">
              <a:buNone/>
            </a:pPr>
            <a:r>
              <a:rPr lang="en-US" sz="2200" b="1" dirty="0">
                <a:solidFill>
                  <a:schemeClr val="tx1"/>
                </a:solidFill>
              </a:rPr>
              <a:t>Job Woes:</a:t>
            </a:r>
          </a:p>
          <a:p>
            <a:r>
              <a:rPr lang="en-US" sz="2200" dirty="0">
                <a:solidFill>
                  <a:schemeClr val="tx1"/>
                </a:solidFill>
              </a:rPr>
              <a:t>Peer review (bullying, biases, stealing, incompetence, etc.</a:t>
            </a:r>
          </a:p>
          <a:p>
            <a:r>
              <a:rPr lang="en-US" sz="2200" dirty="0">
                <a:solidFill>
                  <a:schemeClr val="tx1"/>
                </a:solidFill>
              </a:rPr>
              <a:t>The Postdoc Crisis</a:t>
            </a:r>
          </a:p>
          <a:p>
            <a:r>
              <a:rPr lang="en-US" sz="2200" dirty="0">
                <a:solidFill>
                  <a:schemeClr val="tx1"/>
                </a:solidFill>
              </a:rPr>
              <a:t>Work/Life Balance</a:t>
            </a:r>
          </a:p>
        </p:txBody>
      </p:sp>
    </p:spTree>
    <p:extLst>
      <p:ext uri="{BB962C8B-B14F-4D97-AF65-F5344CB8AC3E}">
        <p14:creationId xmlns:p14="http://schemas.microsoft.com/office/powerpoint/2010/main" val="77039327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508" b="4452"/>
          <a:stretch/>
        </p:blipFill>
        <p:spPr>
          <a:xfrm>
            <a:off x="59554" y="176463"/>
            <a:ext cx="5897143" cy="6353937"/>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503" b="4655"/>
          <a:stretch/>
        </p:blipFill>
        <p:spPr>
          <a:xfrm>
            <a:off x="5939415" y="160420"/>
            <a:ext cx="6239996" cy="6353938"/>
          </a:xfrm>
          <a:prstGeom prst="rect">
            <a:avLst/>
          </a:prstGeom>
        </p:spPr>
      </p:pic>
    </p:spTree>
    <p:extLst>
      <p:ext uri="{BB962C8B-B14F-4D97-AF65-F5344CB8AC3E}">
        <p14:creationId xmlns:p14="http://schemas.microsoft.com/office/powerpoint/2010/main" val="67542887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5" y="656077"/>
            <a:ext cx="3360173" cy="251395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85" t="1334" r="525" b="576"/>
          <a:stretch/>
        </p:blipFill>
        <p:spPr>
          <a:xfrm>
            <a:off x="1917829" y="64008"/>
            <a:ext cx="9052560" cy="6722330"/>
          </a:xfrm>
          <a:prstGeom prst="rect">
            <a:avLst/>
          </a:prstGeom>
        </p:spPr>
      </p:pic>
    </p:spTree>
    <p:extLst>
      <p:ext uri="{BB962C8B-B14F-4D97-AF65-F5344CB8AC3E}">
        <p14:creationId xmlns:p14="http://schemas.microsoft.com/office/powerpoint/2010/main" val="1331462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912" t="591" r="1243" b="2053"/>
          <a:stretch/>
        </p:blipFill>
        <p:spPr>
          <a:xfrm>
            <a:off x="1956815" y="0"/>
            <a:ext cx="9015985" cy="6711696"/>
          </a:xfrm>
          <a:prstGeom prst="rect">
            <a:avLst/>
          </a:prstGeom>
        </p:spPr>
      </p:pic>
    </p:spTree>
    <p:extLst>
      <p:ext uri="{BB962C8B-B14F-4D97-AF65-F5344CB8AC3E}">
        <p14:creationId xmlns:p14="http://schemas.microsoft.com/office/powerpoint/2010/main" val="373610136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DBD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768" y="-1"/>
            <a:ext cx="9393936" cy="6850347"/>
          </a:xfrm>
          <a:prstGeom prst="rect">
            <a:avLst/>
          </a:prstGeom>
        </p:spPr>
      </p:pic>
    </p:spTree>
    <p:extLst>
      <p:ext uri="{BB962C8B-B14F-4D97-AF65-F5344CB8AC3E}">
        <p14:creationId xmlns:p14="http://schemas.microsoft.com/office/powerpoint/2010/main" val="63562026"/>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758" y="-1302191"/>
            <a:ext cx="9947208" cy="14964698"/>
          </a:xfrm>
          <a:prstGeom prst="rect">
            <a:avLst/>
          </a:prstGeom>
        </p:spPr>
      </p:pic>
    </p:spTree>
    <p:extLst>
      <p:ext uri="{BB962C8B-B14F-4D97-AF65-F5344CB8AC3E}">
        <p14:creationId xmlns:p14="http://schemas.microsoft.com/office/powerpoint/2010/main" val="577425008"/>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77" t="1" r="123" b="1"/>
          <a:stretch/>
        </p:blipFill>
        <p:spPr>
          <a:xfrm>
            <a:off x="164106" y="262888"/>
            <a:ext cx="12027893" cy="6341188"/>
          </a:xfrm>
          <a:prstGeom prst="rect">
            <a:avLst/>
          </a:prstGeom>
        </p:spPr>
      </p:pic>
      <p:sp>
        <p:nvSpPr>
          <p:cNvPr id="17"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91450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41" y="438912"/>
            <a:ext cx="11760159" cy="6419088"/>
          </a:xfrm>
        </p:spPr>
      </p:pic>
    </p:spTree>
    <p:extLst>
      <p:ext uri="{BB962C8B-B14F-4D97-AF65-F5344CB8AC3E}">
        <p14:creationId xmlns:p14="http://schemas.microsoft.com/office/powerpoint/2010/main" val="4483589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Hempel’s Ravens</a:t>
            </a:r>
          </a:p>
        </p:txBody>
      </p:sp>
      <p:sp>
        <p:nvSpPr>
          <p:cNvPr id="3" name="Content Placeholder 2"/>
          <p:cNvSpPr>
            <a:spLocks noGrp="1"/>
          </p:cNvSpPr>
          <p:nvPr>
            <p:ph idx="1"/>
          </p:nvPr>
        </p:nvSpPr>
        <p:spPr>
          <a:xfrm>
            <a:off x="2589212" y="2133600"/>
            <a:ext cx="7517314" cy="3777622"/>
          </a:xfrm>
        </p:spPr>
        <p:txBody>
          <a:bodyPr>
            <a:normAutofit/>
          </a:bodyPr>
          <a:lstStyle/>
          <a:p>
            <a:pPr>
              <a:lnSpc>
                <a:spcPct val="90000"/>
              </a:lnSpc>
            </a:pPr>
            <a:r>
              <a:rPr lang="en-US" altLang="x-none" sz="2400" dirty="0"/>
              <a:t>Suppose we ignore Hume and believe induction works.</a:t>
            </a:r>
          </a:p>
          <a:p>
            <a:pPr>
              <a:lnSpc>
                <a:spcPct val="90000"/>
              </a:lnSpc>
            </a:pPr>
            <a:r>
              <a:rPr lang="en-US" altLang="x-none" sz="2400" dirty="0"/>
              <a:t>Now suppose I begin observing a pattern: each raven I see has been black.</a:t>
            </a:r>
          </a:p>
          <a:p>
            <a:pPr>
              <a:lnSpc>
                <a:spcPct val="90000"/>
              </a:lnSpc>
            </a:pPr>
            <a:r>
              <a:rPr lang="en-US" altLang="x-none" sz="2400" dirty="0"/>
              <a:t>After enough examples, by induction, I may conclude that all ravens are black.</a:t>
            </a:r>
          </a:p>
          <a:p>
            <a:pPr>
              <a:lnSpc>
                <a:spcPct val="90000"/>
              </a:lnSpc>
            </a:pPr>
            <a:r>
              <a:rPr lang="en-US" altLang="x-none" sz="2400" dirty="0"/>
              <a:t>And every time I observe a raven, I am further confirming my inductive generalization.</a:t>
            </a:r>
          </a:p>
        </p:txBody>
      </p:sp>
      <p:sp>
        <p:nvSpPr>
          <p:cNvPr id="4" name="TextBox 3"/>
          <p:cNvSpPr txBox="1"/>
          <p:nvPr/>
        </p:nvSpPr>
        <p:spPr>
          <a:xfrm>
            <a:off x="10120900" y="3015916"/>
            <a:ext cx="1109599" cy="369332"/>
          </a:xfrm>
          <a:prstGeom prst="rect">
            <a:avLst/>
          </a:prstGeom>
          <a:noFill/>
        </p:spPr>
        <p:txBody>
          <a:bodyPr wrap="none" rtlCol="0">
            <a:spAutoFit/>
          </a:bodyPr>
          <a:lstStyle/>
          <a:p>
            <a:r>
              <a:rPr lang="en-US" altLang="x-none" dirty="0"/>
              <a:t>‘</a:t>
            </a:r>
            <a:r>
              <a:rPr lang="en-US" altLang="x-none" b="1" dirty="0"/>
              <a:t>(r </a:t>
            </a:r>
            <a:r>
              <a:rPr lang="is-IS" altLang="x-none" b="1" dirty="0"/>
              <a:t>→ b)</a:t>
            </a:r>
            <a:r>
              <a:rPr lang="is-IS" altLang="x-none" dirty="0"/>
              <a:t>’</a:t>
            </a:r>
            <a:endParaRPr lang="en-US" dirty="0"/>
          </a:p>
        </p:txBody>
      </p:sp>
      <p:sp>
        <p:nvSpPr>
          <p:cNvPr id="5" name="TextBox 4"/>
          <p:cNvSpPr txBox="1"/>
          <p:nvPr/>
        </p:nvSpPr>
        <p:spPr>
          <a:xfrm>
            <a:off x="10120900" y="3721769"/>
            <a:ext cx="1383712" cy="2308324"/>
          </a:xfrm>
          <a:prstGeom prst="rect">
            <a:avLst/>
          </a:prstGeom>
          <a:noFill/>
        </p:spPr>
        <p:txBody>
          <a:bodyPr wrap="none" rtlCol="0">
            <a:spAutoFit/>
          </a:bodyPr>
          <a:lstStyle/>
          <a:p>
            <a:r>
              <a:rPr lang="en-US" altLang="x-none" b="1" dirty="0"/>
              <a:t>(r</a:t>
            </a:r>
            <a:r>
              <a:rPr lang="en-US" altLang="x-none" b="1" baseline="-25000" dirty="0"/>
              <a:t>1</a:t>
            </a:r>
            <a:r>
              <a:rPr lang="en-US" altLang="x-none" b="1" dirty="0"/>
              <a:t> </a:t>
            </a:r>
            <a:r>
              <a:rPr lang="is-IS" altLang="x-none" b="1" dirty="0"/>
              <a:t>&amp; b)</a:t>
            </a:r>
          </a:p>
          <a:p>
            <a:r>
              <a:rPr lang="en-US" altLang="x-none" b="1" dirty="0"/>
              <a:t>(r</a:t>
            </a:r>
            <a:r>
              <a:rPr lang="en-US" altLang="x-none" b="1" baseline="-25000" dirty="0"/>
              <a:t>2</a:t>
            </a:r>
            <a:r>
              <a:rPr lang="en-US" altLang="x-none" b="1" dirty="0"/>
              <a:t> </a:t>
            </a:r>
            <a:r>
              <a:rPr lang="is-IS" altLang="x-none" b="1" dirty="0"/>
              <a:t>&amp; b)</a:t>
            </a:r>
          </a:p>
          <a:p>
            <a:r>
              <a:rPr lang="en-US" altLang="x-none" b="1" dirty="0"/>
              <a:t>(r</a:t>
            </a:r>
            <a:r>
              <a:rPr lang="en-US" altLang="x-none" b="1" baseline="-25000" dirty="0"/>
              <a:t>3</a:t>
            </a:r>
            <a:r>
              <a:rPr lang="en-US" altLang="x-none" b="1" dirty="0"/>
              <a:t> </a:t>
            </a:r>
            <a:r>
              <a:rPr lang="is-IS" altLang="x-none" b="1" dirty="0"/>
              <a:t>&amp; b)</a:t>
            </a:r>
          </a:p>
          <a:p>
            <a:r>
              <a:rPr lang="is-IS" altLang="x-none" b="1" dirty="0"/>
              <a:t>.</a:t>
            </a:r>
          </a:p>
          <a:p>
            <a:r>
              <a:rPr lang="is-IS" altLang="x-none" b="1" dirty="0"/>
              <a:t>.</a:t>
            </a:r>
          </a:p>
          <a:p>
            <a:r>
              <a:rPr lang="is-IS" altLang="x-none" b="1" dirty="0"/>
              <a:t>.</a:t>
            </a:r>
          </a:p>
          <a:p>
            <a:r>
              <a:rPr lang="en-US" altLang="x-none" b="1" dirty="0"/>
              <a:t>ALL (r </a:t>
            </a:r>
            <a:r>
              <a:rPr lang="is-IS" altLang="x-none" b="1" dirty="0"/>
              <a:t>→ b)</a:t>
            </a:r>
          </a:p>
          <a:p>
            <a:endParaRPr lang="is-IS" altLang="x-none" b="1" dirty="0"/>
          </a:p>
        </p:txBody>
      </p:sp>
    </p:spTree>
    <p:extLst>
      <p:ext uri="{BB962C8B-B14F-4D97-AF65-F5344CB8AC3E}">
        <p14:creationId xmlns:p14="http://schemas.microsoft.com/office/powerpoint/2010/main" val="101976480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1999" y="1"/>
            <a:ext cx="10800001" cy="6858000"/>
          </a:xfrm>
        </p:spPr>
      </p:pic>
    </p:spTree>
    <p:extLst>
      <p:ext uri="{BB962C8B-B14F-4D97-AF65-F5344CB8AC3E}">
        <p14:creationId xmlns:p14="http://schemas.microsoft.com/office/powerpoint/2010/main" val="106837062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F2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75" y="1"/>
            <a:ext cx="10742049" cy="7531370"/>
          </a:xfrm>
          <a:prstGeom prst="rect">
            <a:avLst/>
          </a:prstGeom>
        </p:spPr>
      </p:pic>
    </p:spTree>
    <p:extLst>
      <p:ext uri="{BB962C8B-B14F-4D97-AF65-F5344CB8AC3E}">
        <p14:creationId xmlns:p14="http://schemas.microsoft.com/office/powerpoint/2010/main" val="133238954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917" t="1679" r="7846" b="12638"/>
          <a:stretch/>
        </p:blipFill>
        <p:spPr>
          <a:xfrm>
            <a:off x="1230428" y="153737"/>
            <a:ext cx="9288379" cy="655052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4120" y="2360863"/>
            <a:ext cx="3937000" cy="4318000"/>
          </a:xfrm>
          <a:prstGeom prst="rect">
            <a:avLst/>
          </a:prstGeom>
        </p:spPr>
      </p:pic>
    </p:spTree>
    <p:extLst>
      <p:ext uri="{BB962C8B-B14F-4D97-AF65-F5344CB8AC3E}">
        <p14:creationId xmlns:p14="http://schemas.microsoft.com/office/powerpoint/2010/main" val="209080883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03" t="7466" b="52163"/>
          <a:stretch/>
        </p:blipFill>
        <p:spPr>
          <a:xfrm>
            <a:off x="327552" y="189685"/>
            <a:ext cx="5440897" cy="64328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9048" y="1698190"/>
            <a:ext cx="4285488" cy="374904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1887" r="1710" b="7592"/>
          <a:stretch/>
        </p:blipFill>
        <p:spPr>
          <a:xfrm>
            <a:off x="6096000" y="48126"/>
            <a:ext cx="5676282" cy="6716004"/>
          </a:xfrm>
          <a:prstGeom prst="rect">
            <a:avLst/>
          </a:prstGeom>
        </p:spPr>
      </p:pic>
    </p:spTree>
    <p:extLst>
      <p:ext uri="{BB962C8B-B14F-4D97-AF65-F5344CB8AC3E}">
        <p14:creationId xmlns:p14="http://schemas.microsoft.com/office/powerpoint/2010/main" val="191760929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
            <a:ext cx="9217152" cy="6856662"/>
          </a:xfrm>
          <a:prstGeom prst="rect">
            <a:avLst/>
          </a:prstGeom>
        </p:spPr>
      </p:pic>
    </p:spTree>
    <p:extLst>
      <p:ext uri="{BB962C8B-B14F-4D97-AF65-F5344CB8AC3E}">
        <p14:creationId xmlns:p14="http://schemas.microsoft.com/office/powerpoint/2010/main" val="978305307"/>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0346"/>
          </a:xfrm>
          <a:prstGeom prst="rect">
            <a:avLst/>
          </a:prstGeom>
          <a:solidFill>
            <a:srgbClr val="DBD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816" y="0"/>
            <a:ext cx="7461504" cy="9190992"/>
          </a:xfrm>
          <a:prstGeom prst="rect">
            <a:avLst/>
          </a:prstGeom>
        </p:spPr>
      </p:pic>
    </p:spTree>
    <p:extLst>
      <p:ext uri="{BB962C8B-B14F-4D97-AF65-F5344CB8AC3E}">
        <p14:creationId xmlns:p14="http://schemas.microsoft.com/office/powerpoint/2010/main" val="169283912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 y="-1"/>
            <a:ext cx="14612112" cy="7168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688" y="120043"/>
            <a:ext cx="11259312" cy="6928807"/>
          </a:xfrm>
        </p:spPr>
      </p:pic>
    </p:spTree>
    <p:extLst>
      <p:ext uri="{BB962C8B-B14F-4D97-AF65-F5344CB8AC3E}">
        <p14:creationId xmlns:p14="http://schemas.microsoft.com/office/powerpoint/2010/main" val="39675128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0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34" t="2128" r="2044" b="1118"/>
          <a:stretch/>
        </p:blipFill>
        <p:spPr>
          <a:xfrm>
            <a:off x="128016" y="512064"/>
            <a:ext cx="11814048" cy="5998464"/>
          </a:xfrm>
        </p:spPr>
      </p:pic>
    </p:spTree>
    <p:extLst>
      <p:ext uri="{BB962C8B-B14F-4D97-AF65-F5344CB8AC3E}">
        <p14:creationId xmlns:p14="http://schemas.microsoft.com/office/powerpoint/2010/main" val="26208944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a:t>
            </a:r>
            <a:r>
              <a:rPr lang="mr-IN" dirty="0"/>
              <a:t>…</a:t>
            </a:r>
            <a:endParaRPr lang="en-US" dirty="0"/>
          </a:p>
        </p:txBody>
      </p:sp>
      <p:sp>
        <p:nvSpPr>
          <p:cNvPr id="3" name="Content Placeholder 2"/>
          <p:cNvSpPr>
            <a:spLocks noGrp="1"/>
          </p:cNvSpPr>
          <p:nvPr>
            <p:ph idx="1"/>
          </p:nvPr>
        </p:nvSpPr>
        <p:spPr/>
        <p:txBody>
          <a:bodyPr>
            <a:noAutofit/>
          </a:bodyPr>
          <a:lstStyle/>
          <a:p>
            <a:r>
              <a:rPr lang="en-US" sz="2300" dirty="0"/>
              <a:t>Real dollar funding for science in USA was going up until this year, but percentage of GDP funding has been going down consistently</a:t>
            </a:r>
          </a:p>
          <a:p>
            <a:r>
              <a:rPr lang="en-US" sz="2300" dirty="0"/>
              <a:t>Other countries are catching up in funding, PhDs, and patents</a:t>
            </a:r>
          </a:p>
          <a:p>
            <a:r>
              <a:rPr lang="en-US" sz="2300" dirty="0"/>
              <a:t>Health is getting a bigger slice of funding, other areas less</a:t>
            </a:r>
          </a:p>
          <a:p>
            <a:r>
              <a:rPr lang="en-US" sz="2300" dirty="0"/>
              <a:t>More PhDs are being granted, fewer jobs are available, fewer papers are accepted, fewer grants are given</a:t>
            </a:r>
          </a:p>
          <a:p>
            <a:r>
              <a:rPr lang="en-US" sz="2300" dirty="0"/>
              <a:t>Hype is increasing</a:t>
            </a:r>
          </a:p>
          <a:p>
            <a:r>
              <a:rPr lang="en-US" sz="2300" dirty="0"/>
              <a:t>More adjuncts, more for-profit colleges</a:t>
            </a:r>
          </a:p>
        </p:txBody>
      </p:sp>
    </p:spTree>
    <p:extLst>
      <p:ext uri="{BB962C8B-B14F-4D97-AF65-F5344CB8AC3E}">
        <p14:creationId xmlns:p14="http://schemas.microsoft.com/office/powerpoint/2010/main" val="1965888512"/>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“Born Secret”</a:t>
            </a:r>
          </a:p>
        </p:txBody>
      </p:sp>
      <p:sp>
        <p:nvSpPr>
          <p:cNvPr id="4" name="Subtitle 3"/>
          <p:cNvSpPr>
            <a:spLocks noGrp="1"/>
          </p:cNvSpPr>
          <p:nvPr>
            <p:ph type="subTitle" idx="1"/>
          </p:nvPr>
        </p:nvSpPr>
        <p:spPr>
          <a:xfrm>
            <a:off x="2962656" y="4777379"/>
            <a:ext cx="8541956" cy="1126283"/>
          </a:xfrm>
        </p:spPr>
        <p:txBody>
          <a:bodyPr/>
          <a:lstStyle/>
          <a:p>
            <a:r>
              <a:rPr lang="en-US"/>
              <a:t>Let’s get nuclear</a:t>
            </a:r>
            <a:endParaRPr lang="en-US" dirty="0"/>
          </a:p>
        </p:txBody>
      </p:sp>
    </p:spTree>
    <p:extLst>
      <p:ext uri="{BB962C8B-B14F-4D97-AF65-F5344CB8AC3E}">
        <p14:creationId xmlns:p14="http://schemas.microsoft.com/office/powerpoint/2010/main" val="230385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Induction						Deduction</a:t>
            </a:r>
          </a:p>
        </p:txBody>
      </p:sp>
      <p:sp>
        <p:nvSpPr>
          <p:cNvPr id="3" name="Content Placeholder 2"/>
          <p:cNvSpPr>
            <a:spLocks noGrp="1"/>
          </p:cNvSpPr>
          <p:nvPr>
            <p:ph idx="1"/>
          </p:nvPr>
        </p:nvSpPr>
        <p:spPr>
          <a:xfrm>
            <a:off x="2589212" y="1915886"/>
            <a:ext cx="4236131" cy="4381500"/>
          </a:xfrm>
        </p:spPr>
        <p:txBody>
          <a:bodyPr>
            <a:normAutofit/>
          </a:bodyPr>
          <a:lstStyle/>
          <a:p>
            <a:r>
              <a:rPr lang="en-US" dirty="0"/>
              <a:t>A type of logic which involves going from a series of specific cases to a general statement. </a:t>
            </a:r>
          </a:p>
          <a:p>
            <a:r>
              <a:rPr lang="en-US" dirty="0"/>
              <a:t>Good arguments are termed “</a:t>
            </a:r>
            <a:r>
              <a:rPr lang="en-US" b="1" dirty="0"/>
              <a:t>strong</a:t>
            </a:r>
            <a:r>
              <a:rPr lang="en-US" dirty="0"/>
              <a:t>”</a:t>
            </a:r>
          </a:p>
          <a:p>
            <a:r>
              <a:rPr lang="en-US" b="1" dirty="0"/>
              <a:t>Strong:</a:t>
            </a:r>
            <a:r>
              <a:rPr lang="en-US" dirty="0"/>
              <a:t> A property of arguments such that if the premises of the argument are true, the conclusion is </a:t>
            </a:r>
            <a:r>
              <a:rPr lang="en-US" i="1" dirty="0"/>
              <a:t>likely</a:t>
            </a:r>
            <a:r>
              <a:rPr lang="en-US" dirty="0"/>
              <a:t> to be true. </a:t>
            </a:r>
          </a:p>
          <a:p>
            <a:r>
              <a:rPr lang="en-US" b="1" dirty="0"/>
              <a:t>Inductive</a:t>
            </a:r>
            <a:r>
              <a:rPr lang="en-US" dirty="0"/>
              <a:t> arguments are not “truth preserving”</a:t>
            </a:r>
          </a:p>
          <a:p>
            <a:r>
              <a:rPr lang="en-US" b="1" dirty="0"/>
              <a:t>Cogent:</a:t>
            </a:r>
            <a:r>
              <a:rPr lang="en-US" dirty="0"/>
              <a:t> A </a:t>
            </a:r>
            <a:r>
              <a:rPr lang="en-US" b="1" dirty="0"/>
              <a:t>strong </a:t>
            </a:r>
            <a:r>
              <a:rPr lang="en-US" dirty="0"/>
              <a:t>argument with true premises</a:t>
            </a: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t>A type of logic in which one goes from a general statement to a specific instance.</a:t>
            </a:r>
          </a:p>
          <a:p>
            <a:r>
              <a:rPr lang="en-US" dirty="0"/>
              <a:t>Good arguments are termed “</a:t>
            </a:r>
            <a:r>
              <a:rPr lang="en-US" b="1" dirty="0"/>
              <a:t>valid</a:t>
            </a:r>
            <a:r>
              <a:rPr lang="en-US" dirty="0"/>
              <a:t>”</a:t>
            </a:r>
          </a:p>
          <a:p>
            <a:r>
              <a:rPr lang="en-US" b="1" dirty="0"/>
              <a:t>Validity:</a:t>
            </a:r>
            <a:r>
              <a:rPr lang="en-US" dirty="0"/>
              <a:t> A property of arguments such that if the premises are true, the conclusion </a:t>
            </a:r>
            <a:r>
              <a:rPr lang="en-US" i="1" dirty="0"/>
              <a:t>must</a:t>
            </a:r>
            <a:r>
              <a:rPr lang="en-US" dirty="0"/>
              <a:t> follow with 100% certainty. </a:t>
            </a:r>
          </a:p>
          <a:p>
            <a:r>
              <a:rPr lang="en-US" b="1" dirty="0"/>
              <a:t>Deductive</a:t>
            </a:r>
            <a:r>
              <a:rPr lang="en-US" dirty="0"/>
              <a:t> arguments are “truth preserving.”</a:t>
            </a:r>
          </a:p>
          <a:p>
            <a:r>
              <a:rPr lang="en-US" b="1" dirty="0"/>
              <a:t>Sound</a:t>
            </a:r>
            <a:r>
              <a:rPr lang="en-US" dirty="0"/>
              <a:t>: A </a:t>
            </a:r>
            <a:r>
              <a:rPr lang="en-US" b="1" dirty="0"/>
              <a:t>valid </a:t>
            </a:r>
            <a:r>
              <a:rPr lang="en-US" dirty="0"/>
              <a:t>argument with true premises</a:t>
            </a:r>
          </a:p>
        </p:txBody>
      </p:sp>
    </p:spTree>
    <p:extLst>
      <p:ext uri="{BB962C8B-B14F-4D97-AF65-F5344CB8AC3E}">
        <p14:creationId xmlns:p14="http://schemas.microsoft.com/office/powerpoint/2010/main" val="47983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Hempel’s Ravens</a:t>
            </a:r>
          </a:p>
        </p:txBody>
      </p:sp>
      <p:pic>
        <p:nvPicPr>
          <p:cNvPr id="7" name="Picture 6"/>
          <p:cNvPicPr>
            <a:picLocks noChangeAspect="1"/>
          </p:cNvPicPr>
          <p:nvPr/>
        </p:nvPicPr>
        <p:blipFill>
          <a:blip r:embed="rId2">
            <a:alphaModFix amt="90000"/>
            <a:extLst>
              <a:ext uri="{28A0092B-C50C-407E-A947-70E740481C1C}">
                <a14:useLocalDpi xmlns:a14="http://schemas.microsoft.com/office/drawing/2010/main" val="0"/>
              </a:ext>
            </a:extLst>
          </a:blip>
          <a:stretch>
            <a:fillRect/>
          </a:stretch>
        </p:blipFill>
        <p:spPr>
          <a:xfrm>
            <a:off x="489692" y="4019550"/>
            <a:ext cx="5048250" cy="28384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570" y="1542549"/>
            <a:ext cx="5323128" cy="31577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861" y="3604710"/>
            <a:ext cx="3612304" cy="3253290"/>
          </a:xfrm>
          <a:prstGeom prst="rect">
            <a:avLst/>
          </a:prstGeom>
        </p:spPr>
      </p:pic>
      <p:sp>
        <p:nvSpPr>
          <p:cNvPr id="8" name="TextBox 7"/>
          <p:cNvSpPr txBox="1"/>
          <p:nvPr/>
        </p:nvSpPr>
        <p:spPr>
          <a:xfrm>
            <a:off x="1035574" y="4019550"/>
            <a:ext cx="1733167" cy="646331"/>
          </a:xfrm>
          <a:prstGeom prst="rect">
            <a:avLst/>
          </a:prstGeom>
          <a:noFill/>
        </p:spPr>
        <p:txBody>
          <a:bodyPr wrap="none" rtlCol="0">
            <a:spAutoFit/>
          </a:bodyPr>
          <a:lstStyle/>
          <a:p>
            <a:r>
              <a:rPr lang="en-US" altLang="x-none" sz="3600" b="1" dirty="0"/>
              <a:t>(r</a:t>
            </a:r>
            <a:r>
              <a:rPr lang="en-US" altLang="x-none" sz="3600" b="1" baseline="-25000" dirty="0"/>
              <a:t>1</a:t>
            </a:r>
            <a:r>
              <a:rPr lang="en-US" altLang="x-none" sz="3600" b="1" dirty="0"/>
              <a:t> </a:t>
            </a:r>
            <a:r>
              <a:rPr lang="is-IS" altLang="x-none" sz="3600" b="1" dirty="0"/>
              <a:t>&amp; b)</a:t>
            </a:r>
            <a:endParaRPr lang="en-US" sz="3600" dirty="0"/>
          </a:p>
        </p:txBody>
      </p:sp>
      <p:sp>
        <p:nvSpPr>
          <p:cNvPr id="9" name="TextBox 8"/>
          <p:cNvSpPr txBox="1"/>
          <p:nvPr/>
        </p:nvSpPr>
        <p:spPr>
          <a:xfrm>
            <a:off x="4872800" y="1606718"/>
            <a:ext cx="1733167" cy="646331"/>
          </a:xfrm>
          <a:prstGeom prst="rect">
            <a:avLst/>
          </a:prstGeom>
          <a:noFill/>
        </p:spPr>
        <p:txBody>
          <a:bodyPr wrap="none" rtlCol="0">
            <a:spAutoFit/>
          </a:bodyPr>
          <a:lstStyle/>
          <a:p>
            <a:r>
              <a:rPr lang="en-US" altLang="x-none" sz="3600" b="1" dirty="0"/>
              <a:t>(r</a:t>
            </a:r>
            <a:r>
              <a:rPr lang="en-US" altLang="x-none" sz="3600" b="1" baseline="-25000" dirty="0"/>
              <a:t>2</a:t>
            </a:r>
            <a:r>
              <a:rPr lang="en-US" altLang="x-none" sz="3600" b="1" dirty="0"/>
              <a:t> </a:t>
            </a:r>
            <a:r>
              <a:rPr lang="is-IS" altLang="x-none" sz="3600" b="1" dirty="0"/>
              <a:t>&amp; b)</a:t>
            </a:r>
            <a:endParaRPr lang="en-US" sz="3600" dirty="0"/>
          </a:p>
        </p:txBody>
      </p:sp>
      <p:sp>
        <p:nvSpPr>
          <p:cNvPr id="10" name="TextBox 9"/>
          <p:cNvSpPr txBox="1"/>
          <p:nvPr/>
        </p:nvSpPr>
        <p:spPr>
          <a:xfrm>
            <a:off x="10123096" y="3604710"/>
            <a:ext cx="1733167" cy="646331"/>
          </a:xfrm>
          <a:prstGeom prst="rect">
            <a:avLst/>
          </a:prstGeom>
          <a:noFill/>
        </p:spPr>
        <p:txBody>
          <a:bodyPr wrap="none" rtlCol="0">
            <a:spAutoFit/>
          </a:bodyPr>
          <a:lstStyle/>
          <a:p>
            <a:r>
              <a:rPr lang="en-US" altLang="x-none" sz="3600" b="1" dirty="0"/>
              <a:t>(r</a:t>
            </a:r>
            <a:r>
              <a:rPr lang="en-US" altLang="x-none" sz="3600" b="1" baseline="-25000" dirty="0"/>
              <a:t>3</a:t>
            </a:r>
            <a:r>
              <a:rPr lang="en-US" altLang="x-none" sz="3600" b="1" dirty="0"/>
              <a:t> </a:t>
            </a:r>
            <a:r>
              <a:rPr lang="is-IS" altLang="x-none" sz="3600" b="1" dirty="0"/>
              <a:t>&amp; b)</a:t>
            </a:r>
            <a:endParaRPr lang="en-US" sz="3600" dirty="0"/>
          </a:p>
        </p:txBody>
      </p:sp>
      <p:sp>
        <p:nvSpPr>
          <p:cNvPr id="4" name="TextBox 3"/>
          <p:cNvSpPr txBox="1"/>
          <p:nvPr/>
        </p:nvSpPr>
        <p:spPr>
          <a:xfrm>
            <a:off x="5195583" y="4611231"/>
            <a:ext cx="3105103" cy="2246769"/>
          </a:xfrm>
          <a:prstGeom prst="rect">
            <a:avLst/>
          </a:prstGeom>
          <a:noFill/>
        </p:spPr>
        <p:txBody>
          <a:bodyPr wrap="square" rtlCol="0">
            <a:spAutoFit/>
          </a:bodyPr>
          <a:lstStyle/>
          <a:p>
            <a:pPr algn="ctr"/>
            <a:r>
              <a:rPr lang="en-US" altLang="x-none" sz="2800" b="1" dirty="0"/>
              <a:t>Maybe IF</a:t>
            </a:r>
          </a:p>
          <a:p>
            <a:pPr algn="ctr"/>
            <a:r>
              <a:rPr lang="en-US" altLang="x-none" sz="2800" b="1" dirty="0"/>
              <a:t>ANYTHING IS</a:t>
            </a:r>
          </a:p>
          <a:p>
            <a:pPr algn="ctr"/>
            <a:r>
              <a:rPr lang="en-US" altLang="x-none" sz="2800" b="1" dirty="0"/>
              <a:t>A RAVEN, THEN</a:t>
            </a:r>
          </a:p>
          <a:p>
            <a:pPr algn="ctr"/>
            <a:r>
              <a:rPr lang="en-US" altLang="x-none" sz="2800" b="1" dirty="0"/>
              <a:t>IT IS BLACK</a:t>
            </a:r>
          </a:p>
          <a:p>
            <a:pPr algn="ctr"/>
            <a:r>
              <a:rPr lang="en-US" altLang="x-none" sz="2800" b="1" dirty="0"/>
              <a:t>   (r </a:t>
            </a:r>
            <a:r>
              <a:rPr lang="is-IS" altLang="x-none" sz="2800" b="1" dirty="0"/>
              <a:t>→ b)</a:t>
            </a:r>
            <a:endParaRPr lang="en-US" sz="2800" dirty="0"/>
          </a:p>
        </p:txBody>
      </p:sp>
    </p:spTree>
    <p:extLst>
      <p:ext uri="{BB962C8B-B14F-4D97-AF65-F5344CB8AC3E}">
        <p14:creationId xmlns:p14="http://schemas.microsoft.com/office/powerpoint/2010/main" val="167152452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a:solidFill>
                  <a:schemeClr val="tx1"/>
                </a:solidFill>
              </a:rPr>
              <a:t>Systemic woes:</a:t>
            </a:r>
          </a:p>
          <a:p>
            <a:r>
              <a:rPr lang="en-US" sz="2200" dirty="0">
                <a:solidFill>
                  <a:schemeClr val="tx1"/>
                </a:solidFill>
              </a:rPr>
              <a:t>Subject matter biases (e.g. male topics, Western, etc.)</a:t>
            </a:r>
          </a:p>
          <a:p>
            <a:r>
              <a:rPr lang="en-US" sz="2200" dirty="0">
                <a:solidFill>
                  <a:schemeClr val="tx1"/>
                </a:solidFill>
              </a:rPr>
              <a:t>Access biases (e.g. women, minorities, non-English language scholars, etc.)</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communication</a:t>
            </a:r>
          </a:p>
          <a:p>
            <a:r>
              <a:rPr lang="en-US" sz="2200" dirty="0">
                <a:solidFill>
                  <a:schemeClr val="accent1"/>
                </a:solidFill>
              </a:rPr>
              <a:t>Politics in science</a:t>
            </a:r>
          </a:p>
          <a:p>
            <a:pPr marL="0" indent="0">
              <a:buNone/>
            </a:pPr>
            <a:r>
              <a:rPr lang="en-US" sz="2200" b="1" dirty="0">
                <a:solidFill>
                  <a:schemeClr val="tx1"/>
                </a:solidFill>
              </a:rPr>
              <a:t>Publishing woes:</a:t>
            </a:r>
          </a:p>
          <a:p>
            <a:r>
              <a:rPr lang="en-US" sz="2200" dirty="0">
                <a:solidFill>
                  <a:schemeClr val="tx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tx1"/>
                </a:solidFill>
              </a:rPr>
              <a:t>Subject matter limitations</a:t>
            </a:r>
          </a:p>
          <a:p>
            <a:pPr marL="0" indent="0">
              <a:buNone/>
            </a:pPr>
            <a:r>
              <a:rPr lang="en-US" sz="2200" b="1" dirty="0">
                <a:solidFill>
                  <a:schemeClr val="tx1"/>
                </a:solidFill>
              </a:rPr>
              <a:t>Job Woes:</a:t>
            </a:r>
          </a:p>
          <a:p>
            <a:r>
              <a:rPr lang="en-US" sz="2200" dirty="0">
                <a:solidFill>
                  <a:schemeClr val="tx1"/>
                </a:solidFill>
              </a:rPr>
              <a:t>Peer review (bullying, biases, stealing, incompetence, etc.</a:t>
            </a:r>
          </a:p>
          <a:p>
            <a:r>
              <a:rPr lang="en-US" sz="2200" dirty="0">
                <a:solidFill>
                  <a:schemeClr val="tx1"/>
                </a:solidFill>
              </a:rPr>
              <a:t>The Postdoc Crisis</a:t>
            </a:r>
          </a:p>
          <a:p>
            <a:r>
              <a:rPr lang="en-US" sz="2200" dirty="0">
                <a:solidFill>
                  <a:schemeClr val="tx1"/>
                </a:solidFill>
              </a:rPr>
              <a:t>Work/Life Balance</a:t>
            </a:r>
          </a:p>
        </p:txBody>
      </p:sp>
    </p:spTree>
    <p:extLst>
      <p:ext uri="{BB962C8B-B14F-4D97-AF65-F5344CB8AC3E}">
        <p14:creationId xmlns:p14="http://schemas.microsoft.com/office/powerpoint/2010/main" val="754540882"/>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Questions</a:t>
            </a:r>
          </a:p>
        </p:txBody>
      </p:sp>
      <p:sp>
        <p:nvSpPr>
          <p:cNvPr id="3" name="Content Placeholder 2"/>
          <p:cNvSpPr>
            <a:spLocks noGrp="1"/>
          </p:cNvSpPr>
          <p:nvPr>
            <p:ph idx="1"/>
          </p:nvPr>
        </p:nvSpPr>
        <p:spPr/>
        <p:txBody>
          <a:bodyPr>
            <a:normAutofit/>
          </a:bodyPr>
          <a:lstStyle/>
          <a:p>
            <a:r>
              <a:rPr lang="en-US" sz="2400" dirty="0"/>
              <a:t>What research should never be conducted?</a:t>
            </a:r>
          </a:p>
          <a:p>
            <a:r>
              <a:rPr lang="en-US" sz="2400" dirty="0"/>
              <a:t>Is there research about which the public should never know?</a:t>
            </a:r>
          </a:p>
          <a:p>
            <a:endParaRPr lang="en-US" sz="2400" dirty="0"/>
          </a:p>
          <a:p>
            <a:r>
              <a:rPr lang="en-US" sz="2400" b="1" dirty="0"/>
              <a:t>Key concept – </a:t>
            </a:r>
            <a:r>
              <a:rPr lang="en-US" sz="2400" dirty="0"/>
              <a:t>Dual-Use Technologies, technologies that can be used for peaceful or military purposes</a:t>
            </a:r>
          </a:p>
        </p:txBody>
      </p:sp>
    </p:spTree>
    <p:extLst>
      <p:ext uri="{BB962C8B-B14F-4D97-AF65-F5344CB8AC3E}">
        <p14:creationId xmlns:p14="http://schemas.microsoft.com/office/powerpoint/2010/main" val="202092111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Use Research &amp; Technology</a:t>
            </a:r>
          </a:p>
        </p:txBody>
      </p:sp>
      <p:sp>
        <p:nvSpPr>
          <p:cNvPr id="3" name="Content Placeholder 2"/>
          <p:cNvSpPr>
            <a:spLocks noGrp="1"/>
          </p:cNvSpPr>
          <p:nvPr>
            <p:ph idx="1"/>
          </p:nvPr>
        </p:nvSpPr>
        <p:spPr>
          <a:xfrm>
            <a:off x="2589212" y="1905000"/>
            <a:ext cx="8915400" cy="4486656"/>
          </a:xfrm>
        </p:spPr>
        <p:txBody>
          <a:bodyPr>
            <a:noAutofit/>
          </a:bodyPr>
          <a:lstStyle/>
          <a:p>
            <a:pPr marL="0" indent="0">
              <a:buNone/>
            </a:pPr>
            <a:r>
              <a:rPr lang="en-US" sz="1900" dirty="0"/>
              <a:t>Defined in terms of what is expected to follow from the science</a:t>
            </a:r>
          </a:p>
          <a:p>
            <a:r>
              <a:rPr lang="en-US" sz="1900" dirty="0"/>
              <a:t>Research that is only (or primarily) for peaceful or neutral purposes:</a:t>
            </a:r>
            <a:endParaRPr lang="en-US" sz="1900" b="1" dirty="0"/>
          </a:p>
          <a:p>
            <a:pPr lvl="1"/>
            <a:r>
              <a:rPr lang="en-US" sz="1700" b="1" dirty="0"/>
              <a:t>Pure Research: </a:t>
            </a:r>
            <a:r>
              <a:rPr lang="en-US" sz="1700" dirty="0"/>
              <a:t>e.g. investigating cognitive biases or biodiversity, Large Hadron Collider</a:t>
            </a:r>
          </a:p>
          <a:p>
            <a:pPr lvl="1"/>
            <a:r>
              <a:rPr lang="en-US" sz="1700" b="1" dirty="0"/>
              <a:t>Commercial Research: </a:t>
            </a:r>
            <a:r>
              <a:rPr lang="en-US" sz="1700" dirty="0"/>
              <a:t>e.g. the telephone, antibiotics</a:t>
            </a:r>
            <a:endParaRPr lang="en-US" sz="1700" b="1" dirty="0"/>
          </a:p>
          <a:p>
            <a:r>
              <a:rPr lang="en-US" sz="1900" b="1" dirty="0"/>
              <a:t>Military Research: </a:t>
            </a:r>
            <a:r>
              <a:rPr lang="en-US" sz="1900" dirty="0"/>
              <a:t>e.g. bombs, torture techniques, tanks</a:t>
            </a:r>
          </a:p>
          <a:p>
            <a:r>
              <a:rPr lang="en-US" sz="1900" dirty="0"/>
              <a:t>Research that can serve peaceful, neutral, or military purposes:</a:t>
            </a:r>
            <a:endParaRPr lang="en-US" sz="1900" b="1" dirty="0"/>
          </a:p>
          <a:p>
            <a:pPr lvl="1"/>
            <a:r>
              <a:rPr lang="en-US" sz="1700" b="1" dirty="0"/>
              <a:t>Dual Use Research:</a:t>
            </a:r>
            <a:r>
              <a:rPr lang="en-US" sz="1700" dirty="0"/>
              <a:t> e.g. lasers, drones, </a:t>
            </a:r>
          </a:p>
        </p:txBody>
      </p:sp>
    </p:spTree>
    <p:extLst>
      <p:ext uri="{BB962C8B-B14F-4D97-AF65-F5344CB8AC3E}">
        <p14:creationId xmlns:p14="http://schemas.microsoft.com/office/powerpoint/2010/main" val="86942567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United States at War</a:t>
            </a:r>
          </a:p>
        </p:txBody>
      </p:sp>
      <p:sp>
        <p:nvSpPr>
          <p:cNvPr id="3" name="Content Placeholder 2"/>
          <p:cNvSpPr>
            <a:spLocks noGrp="1"/>
          </p:cNvSpPr>
          <p:nvPr>
            <p:ph idx="1"/>
          </p:nvPr>
        </p:nvSpPr>
        <p:spPr/>
        <p:txBody>
          <a:bodyPr>
            <a:normAutofit/>
          </a:bodyPr>
          <a:lstStyle/>
          <a:p>
            <a:r>
              <a:rPr lang="en-US" sz="2400" dirty="0"/>
              <a:t>The United States has not declared war since 1941 (AUMFs aside)</a:t>
            </a:r>
          </a:p>
          <a:p>
            <a:r>
              <a:rPr lang="en-US" sz="2400" dirty="0"/>
              <a:t>Nevertheless, it has been involved in wars for 187/241 years </a:t>
            </a:r>
            <a:br>
              <a:rPr lang="en-US" sz="2400" dirty="0"/>
            </a:br>
            <a:r>
              <a:rPr lang="en-US" sz="2400" dirty="0"/>
              <a:t>(longest period of peace: 7 years)</a:t>
            </a:r>
          </a:p>
        </p:txBody>
      </p:sp>
    </p:spTree>
    <p:extLst>
      <p:ext uri="{BB962C8B-B14F-4D97-AF65-F5344CB8AC3E}">
        <p14:creationId xmlns:p14="http://schemas.microsoft.com/office/powerpoint/2010/main" val="1208857884"/>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a:t>Timeline of Nuclear Weapons</a:t>
            </a:r>
          </a:p>
        </p:txBody>
      </p:sp>
      <p:sp>
        <p:nvSpPr>
          <p:cNvPr id="3" name="Content Placeholder 2"/>
          <p:cNvSpPr>
            <a:spLocks noGrp="1"/>
          </p:cNvSpPr>
          <p:nvPr>
            <p:ph idx="1"/>
          </p:nvPr>
        </p:nvSpPr>
        <p:spPr>
          <a:xfrm>
            <a:off x="1170431" y="1737360"/>
            <a:ext cx="10369297" cy="4830140"/>
          </a:xfrm>
        </p:spPr>
        <p:txBody>
          <a:bodyPr>
            <a:normAutofit lnSpcReduction="10000"/>
          </a:bodyPr>
          <a:lstStyle/>
          <a:p>
            <a:r>
              <a:rPr lang="en-US" sz="2400" b="1" dirty="0"/>
              <a:t>1933:</a:t>
            </a:r>
            <a:r>
              <a:rPr lang="en-US" sz="2400" dirty="0"/>
              <a:t> Leo </a:t>
            </a:r>
            <a:r>
              <a:rPr lang="en-US" sz="2400" dirty="0" err="1"/>
              <a:t>Szilárd</a:t>
            </a:r>
            <a:r>
              <a:rPr lang="en-US" sz="2400" dirty="0"/>
              <a:t> invents the concept of a chain reaction</a:t>
            </a:r>
          </a:p>
          <a:p>
            <a:r>
              <a:rPr lang="en-US" sz="2400" b="1" dirty="0"/>
              <a:t>1939-April:</a:t>
            </a:r>
            <a:r>
              <a:rPr lang="en-US" sz="2400" dirty="0"/>
              <a:t> Nazi Germany begins the Nuclear Energy Project</a:t>
            </a:r>
          </a:p>
          <a:p>
            <a:r>
              <a:rPr lang="en-US" sz="2400" b="1" dirty="0"/>
              <a:t>1939-October:</a:t>
            </a:r>
            <a:r>
              <a:rPr lang="en-US" sz="2400" dirty="0"/>
              <a:t> </a:t>
            </a:r>
            <a:r>
              <a:rPr lang="en-US" sz="2400" dirty="0" err="1"/>
              <a:t>Szilárd</a:t>
            </a:r>
            <a:r>
              <a:rPr lang="en-US" sz="2400" dirty="0"/>
              <a:t> and Einstein convince Eisenhower to investigate nuclear power</a:t>
            </a:r>
          </a:p>
          <a:p>
            <a:r>
              <a:rPr lang="en-US" sz="2400" b="1" dirty="0"/>
              <a:t>1941-October:</a:t>
            </a:r>
            <a:r>
              <a:rPr lang="en-US" sz="2400" dirty="0"/>
              <a:t> Eisenhower approves project to produce Nuclear weapons</a:t>
            </a:r>
          </a:p>
          <a:p>
            <a:r>
              <a:rPr lang="en-US" sz="2400" b="1" dirty="0"/>
              <a:t>1942-April:</a:t>
            </a:r>
            <a:r>
              <a:rPr lang="en-US" sz="2400" dirty="0"/>
              <a:t> Stalin is informed nuclear scientists haven’t been publishing &amp; they may be working on a weapon.</a:t>
            </a:r>
          </a:p>
          <a:p>
            <a:r>
              <a:rPr lang="en-US" sz="2400" b="1" dirty="0"/>
              <a:t>1943-March:</a:t>
            </a:r>
            <a:r>
              <a:rPr lang="en-US" sz="2400" dirty="0"/>
              <a:t> Japan concludes researching a weapon is unfeasible, begins development of radar</a:t>
            </a:r>
          </a:p>
          <a:p>
            <a:r>
              <a:rPr lang="en-US" sz="2400" b="1" dirty="0"/>
              <a:t>1945-July-August:</a:t>
            </a:r>
            <a:r>
              <a:rPr lang="en-US" sz="2400" dirty="0"/>
              <a:t> United States detonates three nuclear weapons: Trinity, Little Boy, Fat Man.</a:t>
            </a:r>
          </a:p>
        </p:txBody>
      </p:sp>
    </p:spTree>
    <p:extLst>
      <p:ext uri="{BB962C8B-B14F-4D97-AF65-F5344CB8AC3E}">
        <p14:creationId xmlns:p14="http://schemas.microsoft.com/office/powerpoint/2010/main" val="201446963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a:t>Timeline of Nuclear Weapons</a:t>
            </a:r>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“First Lightning” (Joe 1)</a:t>
            </a:r>
          </a:p>
          <a:p>
            <a:r>
              <a:rPr lang="en-US" sz="2400" b="1" dirty="0"/>
              <a:t>1952-October:</a:t>
            </a:r>
            <a:r>
              <a:rPr lang="en-US" sz="2400" dirty="0"/>
              <a:t> United Kingdom conducts “Operation Hurricane”</a:t>
            </a:r>
          </a:p>
          <a:p>
            <a:r>
              <a:rPr lang="en-US" sz="2400" b="1" dirty="0"/>
              <a:t>1952-November:</a:t>
            </a:r>
            <a:r>
              <a:rPr lang="en-US" sz="2400" dirty="0"/>
              <a:t> United States detonates “Ivy Mike”</a:t>
            </a:r>
          </a:p>
          <a:p>
            <a:r>
              <a:rPr lang="en-US" sz="2400" b="1" dirty="0"/>
              <a:t>1953-August:</a:t>
            </a:r>
            <a:r>
              <a:rPr lang="en-US" sz="2400" dirty="0"/>
              <a:t> Soviet Union detonates its first H-Bomb (Joe 4)</a:t>
            </a:r>
          </a:p>
          <a:p>
            <a:r>
              <a:rPr lang="en-US" sz="2400" b="1" dirty="0"/>
              <a:t>1958:</a:t>
            </a:r>
            <a:r>
              <a:rPr lang="en-US" sz="2400" dirty="0"/>
              <a:t> United Kingdom tests first H-Bomb</a:t>
            </a:r>
          </a:p>
          <a:p>
            <a:r>
              <a:rPr lang="en-US" sz="2400" b="1" dirty="0"/>
              <a:t>1960-February:</a:t>
            </a:r>
            <a:r>
              <a:rPr lang="en-US" sz="2400" dirty="0"/>
              <a:t> France detonates first A-Bomb, “</a:t>
            </a:r>
            <a:r>
              <a:rPr lang="en-US" sz="2400" dirty="0" err="1"/>
              <a:t>Gerboise</a:t>
            </a:r>
            <a:r>
              <a:rPr lang="en-US" sz="2400" dirty="0"/>
              <a:t> </a:t>
            </a:r>
            <a:r>
              <a:rPr lang="en-US" sz="2400" dirty="0" err="1"/>
              <a:t>bleue</a:t>
            </a:r>
            <a:r>
              <a:rPr lang="en-US" sz="2400" dirty="0"/>
              <a:t>”</a:t>
            </a:r>
          </a:p>
          <a:p>
            <a:r>
              <a:rPr lang="en-US" sz="2400" b="1" dirty="0"/>
              <a:t>1964-October:</a:t>
            </a:r>
            <a:r>
              <a:rPr lang="en-US" sz="2400" dirty="0"/>
              <a:t> China detonates first A-Bomb</a:t>
            </a:r>
          </a:p>
          <a:p>
            <a:r>
              <a:rPr lang="en-US" sz="2400" b="1" dirty="0"/>
              <a:t>1967-June:</a:t>
            </a:r>
            <a:r>
              <a:rPr lang="en-US" sz="2400" dirty="0"/>
              <a:t> China detonates first H-Bomb</a:t>
            </a:r>
          </a:p>
          <a:p>
            <a:r>
              <a:rPr lang="en-US" sz="2400" b="1" dirty="0"/>
              <a:t>1968-July:</a:t>
            </a:r>
            <a:r>
              <a:rPr lang="en-US" sz="2400" dirty="0"/>
              <a:t> Nuclear Non-Proliferation Treaty</a:t>
            </a:r>
          </a:p>
        </p:txBody>
      </p:sp>
    </p:spTree>
    <p:extLst>
      <p:ext uri="{BB962C8B-B14F-4D97-AF65-F5344CB8AC3E}">
        <p14:creationId xmlns:p14="http://schemas.microsoft.com/office/powerpoint/2010/main" val="58789591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a:t>Timeline of Nuclear Weapons</a:t>
            </a:r>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“First Lightning” (Joe 1)</a:t>
            </a:r>
          </a:p>
          <a:p>
            <a:r>
              <a:rPr lang="en-US" sz="2400" b="1" dirty="0"/>
              <a:t>1952-October:</a:t>
            </a:r>
            <a:r>
              <a:rPr lang="en-US" sz="2400" dirty="0"/>
              <a:t> United Kingdom conducts “Operation Hurricane”</a:t>
            </a:r>
          </a:p>
          <a:p>
            <a:r>
              <a:rPr lang="en-US" sz="2400" b="1" dirty="0"/>
              <a:t>1952-November:</a:t>
            </a:r>
            <a:r>
              <a:rPr lang="en-US" sz="2400" dirty="0"/>
              <a:t> United States detonates “Ivy Mike”</a:t>
            </a:r>
          </a:p>
          <a:p>
            <a:r>
              <a:rPr lang="en-US" sz="2400" b="1" dirty="0"/>
              <a:t>1953-August:</a:t>
            </a:r>
            <a:r>
              <a:rPr lang="en-US" sz="2400" dirty="0"/>
              <a:t> Soviet Union detonates its first H-Bomb (Joe 4)</a:t>
            </a:r>
          </a:p>
          <a:p>
            <a:r>
              <a:rPr lang="en-US" sz="2400" b="1" dirty="0"/>
              <a:t>1958:</a:t>
            </a:r>
            <a:r>
              <a:rPr lang="en-US" sz="2400" dirty="0"/>
              <a:t> United Kingdom tests first H-Bomb</a:t>
            </a:r>
          </a:p>
          <a:p>
            <a:r>
              <a:rPr lang="en-US" sz="2400" b="1" dirty="0"/>
              <a:t>1960-February:</a:t>
            </a:r>
            <a:r>
              <a:rPr lang="en-US" sz="2400" dirty="0"/>
              <a:t> France detonates first A-Bomb, “</a:t>
            </a:r>
            <a:r>
              <a:rPr lang="en-US" sz="2400" dirty="0" err="1"/>
              <a:t>Gerboise</a:t>
            </a:r>
            <a:r>
              <a:rPr lang="en-US" sz="2400" dirty="0"/>
              <a:t> </a:t>
            </a:r>
            <a:r>
              <a:rPr lang="en-US" sz="2400" dirty="0" err="1"/>
              <a:t>bleue</a:t>
            </a:r>
            <a:r>
              <a:rPr lang="en-US" sz="2400" dirty="0"/>
              <a:t>”</a:t>
            </a:r>
          </a:p>
          <a:p>
            <a:r>
              <a:rPr lang="en-US" sz="2400" b="1" dirty="0"/>
              <a:t>1964-October:</a:t>
            </a:r>
            <a:r>
              <a:rPr lang="en-US" sz="2400" dirty="0"/>
              <a:t> China detonates first A-Bomb</a:t>
            </a:r>
          </a:p>
          <a:p>
            <a:r>
              <a:rPr lang="en-US" sz="2400" b="1" dirty="0"/>
              <a:t>1967-June:</a:t>
            </a:r>
            <a:r>
              <a:rPr lang="en-US" sz="2400" dirty="0"/>
              <a:t> China detonates first H-Bomb</a:t>
            </a:r>
          </a:p>
          <a:p>
            <a:r>
              <a:rPr lang="en-US" sz="2400" b="1" dirty="0"/>
              <a:t>1968-July:</a:t>
            </a:r>
            <a:r>
              <a:rPr lang="en-US" sz="2400" dirty="0"/>
              <a:t> Nuclear Non-Proliferation Treaty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5" y="310896"/>
            <a:ext cx="11750039" cy="6250021"/>
          </a:xfrm>
          <a:prstGeom prst="rect">
            <a:avLst/>
          </a:prstGeom>
        </p:spPr>
      </p:pic>
    </p:spTree>
    <p:extLst>
      <p:ext uri="{BB962C8B-B14F-4D97-AF65-F5344CB8AC3E}">
        <p14:creationId xmlns:p14="http://schemas.microsoft.com/office/powerpoint/2010/main" val="39633762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9224" y="645106"/>
            <a:ext cx="6976872" cy="1259894"/>
          </a:xfrm>
        </p:spPr>
        <p:txBody>
          <a:bodyPr>
            <a:noAutofit/>
          </a:bodyPr>
          <a:lstStyle/>
          <a:p>
            <a:pPr>
              <a:lnSpc>
                <a:spcPct val="80000"/>
              </a:lnSpc>
            </a:pPr>
            <a:r>
              <a:rPr lang="en-US" dirty="0"/>
              <a:t>Timeline of Nuclear Weapons</a:t>
            </a:r>
          </a:p>
        </p:txBody>
      </p:sp>
      <p:sp>
        <p:nvSpPr>
          <p:cNvPr id="3" name="Content Placeholder 2"/>
          <p:cNvSpPr>
            <a:spLocks noGrp="1"/>
          </p:cNvSpPr>
          <p:nvPr>
            <p:ph idx="1"/>
          </p:nvPr>
        </p:nvSpPr>
        <p:spPr>
          <a:xfrm>
            <a:off x="1170431" y="1737360"/>
            <a:ext cx="10369297" cy="4830140"/>
          </a:xfrm>
        </p:spPr>
        <p:txBody>
          <a:bodyPr>
            <a:normAutofit/>
          </a:bodyPr>
          <a:lstStyle/>
          <a:p>
            <a:r>
              <a:rPr lang="en-US" sz="2400" b="1" dirty="0"/>
              <a:t>1949-August:</a:t>
            </a:r>
            <a:r>
              <a:rPr lang="en-US" sz="2400" dirty="0"/>
              <a:t> Soviet Union detonates “First Lightning” (Joe 1)</a:t>
            </a:r>
          </a:p>
          <a:p>
            <a:r>
              <a:rPr lang="en-US" sz="2400" b="1" dirty="0"/>
              <a:t>1952-October:</a:t>
            </a:r>
            <a:r>
              <a:rPr lang="en-US" sz="2400" dirty="0"/>
              <a:t> United Kingdom conducts “Operation Hurricane”</a:t>
            </a:r>
          </a:p>
          <a:p>
            <a:r>
              <a:rPr lang="en-US" sz="2400" b="1" dirty="0"/>
              <a:t>1952-November:</a:t>
            </a:r>
            <a:r>
              <a:rPr lang="en-US" sz="2400" dirty="0"/>
              <a:t> United States detonates “Ivy Mike”</a:t>
            </a:r>
          </a:p>
          <a:p>
            <a:r>
              <a:rPr lang="en-US" sz="2400" b="1" dirty="0"/>
              <a:t>1953-August:</a:t>
            </a:r>
            <a:r>
              <a:rPr lang="en-US" sz="2400" dirty="0"/>
              <a:t> Soviet Union detonates its first H-Bomb (Joe 4)</a:t>
            </a:r>
          </a:p>
          <a:p>
            <a:r>
              <a:rPr lang="en-US" sz="2400" b="1" dirty="0"/>
              <a:t>1958:</a:t>
            </a:r>
            <a:r>
              <a:rPr lang="en-US" sz="2400" dirty="0"/>
              <a:t> United Kingdom tests first H-Bomb</a:t>
            </a:r>
          </a:p>
          <a:p>
            <a:r>
              <a:rPr lang="en-US" sz="2400" b="1" dirty="0"/>
              <a:t>1960-February:</a:t>
            </a:r>
            <a:r>
              <a:rPr lang="en-US" sz="2400" dirty="0"/>
              <a:t> France detonates first A-Bomb, “</a:t>
            </a:r>
            <a:r>
              <a:rPr lang="en-US" sz="2400" dirty="0" err="1"/>
              <a:t>Gerboise</a:t>
            </a:r>
            <a:r>
              <a:rPr lang="en-US" sz="2400" dirty="0"/>
              <a:t> </a:t>
            </a:r>
            <a:r>
              <a:rPr lang="en-US" sz="2400" dirty="0" err="1"/>
              <a:t>bleue</a:t>
            </a:r>
            <a:r>
              <a:rPr lang="en-US" sz="2400" dirty="0"/>
              <a:t>”</a:t>
            </a:r>
          </a:p>
          <a:p>
            <a:r>
              <a:rPr lang="en-US" sz="2400" b="1" dirty="0"/>
              <a:t>1964-October:</a:t>
            </a:r>
            <a:r>
              <a:rPr lang="en-US" sz="2400" dirty="0"/>
              <a:t> China detonates first A-Bomb</a:t>
            </a:r>
          </a:p>
          <a:p>
            <a:r>
              <a:rPr lang="en-US" sz="2400" b="1" dirty="0"/>
              <a:t>1967-June:</a:t>
            </a:r>
            <a:r>
              <a:rPr lang="en-US" sz="2400" dirty="0"/>
              <a:t> China detonates first H-Bomb</a:t>
            </a:r>
          </a:p>
          <a:p>
            <a:r>
              <a:rPr lang="en-US" sz="2400" b="1" dirty="0"/>
              <a:t>1968-July:</a:t>
            </a:r>
            <a:r>
              <a:rPr lang="en-US" sz="2400" dirty="0"/>
              <a:t> Nuclear Non-Proliferation Treaty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95" y="310896"/>
            <a:ext cx="11750039" cy="62500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030" y="317479"/>
            <a:ext cx="8565339" cy="6250021"/>
          </a:xfrm>
          <a:prstGeom prst="rect">
            <a:avLst/>
          </a:prstGeom>
        </p:spPr>
      </p:pic>
    </p:spTree>
    <p:extLst>
      <p:ext uri="{BB962C8B-B14F-4D97-AF65-F5344CB8AC3E}">
        <p14:creationId xmlns:p14="http://schemas.microsoft.com/office/powerpoint/2010/main" val="1287657013"/>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93" y="0"/>
            <a:ext cx="12289650" cy="6858000"/>
          </a:xfrm>
        </p:spPr>
      </p:pic>
    </p:spTree>
    <p:extLst>
      <p:ext uri="{BB962C8B-B14F-4D97-AF65-F5344CB8AC3E}">
        <p14:creationId xmlns:p14="http://schemas.microsoft.com/office/powerpoint/2010/main" val="98189625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Near v. Minnesota (1931)</a:t>
            </a:r>
          </a:p>
        </p:txBody>
      </p:sp>
      <p:sp>
        <p:nvSpPr>
          <p:cNvPr id="3" name="Content Placeholder 2"/>
          <p:cNvSpPr>
            <a:spLocks noGrp="1"/>
          </p:cNvSpPr>
          <p:nvPr>
            <p:ph idx="1"/>
          </p:nvPr>
        </p:nvSpPr>
        <p:spPr>
          <a:xfrm>
            <a:off x="2589212" y="1905000"/>
            <a:ext cx="8915400" cy="3777622"/>
          </a:xfrm>
        </p:spPr>
        <p:txBody>
          <a:bodyPr>
            <a:noAutofit/>
          </a:bodyPr>
          <a:lstStyle/>
          <a:p>
            <a:pPr marL="400050" lvl="1" indent="0" algn="just">
              <a:buNone/>
            </a:pPr>
            <a:r>
              <a:rPr lang="en-US" sz="2400" dirty="0">
                <a:latin typeface="Century Schoolbook" charset="0"/>
                <a:ea typeface="Century Schoolbook" charset="0"/>
                <a:cs typeface="Century Schoolbook" charset="0"/>
              </a:rPr>
              <a:t>“Congress shall make no law</a:t>
            </a:r>
            <a:r>
              <a:rPr lang="mr-IN" sz="2400" dirty="0">
                <a:latin typeface="Century Schoolbook" charset="0"/>
                <a:ea typeface="Century Schoolbook" charset="0"/>
                <a:cs typeface="Century Schoolbook" charset="0"/>
              </a:rPr>
              <a:t>…</a:t>
            </a:r>
            <a:r>
              <a:rPr lang="en-US" sz="2400" dirty="0">
                <a:latin typeface="Century Schoolbook" charset="0"/>
                <a:ea typeface="Century Schoolbook" charset="0"/>
                <a:cs typeface="Century Schoolbook" charset="0"/>
              </a:rPr>
              <a:t> abridging the freedom of speech, or of the press</a:t>
            </a:r>
            <a:r>
              <a:rPr lang="mr-IN" sz="2400" dirty="0">
                <a:latin typeface="Century Schoolbook" charset="0"/>
                <a:ea typeface="Century Schoolbook" charset="0"/>
                <a:cs typeface="Century Schoolbook" charset="0"/>
              </a:rPr>
              <a:t>…</a:t>
            </a:r>
            <a:r>
              <a:rPr lang="en-US" sz="2400" dirty="0">
                <a:latin typeface="Century Schoolbook" charset="0"/>
                <a:ea typeface="Century Schoolbook" charset="0"/>
                <a:cs typeface="Century Schoolbook" charset="0"/>
              </a:rPr>
              <a:t>.” – First Amendment</a:t>
            </a:r>
          </a:p>
          <a:p>
            <a:pPr marL="400050" lvl="1" indent="0" algn="just">
              <a:buNone/>
            </a:pPr>
            <a:r>
              <a:rPr lang="en-US" sz="2400" i="1" dirty="0">
                <a:latin typeface="Century Schoolbook" charset="0"/>
                <a:ea typeface="Century Schoolbook" charset="0"/>
                <a:cs typeface="Century Schoolbook" charset="0"/>
              </a:rPr>
              <a:t>In a time of war</a:t>
            </a:r>
            <a:r>
              <a:rPr lang="mr-IN" sz="2400" i="1" dirty="0">
                <a:latin typeface="Century Schoolbook" charset="0"/>
                <a:ea typeface="Century Schoolbook" charset="0"/>
                <a:cs typeface="Century Schoolbook" charset="0"/>
              </a:rPr>
              <a:t>…</a:t>
            </a:r>
            <a:r>
              <a:rPr lang="en-US" sz="2400" dirty="0">
                <a:latin typeface="Century Schoolbook" charset="0"/>
                <a:ea typeface="Century Schoolbook" charset="0"/>
                <a:cs typeface="Century Schoolbook" charset="0"/>
              </a:rPr>
              <a:t> “No one would question but that </a:t>
            </a:r>
            <a:r>
              <a:rPr lang="en-US" sz="2400" b="1" dirty="0">
                <a:latin typeface="Century Schoolbook" charset="0"/>
                <a:ea typeface="Century Schoolbook" charset="0"/>
                <a:cs typeface="Century Schoolbook" charset="0"/>
              </a:rPr>
              <a:t>a government might prevent actual obstruction to its recruiting service </a:t>
            </a:r>
            <a:r>
              <a:rPr lang="en-US" sz="2400" dirty="0">
                <a:latin typeface="Century Schoolbook" charset="0"/>
                <a:ea typeface="Century Schoolbook" charset="0"/>
                <a:cs typeface="Century Schoolbook" charset="0"/>
              </a:rPr>
              <a:t>or the publication of the sailing dates of transports or the</a:t>
            </a:r>
            <a:r>
              <a:rPr lang="en-US" sz="2400" b="1" dirty="0">
                <a:latin typeface="Century Schoolbook" charset="0"/>
                <a:ea typeface="Century Schoolbook" charset="0"/>
                <a:cs typeface="Century Schoolbook" charset="0"/>
              </a:rPr>
              <a:t> number and location of troops.</a:t>
            </a:r>
            <a:r>
              <a:rPr lang="en-US" sz="2400" dirty="0">
                <a:latin typeface="Century Schoolbook" charset="0"/>
                <a:ea typeface="Century Schoolbook" charset="0"/>
                <a:cs typeface="Century Schoolbook" charset="0"/>
              </a:rPr>
              <a:t> On similar grounds, the primary requirements of decency may be enforced against obscene publications.” 	– Near v. Minnesota (1931)</a:t>
            </a:r>
          </a:p>
          <a:p>
            <a:pPr marL="400050" lvl="1" indent="0" algn="just">
              <a:buNone/>
            </a:pPr>
            <a:endParaRPr lang="en-US" sz="2400" dirty="0">
              <a:latin typeface="Century Schoolbook" charset="0"/>
              <a:ea typeface="Century Schoolbook" charset="0"/>
              <a:cs typeface="Century Schoolbook" charset="0"/>
            </a:endParaRPr>
          </a:p>
          <a:p>
            <a:r>
              <a:rPr lang="en-US" sz="2400" dirty="0">
                <a:latin typeface="Century Gothic" charset="0"/>
                <a:ea typeface="Century Gothic" charset="0"/>
                <a:cs typeface="Century Gothic" charset="0"/>
              </a:rPr>
              <a:t>Question: What fits into this category?</a:t>
            </a:r>
          </a:p>
        </p:txBody>
      </p:sp>
    </p:spTree>
    <p:extLst>
      <p:ext uri="{BB962C8B-B14F-4D97-AF65-F5344CB8AC3E}">
        <p14:creationId xmlns:p14="http://schemas.microsoft.com/office/powerpoint/2010/main" val="648799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Hempel’s Ravens</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449" y="2090406"/>
            <a:ext cx="4913798" cy="2322589"/>
          </a:xfrm>
          <a:prstGeom prst="rect">
            <a:avLst/>
          </a:prstGeom>
        </p:spPr>
      </p:pic>
      <p:sp>
        <p:nvSpPr>
          <p:cNvPr id="14" name="TextBox 13"/>
          <p:cNvSpPr txBox="1"/>
          <p:nvPr/>
        </p:nvSpPr>
        <p:spPr>
          <a:xfrm>
            <a:off x="1035574" y="4019550"/>
            <a:ext cx="2287806" cy="646331"/>
          </a:xfrm>
          <a:prstGeom prst="rect">
            <a:avLst/>
          </a:prstGeom>
          <a:noFill/>
        </p:spPr>
        <p:txBody>
          <a:bodyPr wrap="none" rtlCol="0">
            <a:spAutoFit/>
          </a:bodyPr>
          <a:lstStyle/>
          <a:p>
            <a:r>
              <a:rPr lang="en-US" altLang="x-none" sz="3600" b="1" dirty="0"/>
              <a:t>(~b</a:t>
            </a:r>
            <a:r>
              <a:rPr lang="en-US" altLang="x-none" sz="3600" b="1" baseline="-25000" dirty="0"/>
              <a:t>1</a:t>
            </a:r>
            <a:r>
              <a:rPr lang="en-US" altLang="x-none" sz="3600" b="1" dirty="0"/>
              <a:t> </a:t>
            </a:r>
            <a:r>
              <a:rPr lang="is-IS" altLang="x-none" sz="3600" b="1" dirty="0"/>
              <a:t>&amp; ~r)</a:t>
            </a:r>
            <a:endParaRPr lang="en-US" sz="3600" dirty="0"/>
          </a:p>
        </p:txBody>
      </p:sp>
      <p:sp>
        <p:nvSpPr>
          <p:cNvPr id="15" name="TextBox 14"/>
          <p:cNvSpPr txBox="1"/>
          <p:nvPr/>
        </p:nvSpPr>
        <p:spPr>
          <a:xfrm>
            <a:off x="4872800" y="1606718"/>
            <a:ext cx="2287806" cy="646331"/>
          </a:xfrm>
          <a:prstGeom prst="rect">
            <a:avLst/>
          </a:prstGeom>
          <a:noFill/>
        </p:spPr>
        <p:txBody>
          <a:bodyPr wrap="none" rtlCol="0">
            <a:spAutoFit/>
          </a:bodyPr>
          <a:lstStyle/>
          <a:p>
            <a:r>
              <a:rPr lang="en-US" altLang="x-none" sz="3600" b="1" dirty="0"/>
              <a:t>(~b</a:t>
            </a:r>
            <a:r>
              <a:rPr lang="en-US" altLang="x-none" sz="3600" b="1" baseline="-25000" dirty="0"/>
              <a:t>2</a:t>
            </a:r>
            <a:r>
              <a:rPr lang="en-US" altLang="x-none" sz="3600" b="1" dirty="0"/>
              <a:t> </a:t>
            </a:r>
            <a:r>
              <a:rPr lang="is-IS" altLang="x-none" sz="3600" b="1" dirty="0"/>
              <a:t>&amp; ~r)</a:t>
            </a:r>
            <a:endParaRPr lang="en-US" sz="3600" dirty="0"/>
          </a:p>
        </p:txBody>
      </p:sp>
      <p:sp>
        <p:nvSpPr>
          <p:cNvPr id="16" name="TextBox 15"/>
          <p:cNvSpPr txBox="1"/>
          <p:nvPr/>
        </p:nvSpPr>
        <p:spPr>
          <a:xfrm>
            <a:off x="9904194" y="3373219"/>
            <a:ext cx="2287806" cy="646331"/>
          </a:xfrm>
          <a:prstGeom prst="rect">
            <a:avLst/>
          </a:prstGeom>
          <a:noFill/>
        </p:spPr>
        <p:txBody>
          <a:bodyPr wrap="none" rtlCol="0">
            <a:spAutoFit/>
          </a:bodyPr>
          <a:lstStyle/>
          <a:p>
            <a:r>
              <a:rPr lang="en-US" altLang="x-none" sz="3600" b="1" dirty="0"/>
              <a:t>(~b</a:t>
            </a:r>
            <a:r>
              <a:rPr lang="en-US" altLang="x-none" sz="3600" b="1" baseline="-25000" dirty="0"/>
              <a:t>3</a:t>
            </a:r>
            <a:r>
              <a:rPr lang="en-US" altLang="x-none" sz="3600" b="1" dirty="0"/>
              <a:t> </a:t>
            </a:r>
            <a:r>
              <a:rPr lang="is-IS" altLang="x-none" sz="3600" b="1" dirty="0"/>
              <a:t>&amp; ~r)</a:t>
            </a:r>
            <a:endParaRPr lang="en-US" sz="3600" dirty="0"/>
          </a:p>
        </p:txBody>
      </p:sp>
      <p:sp>
        <p:nvSpPr>
          <p:cNvPr id="4" name="TextBox 3"/>
          <p:cNvSpPr txBox="1"/>
          <p:nvPr/>
        </p:nvSpPr>
        <p:spPr>
          <a:xfrm>
            <a:off x="5325979" y="4611231"/>
            <a:ext cx="2871537" cy="2246769"/>
          </a:xfrm>
          <a:prstGeom prst="rect">
            <a:avLst/>
          </a:prstGeom>
          <a:noFill/>
        </p:spPr>
        <p:txBody>
          <a:bodyPr wrap="square" rtlCol="0">
            <a:spAutoFit/>
          </a:bodyPr>
          <a:lstStyle/>
          <a:p>
            <a:pPr algn="ctr"/>
            <a:r>
              <a:rPr lang="en-US" altLang="x-none" sz="2800" b="1" dirty="0"/>
              <a:t>Maybe IF</a:t>
            </a:r>
          </a:p>
          <a:p>
            <a:pPr algn="ctr"/>
            <a:r>
              <a:rPr lang="en-US" altLang="x-none" sz="2800" b="1" dirty="0"/>
              <a:t>ITS NOT BLACK, THEN ITS NOT A RAVEN</a:t>
            </a:r>
          </a:p>
          <a:p>
            <a:pPr algn="ctr"/>
            <a:r>
              <a:rPr lang="en-US" altLang="x-none" sz="2800" b="1" dirty="0"/>
              <a:t>   (~b </a:t>
            </a:r>
            <a:r>
              <a:rPr lang="is-IS" altLang="x-none" sz="2800" b="1" dirty="0"/>
              <a:t>→ ~r)</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381" y="4019550"/>
            <a:ext cx="3710620" cy="282459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82" y="5013865"/>
            <a:ext cx="5149297" cy="2042371"/>
          </a:xfrm>
          <a:prstGeom prst="rect">
            <a:avLst/>
          </a:prstGeom>
        </p:spPr>
      </p:pic>
    </p:spTree>
    <p:extLst>
      <p:ext uri="{BB962C8B-B14F-4D97-AF65-F5344CB8AC3E}">
        <p14:creationId xmlns:p14="http://schemas.microsoft.com/office/powerpoint/2010/main" val="207917249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a:latin typeface="Century Gothic" charset="0"/>
                <a:ea typeface="Century Gothic" charset="0"/>
                <a:cs typeface="Century Gothic" charset="0"/>
              </a:rPr>
              <a:t>How to make an H-Bomb:</a:t>
            </a:r>
          </a:p>
          <a:p>
            <a:pPr marL="400050" lvl="1" indent="0" algn="just">
              <a:buNone/>
            </a:pPr>
            <a:r>
              <a:rPr lang="en-US" sz="2000" dirty="0">
                <a:latin typeface="Century Schoolbook" charset="0"/>
                <a:ea typeface="Century Schoolbook" charset="0"/>
                <a:cs typeface="Century Schoolbook" charset="0"/>
              </a:rPr>
              <a:t>“The physical pressure and heat generated by x- and gamma radiation, moving outward from the trigger at the speed of light, bounces against the weapon's inner wall and is reflected with enormous force into the sides of a carrot-shaped "pencil" which contains the fusion fuel.”</a:t>
            </a:r>
          </a:p>
        </p:txBody>
      </p:sp>
    </p:spTree>
    <p:extLst>
      <p:ext uri="{BB962C8B-B14F-4D97-AF65-F5344CB8AC3E}">
        <p14:creationId xmlns:p14="http://schemas.microsoft.com/office/powerpoint/2010/main" val="1667103506"/>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err="1">
                <a:latin typeface="Century Gothic" charset="0"/>
                <a:ea typeface="Century Gothic" charset="0"/>
                <a:cs typeface="Century Gothic" charset="0"/>
              </a:rPr>
              <a:t>Morland</a:t>
            </a:r>
            <a:r>
              <a:rPr lang="en-US" sz="2200" dirty="0">
                <a:latin typeface="Century Gothic" charset="0"/>
                <a:ea typeface="Century Gothic" charset="0"/>
                <a:cs typeface="Century Gothic" charset="0"/>
              </a:rPr>
              <a:t>: secrecy itself protects and perpetuates a climate of fear, produces nuclear weapons, and stifles debate</a:t>
            </a:r>
          </a:p>
          <a:p>
            <a:r>
              <a:rPr lang="en-US" sz="2200" dirty="0">
                <a:latin typeface="Century Gothic" charset="0"/>
                <a:ea typeface="Century Gothic" charset="0"/>
                <a:cs typeface="Century Gothic" charset="0"/>
              </a:rPr>
              <a:t>Blocked for six months in appeals.</a:t>
            </a:r>
          </a:p>
          <a:p>
            <a:r>
              <a:rPr lang="en-US" sz="2200" dirty="0">
                <a:latin typeface="Century Gothic" charset="0"/>
                <a:ea typeface="Century Gothic" charset="0"/>
                <a:cs typeface="Century Gothic" charset="0"/>
              </a:rPr>
              <a:t>Multiple hearings, public and </a:t>
            </a:r>
            <a:r>
              <a:rPr lang="en-US" sz="2200" i="1" dirty="0">
                <a:latin typeface="Century Gothic" charset="0"/>
                <a:ea typeface="Century Gothic" charset="0"/>
                <a:cs typeface="Century Gothic" charset="0"/>
              </a:rPr>
              <a:t>in camera</a:t>
            </a:r>
          </a:p>
          <a:p>
            <a:r>
              <a:rPr lang="en-US" sz="2200" dirty="0">
                <a:latin typeface="Century Gothic" charset="0"/>
                <a:ea typeface="Century Gothic" charset="0"/>
                <a:cs typeface="Century Gothic" charset="0"/>
              </a:rPr>
              <a:t>Injunction vacated when other newspapers published much of the same material.</a:t>
            </a:r>
          </a:p>
          <a:p>
            <a:r>
              <a:rPr lang="en-US" sz="2200" dirty="0">
                <a:latin typeface="Century Gothic" charset="0"/>
                <a:ea typeface="Century Gothic" charset="0"/>
                <a:cs typeface="Century Gothic" charset="0"/>
              </a:rPr>
              <a:t>No country developed an H-bomb for the next 35 years</a:t>
            </a:r>
          </a:p>
          <a:p>
            <a:r>
              <a:rPr lang="en-US" sz="2200" dirty="0" err="1">
                <a:latin typeface="Century Gothic" charset="0"/>
                <a:ea typeface="Century Gothic" charset="0"/>
                <a:cs typeface="Century Gothic" charset="0"/>
              </a:rPr>
              <a:t>Morland</a:t>
            </a:r>
            <a:r>
              <a:rPr lang="en-US" sz="2200" dirty="0">
                <a:latin typeface="Century Gothic" charset="0"/>
                <a:ea typeface="Century Gothic" charset="0"/>
                <a:cs typeface="Century Gothic" charset="0"/>
              </a:rPr>
              <a:t> claims this helped non-proliferation</a:t>
            </a:r>
            <a:endParaRPr lang="en-US" sz="20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726958662"/>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152" y="675197"/>
            <a:ext cx="3981455" cy="5187564"/>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United States vs. Progressive Inc.</a:t>
            </a:r>
          </a:p>
        </p:txBody>
      </p:sp>
      <p:sp>
        <p:nvSpPr>
          <p:cNvPr id="3" name="Content Placeholder 2"/>
          <p:cNvSpPr>
            <a:spLocks noGrp="1"/>
          </p:cNvSpPr>
          <p:nvPr>
            <p:ph idx="1"/>
          </p:nvPr>
        </p:nvSpPr>
        <p:spPr>
          <a:xfrm>
            <a:off x="649224" y="2133600"/>
            <a:ext cx="6574535" cy="3759253"/>
          </a:xfrm>
        </p:spPr>
        <p:txBody>
          <a:bodyPr>
            <a:noAutofit/>
          </a:bodyPr>
          <a:lstStyle/>
          <a:p>
            <a:r>
              <a:rPr lang="en-US" sz="2200" dirty="0">
                <a:latin typeface="Century Gothic" charset="0"/>
                <a:ea typeface="Century Gothic" charset="0"/>
                <a:cs typeface="Century Gothic" charset="0"/>
              </a:rPr>
              <a:t>Was the research itself problematic?</a:t>
            </a:r>
          </a:p>
          <a:p>
            <a:r>
              <a:rPr lang="en-US" sz="2200" dirty="0">
                <a:latin typeface="Century Gothic" charset="0"/>
                <a:ea typeface="Century Gothic" charset="0"/>
                <a:cs typeface="Century Gothic" charset="0"/>
              </a:rPr>
              <a:t>Are there areas in which scientists should not research/participate?</a:t>
            </a:r>
          </a:p>
          <a:p>
            <a:r>
              <a:rPr lang="en-US" sz="2200" dirty="0">
                <a:latin typeface="Century Gothic" charset="0"/>
                <a:ea typeface="Century Gothic" charset="0"/>
                <a:cs typeface="Century Gothic" charset="0"/>
              </a:rPr>
              <a:t>To what extent should scientists lend their authority?</a:t>
            </a:r>
          </a:p>
          <a:p>
            <a:pPr lvl="1"/>
            <a:r>
              <a:rPr lang="en-US" sz="2000" dirty="0">
                <a:latin typeface="Century Gothic" charset="0"/>
                <a:ea typeface="Century Gothic" charset="0"/>
                <a:cs typeface="Century Gothic" charset="0"/>
              </a:rPr>
              <a:t>Better Torture techniques?</a:t>
            </a:r>
          </a:p>
          <a:p>
            <a:pPr lvl="1"/>
            <a:r>
              <a:rPr lang="en-US" sz="2000" dirty="0">
                <a:latin typeface="Century Gothic" charset="0"/>
                <a:ea typeface="Century Gothic" charset="0"/>
                <a:cs typeface="Century Gothic" charset="0"/>
              </a:rPr>
              <a:t>Dual Use research?</a:t>
            </a:r>
          </a:p>
          <a:p>
            <a:pPr lvl="1"/>
            <a:r>
              <a:rPr lang="en-US" sz="2000" dirty="0">
                <a:latin typeface="Century Gothic" charset="0"/>
                <a:ea typeface="Century Gothic" charset="0"/>
                <a:cs typeface="Century Gothic" charset="0"/>
              </a:rPr>
              <a:t>Science March?</a:t>
            </a:r>
          </a:p>
        </p:txBody>
      </p:sp>
    </p:spTree>
    <p:extLst>
      <p:ext uri="{BB962C8B-B14F-4D97-AF65-F5344CB8AC3E}">
        <p14:creationId xmlns:p14="http://schemas.microsoft.com/office/powerpoint/2010/main" val="1677808146"/>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427748"/>
            <a:ext cx="8915399" cy="3349634"/>
          </a:xfrm>
        </p:spPr>
        <p:txBody>
          <a:bodyPr>
            <a:normAutofit/>
          </a:bodyPr>
          <a:lstStyle/>
          <a:p>
            <a:r>
              <a:rPr lang="en-US" dirty="0"/>
              <a:t>Science Education, Science Outreach,</a:t>
            </a:r>
            <a:br>
              <a:rPr lang="en-US" dirty="0"/>
            </a:br>
            <a:r>
              <a:rPr lang="en-US" dirty="0"/>
              <a:t>&amp; Citizen Science</a:t>
            </a:r>
          </a:p>
        </p:txBody>
      </p:sp>
      <p:sp>
        <p:nvSpPr>
          <p:cNvPr id="4" name="Subtitle 3"/>
          <p:cNvSpPr>
            <a:spLocks noGrp="1"/>
          </p:cNvSpPr>
          <p:nvPr>
            <p:ph type="subTitle" idx="1"/>
          </p:nvPr>
        </p:nvSpPr>
        <p:spPr>
          <a:xfrm>
            <a:off x="2962656" y="4777379"/>
            <a:ext cx="8541956" cy="1126283"/>
          </a:xfrm>
        </p:spPr>
        <p:txBody>
          <a:bodyPr/>
          <a:lstStyle/>
          <a:p>
            <a:r>
              <a:rPr lang="en-US" dirty="0"/>
              <a:t>Who does science, why, and how?</a:t>
            </a:r>
          </a:p>
        </p:txBody>
      </p:sp>
    </p:spTree>
    <p:extLst>
      <p:ext uri="{BB962C8B-B14F-4D97-AF65-F5344CB8AC3E}">
        <p14:creationId xmlns:p14="http://schemas.microsoft.com/office/powerpoint/2010/main" val="94648468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a:solidFill>
                  <a:schemeClr val="tx1"/>
                </a:solidFill>
              </a:rPr>
              <a:t>Systemic woes:</a:t>
            </a:r>
          </a:p>
          <a:p>
            <a:r>
              <a:rPr lang="en-US" sz="2200" dirty="0">
                <a:solidFill>
                  <a:schemeClr val="tx1"/>
                </a:solidFill>
              </a:rPr>
              <a:t>Subject matter biases (e.g. male topics, Western, etc.)</a:t>
            </a:r>
          </a:p>
          <a:p>
            <a:r>
              <a:rPr lang="en-US" sz="2200" dirty="0">
                <a:solidFill>
                  <a:schemeClr val="tx1"/>
                </a:solidFill>
              </a:rPr>
              <a:t>Access biases (e.g. women, minorities, non-English language scholars, etc.)</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communication</a:t>
            </a:r>
          </a:p>
          <a:p>
            <a:r>
              <a:rPr lang="en-US" sz="2200" dirty="0">
                <a:solidFill>
                  <a:schemeClr val="accent1"/>
                </a:solidFill>
              </a:rPr>
              <a:t>Politics in science</a:t>
            </a:r>
          </a:p>
          <a:p>
            <a:pPr marL="0" indent="0">
              <a:buNone/>
            </a:pPr>
            <a:r>
              <a:rPr lang="en-US" sz="2200" b="1" dirty="0">
                <a:solidFill>
                  <a:schemeClr val="tx1"/>
                </a:solidFill>
              </a:rPr>
              <a:t>Publishing woes:</a:t>
            </a:r>
          </a:p>
          <a:p>
            <a:r>
              <a:rPr lang="en-US" sz="2200" dirty="0">
                <a:solidFill>
                  <a:schemeClr val="tx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accent1"/>
                </a:solidFill>
              </a:rPr>
              <a:t>Subject matter limitations</a:t>
            </a:r>
          </a:p>
          <a:p>
            <a:pPr marL="0" indent="0">
              <a:buNone/>
            </a:pPr>
            <a:r>
              <a:rPr lang="en-US" sz="2200" b="1" dirty="0">
                <a:solidFill>
                  <a:schemeClr val="tx1"/>
                </a:solidFill>
              </a:rPr>
              <a:t>Job Woes:</a:t>
            </a:r>
          </a:p>
          <a:p>
            <a:r>
              <a:rPr lang="en-US" sz="2200" dirty="0">
                <a:solidFill>
                  <a:schemeClr val="tx1"/>
                </a:solidFill>
              </a:rPr>
              <a:t>Peer review (bullying, biases, stealing, incompetence, etc.</a:t>
            </a:r>
          </a:p>
          <a:p>
            <a:r>
              <a:rPr lang="en-US" sz="2200" dirty="0">
                <a:solidFill>
                  <a:schemeClr val="tx1"/>
                </a:solidFill>
              </a:rPr>
              <a:t>The Postdoc Crisis</a:t>
            </a:r>
          </a:p>
          <a:p>
            <a:r>
              <a:rPr lang="en-US" sz="2200" dirty="0">
                <a:solidFill>
                  <a:schemeClr val="tx1"/>
                </a:solidFill>
              </a:rPr>
              <a:t>Work/Life Balance</a:t>
            </a:r>
          </a:p>
        </p:txBody>
      </p:sp>
    </p:spTree>
    <p:extLst>
      <p:ext uri="{BB962C8B-B14F-4D97-AF65-F5344CB8AC3E}">
        <p14:creationId xmlns:p14="http://schemas.microsoft.com/office/powerpoint/2010/main" val="1156693852"/>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390" b="2797"/>
          <a:stretch/>
        </p:blipFill>
        <p:spPr>
          <a:xfrm>
            <a:off x="207390" y="624109"/>
            <a:ext cx="6023112" cy="534355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398" b="2557"/>
          <a:stretch/>
        </p:blipFill>
        <p:spPr>
          <a:xfrm>
            <a:off x="6437891" y="624109"/>
            <a:ext cx="5754109" cy="5664397"/>
          </a:xfrm>
          <a:prstGeom prst="rect">
            <a:avLst/>
          </a:prstGeom>
        </p:spPr>
      </p:pic>
    </p:spTree>
    <p:extLst>
      <p:ext uri="{BB962C8B-B14F-4D97-AF65-F5344CB8AC3E}">
        <p14:creationId xmlns:p14="http://schemas.microsoft.com/office/powerpoint/2010/main" val="60316690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195" b="28100"/>
          <a:stretch/>
        </p:blipFill>
        <p:spPr>
          <a:xfrm>
            <a:off x="162267" y="0"/>
            <a:ext cx="7100796" cy="306403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374" y="-64960"/>
            <a:ext cx="3930315" cy="856020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632" b="2703"/>
          <a:stretch/>
        </p:blipFill>
        <p:spPr>
          <a:xfrm>
            <a:off x="1062790" y="3117357"/>
            <a:ext cx="4860759" cy="5377884"/>
          </a:xfrm>
          <a:prstGeom prst="rect">
            <a:avLst/>
          </a:prstGeom>
        </p:spPr>
      </p:pic>
    </p:spTree>
    <p:extLst>
      <p:ext uri="{BB962C8B-B14F-4D97-AF65-F5344CB8AC3E}">
        <p14:creationId xmlns:p14="http://schemas.microsoft.com/office/powerpoint/2010/main" val="1590926308"/>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9319" y="0"/>
            <a:ext cx="3502681"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1788" y="0"/>
            <a:ext cx="427242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206680" cy="6861381"/>
          </a:xfrm>
          <a:prstGeom prst="rect">
            <a:avLst/>
          </a:prstGeom>
        </p:spPr>
      </p:pic>
    </p:spTree>
    <p:extLst>
      <p:ext uri="{BB962C8B-B14F-4D97-AF65-F5344CB8AC3E}">
        <p14:creationId xmlns:p14="http://schemas.microsoft.com/office/powerpoint/2010/main" val="147081660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94" y="-123312"/>
            <a:ext cx="4612106" cy="709041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23"/>
          <a:stretch/>
        </p:blipFill>
        <p:spPr>
          <a:xfrm>
            <a:off x="5043239" y="0"/>
            <a:ext cx="4425359" cy="349717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315"/>
          <a:stretch/>
        </p:blipFill>
        <p:spPr>
          <a:xfrm>
            <a:off x="8148389" y="2919663"/>
            <a:ext cx="4000500" cy="4047443"/>
          </a:xfrm>
          <a:prstGeom prst="rect">
            <a:avLst/>
          </a:prstGeom>
        </p:spPr>
      </p:pic>
    </p:spTree>
    <p:extLst>
      <p:ext uri="{BB962C8B-B14F-4D97-AF65-F5344CB8AC3E}">
        <p14:creationId xmlns:p14="http://schemas.microsoft.com/office/powerpoint/2010/main" val="1340205919"/>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168" y="-44518"/>
            <a:ext cx="9015665" cy="8339490"/>
          </a:xfrm>
          <a:prstGeom prst="rect">
            <a:avLst/>
          </a:prstGeom>
        </p:spPr>
      </p:pic>
    </p:spTree>
    <p:extLst>
      <p:ext uri="{BB962C8B-B14F-4D97-AF65-F5344CB8AC3E}">
        <p14:creationId xmlns:p14="http://schemas.microsoft.com/office/powerpoint/2010/main" val="2004610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Suppose you are a geologist in a world that has never discovered jade.</a:t>
            </a:r>
          </a:p>
          <a:p>
            <a:pPr>
              <a:buFont typeface="Arial" pitchFamily="34" charset="0"/>
              <a:buChar char="•"/>
              <a:defRPr/>
            </a:pPr>
            <a:r>
              <a:rPr lang="en-US" dirty="0">
                <a:solidFill>
                  <a:srgbClr val="FEFFFF"/>
                </a:solidFill>
              </a:rPr>
              <a:t>You find the first example.</a:t>
            </a:r>
          </a:p>
          <a:p>
            <a:pPr>
              <a:buFont typeface="Arial" pitchFamily="34" charset="0"/>
              <a:buChar char="•"/>
              <a:defRPr/>
            </a:pPr>
            <a:r>
              <a:rPr lang="en-US" dirty="0">
                <a:solidFill>
                  <a:srgbClr val="FEFFFF"/>
                </a:solidFill>
              </a:rPr>
              <a:t>It is green and has a specific gravity of 2.94, a hardness of 6 Mohs, and an Index of refraction of 1.65.</a:t>
            </a:r>
          </a:p>
          <a:p>
            <a:pPr>
              <a:buFont typeface="Arial" pitchFamily="34" charset="0"/>
              <a:buChar char="•"/>
              <a:defRPr/>
            </a:pPr>
            <a:r>
              <a:rPr lang="en-US" dirty="0">
                <a:solidFill>
                  <a:srgbClr val="FEFFFF"/>
                </a:solidFill>
              </a:rPr>
              <a:t>You find a second example.</a:t>
            </a:r>
          </a:p>
          <a:p>
            <a:pPr>
              <a:buFont typeface="Arial" pitchFamily="34" charset="0"/>
              <a:buChar char="•"/>
              <a:defRPr/>
            </a:pPr>
            <a:r>
              <a:rPr lang="en-US" dirty="0">
                <a:solidFill>
                  <a:srgbClr val="FEFFFF"/>
                </a:solidFill>
              </a:rPr>
              <a:t>It is green and has a specific gravity of 3.1, a hardness of 6 Mohs, and an Index of refraction of 1.662.</a:t>
            </a:r>
          </a:p>
          <a:p>
            <a:pPr>
              <a:buFont typeface="Arial" pitchFamily="34" charset="0"/>
              <a:buChar char="•"/>
              <a:defRPr/>
            </a:pPr>
            <a:r>
              <a:rPr lang="en-US" dirty="0">
                <a:solidFill>
                  <a:srgbClr val="FEFFFF"/>
                </a:solidFill>
              </a:rPr>
              <a:t>You find hundreds more examples, each with a specific gravity between </a:t>
            </a:r>
            <a:r>
              <a:rPr lang="en-US" b="1" dirty="0">
                <a:solidFill>
                  <a:srgbClr val="FEFFFF"/>
                </a:solidFill>
              </a:rPr>
              <a:t>2.90 and 3.10</a:t>
            </a:r>
            <a:r>
              <a:rPr lang="en-US" dirty="0">
                <a:solidFill>
                  <a:srgbClr val="FEFFFF"/>
                </a:solidFill>
              </a:rPr>
              <a:t>, each with a hardness of </a:t>
            </a:r>
            <a:r>
              <a:rPr lang="en-US" b="1" dirty="0">
                <a:solidFill>
                  <a:srgbClr val="FEFFFF"/>
                </a:solidFill>
              </a:rPr>
              <a:t>6 Mohs</a:t>
            </a:r>
            <a:r>
              <a:rPr lang="en-US" dirty="0">
                <a:solidFill>
                  <a:srgbClr val="FEFFFF"/>
                </a:solidFill>
              </a:rPr>
              <a:t>, and each with an index of refraction of </a:t>
            </a:r>
            <a:r>
              <a:rPr lang="en-US" b="1" dirty="0">
                <a:solidFill>
                  <a:srgbClr val="FEFFFF"/>
                </a:solidFill>
              </a:rPr>
              <a:t>1.64-1.667</a:t>
            </a:r>
            <a:r>
              <a:rPr lang="en-US" dirty="0">
                <a:solidFill>
                  <a:srgbClr val="FEFFFF"/>
                </a:solidFill>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spTree>
    <p:extLst>
      <p:ext uri="{BB962C8B-B14F-4D97-AF65-F5344CB8AC3E}">
        <p14:creationId xmlns:p14="http://schemas.microsoft.com/office/powerpoint/2010/main" val="1755430479"/>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608" y="-144379"/>
            <a:ext cx="8695130" cy="8450580"/>
          </a:xfrm>
          <a:prstGeom prst="rect">
            <a:avLst/>
          </a:prstGeom>
        </p:spPr>
      </p:pic>
    </p:spTree>
    <p:extLst>
      <p:ext uri="{BB962C8B-B14F-4D97-AF65-F5344CB8AC3E}">
        <p14:creationId xmlns:p14="http://schemas.microsoft.com/office/powerpoint/2010/main" val="508226466"/>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148" y="-94748"/>
            <a:ext cx="7507705" cy="8152898"/>
          </a:xfrm>
          <a:prstGeom prst="rect">
            <a:avLst/>
          </a:prstGeom>
        </p:spPr>
      </p:pic>
    </p:spTree>
    <p:extLst>
      <p:ext uri="{BB962C8B-B14F-4D97-AF65-F5344CB8AC3E}">
        <p14:creationId xmlns:p14="http://schemas.microsoft.com/office/powerpoint/2010/main" val="581044110"/>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1"/>
            <a:ext cx="12196130" cy="6858201"/>
          </a:xfrm>
          <a:prstGeom prst="rect">
            <a:avLst/>
          </a:prstGeom>
          <a:solidFill>
            <a:srgbClr val="EDF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407" y="27371"/>
            <a:ext cx="8909516" cy="6830629"/>
          </a:xfrm>
          <a:prstGeom prst="rect">
            <a:avLst/>
          </a:prstGeom>
        </p:spPr>
      </p:pic>
    </p:spTree>
    <p:extLst>
      <p:ext uri="{BB962C8B-B14F-4D97-AF65-F5344CB8AC3E}">
        <p14:creationId xmlns:p14="http://schemas.microsoft.com/office/powerpoint/2010/main" val="86581187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40" y="0"/>
            <a:ext cx="11955834" cy="6858000"/>
          </a:xfrm>
        </p:spPr>
      </p:pic>
    </p:spTree>
    <p:extLst>
      <p:ext uri="{BB962C8B-B14F-4D97-AF65-F5344CB8AC3E}">
        <p14:creationId xmlns:p14="http://schemas.microsoft.com/office/powerpoint/2010/main" val="2118747866"/>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121" y="0"/>
            <a:ext cx="10465530" cy="6858000"/>
          </a:xfrm>
          <a:prstGeom prst="rect">
            <a:avLst/>
          </a:prstGeom>
        </p:spPr>
      </p:pic>
    </p:spTree>
    <p:extLst>
      <p:ext uri="{BB962C8B-B14F-4D97-AF65-F5344CB8AC3E}">
        <p14:creationId xmlns:p14="http://schemas.microsoft.com/office/powerpoint/2010/main" val="453616144"/>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27" y="0"/>
            <a:ext cx="4873706"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758" y="-1"/>
            <a:ext cx="5550569" cy="6858917"/>
          </a:xfrm>
          <a:prstGeom prst="rect">
            <a:avLst/>
          </a:prstGeom>
        </p:spPr>
      </p:pic>
    </p:spTree>
    <p:extLst>
      <p:ext uri="{BB962C8B-B14F-4D97-AF65-F5344CB8AC3E}">
        <p14:creationId xmlns:p14="http://schemas.microsoft.com/office/powerpoint/2010/main" val="640479319"/>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36" y="0"/>
            <a:ext cx="8406064" cy="688246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1" y="0"/>
            <a:ext cx="3620889" cy="4347411"/>
          </a:xfrm>
          <a:prstGeom prst="rect">
            <a:avLst/>
          </a:prstGeom>
        </p:spPr>
      </p:pic>
    </p:spTree>
    <p:extLst>
      <p:ext uri="{BB962C8B-B14F-4D97-AF65-F5344CB8AC3E}">
        <p14:creationId xmlns:p14="http://schemas.microsoft.com/office/powerpoint/2010/main" val="8659888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09" y="0"/>
            <a:ext cx="500188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834" y="0"/>
            <a:ext cx="4102101" cy="6850110"/>
          </a:xfrm>
          <a:prstGeom prst="rect">
            <a:avLst/>
          </a:prstGeom>
        </p:spPr>
      </p:pic>
    </p:spTree>
    <p:extLst>
      <p:ext uri="{BB962C8B-B14F-4D97-AF65-F5344CB8AC3E}">
        <p14:creationId xmlns:p14="http://schemas.microsoft.com/office/powerpoint/2010/main" val="1001412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646" b="39289"/>
          <a:stretch/>
        </p:blipFill>
        <p:spPr>
          <a:xfrm>
            <a:off x="833187" y="2872798"/>
            <a:ext cx="4040851" cy="137385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913" b="31265"/>
          <a:stretch/>
        </p:blipFill>
        <p:spPr>
          <a:xfrm>
            <a:off x="833187" y="4299284"/>
            <a:ext cx="4040851" cy="256509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463" y="-1"/>
            <a:ext cx="5919537" cy="684669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0263"/>
          <a:stretch/>
        </p:blipFill>
        <p:spPr>
          <a:xfrm>
            <a:off x="833187" y="-16043"/>
            <a:ext cx="4040851" cy="2836215"/>
          </a:xfrm>
          <a:prstGeom prst="rect">
            <a:avLst/>
          </a:prstGeom>
        </p:spPr>
      </p:pic>
    </p:spTree>
    <p:extLst>
      <p:ext uri="{BB962C8B-B14F-4D97-AF65-F5344CB8AC3E}">
        <p14:creationId xmlns:p14="http://schemas.microsoft.com/office/powerpoint/2010/main" val="1301254916"/>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222" y="0"/>
            <a:ext cx="5037220" cy="821734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22" y="0"/>
            <a:ext cx="5156015" cy="6858000"/>
          </a:xfrm>
          <a:prstGeom prst="rect">
            <a:avLst/>
          </a:prstGeom>
        </p:spPr>
      </p:pic>
    </p:spTree>
    <p:extLst>
      <p:ext uri="{BB962C8B-B14F-4D97-AF65-F5344CB8AC3E}">
        <p14:creationId xmlns:p14="http://schemas.microsoft.com/office/powerpoint/2010/main" val="1108150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You draw some conclusions, which only get more and more reinforced:</a:t>
            </a:r>
          </a:p>
          <a:p>
            <a:pPr lvl="1">
              <a:buFont typeface="Arial" pitchFamily="34" charset="0"/>
              <a:buChar char="•"/>
              <a:defRPr/>
            </a:pPr>
            <a:r>
              <a:rPr lang="en-US" dirty="0">
                <a:solidFill>
                  <a:srgbClr val="FEFFFF"/>
                </a:solidFill>
              </a:rPr>
              <a:t>All jade rocks are green.</a:t>
            </a:r>
          </a:p>
          <a:p>
            <a:pPr lvl="1">
              <a:buFont typeface="Arial" pitchFamily="34" charset="0"/>
              <a:buChar char="•"/>
              <a:defRPr/>
            </a:pPr>
            <a:r>
              <a:rPr lang="en-US" dirty="0">
                <a:solidFill>
                  <a:srgbClr val="FEFFFF"/>
                </a:solidFill>
              </a:rPr>
              <a:t>All jade rocks have a specific gravity of 3 ± 0.1.</a:t>
            </a:r>
          </a:p>
          <a:p>
            <a:pPr lvl="1">
              <a:buFont typeface="Arial" pitchFamily="34" charset="0"/>
              <a:buChar char="•"/>
              <a:defRPr/>
            </a:pPr>
            <a:r>
              <a:rPr lang="en-US" dirty="0">
                <a:solidFill>
                  <a:srgbClr val="FEFFFF"/>
                </a:solidFill>
              </a:rPr>
              <a:t>All jade rocks have a hardness of 6 Mohs.</a:t>
            </a:r>
          </a:p>
          <a:p>
            <a:pPr lvl="1">
              <a:buFont typeface="Arial" pitchFamily="34" charset="0"/>
              <a:buChar char="•"/>
              <a:defRPr/>
            </a:pPr>
            <a:r>
              <a:rPr lang="en-US" dirty="0">
                <a:solidFill>
                  <a:srgbClr val="FEFFFF"/>
                </a:solidFill>
              </a:rPr>
              <a:t>All jade rocks have an index of refraction of 1.653 ± 0.014</a:t>
            </a:r>
          </a:p>
          <a:p>
            <a:pPr>
              <a:buFont typeface="Arial" pitchFamily="34" charset="0"/>
              <a:buChar char="•"/>
              <a:defRPr/>
            </a:pPr>
            <a:r>
              <a:rPr lang="en-US" dirty="0">
                <a:solidFill>
                  <a:srgbClr val="FEFFFF"/>
                </a:solidFill>
              </a:rPr>
              <a:t>You publish a series of papers and become famous.</a:t>
            </a:r>
          </a:p>
          <a:p>
            <a:pPr>
              <a:buFont typeface="Arial" pitchFamily="34" charset="0"/>
              <a:buChar char="•"/>
              <a:defRPr/>
            </a:pPr>
            <a:r>
              <a:rPr lang="en-US" dirty="0">
                <a:solidFill>
                  <a:srgbClr val="FEFFFF"/>
                </a:solidFill>
              </a:rPr>
              <a:t>Did you do anything wrong? Did you do science?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spTree>
    <p:extLst>
      <p:ext uri="{BB962C8B-B14F-4D97-AF65-F5344CB8AC3E}">
        <p14:creationId xmlns:p14="http://schemas.microsoft.com/office/powerpoint/2010/main" val="95940729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745" y="-64168"/>
            <a:ext cx="5846176" cy="8071949"/>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705" b="23164"/>
          <a:stretch/>
        </p:blipFill>
        <p:spPr>
          <a:xfrm>
            <a:off x="64168" y="1777549"/>
            <a:ext cx="5810338" cy="3302902"/>
          </a:xfrm>
          <a:prstGeom prst="rect">
            <a:avLst/>
          </a:prstGeom>
        </p:spPr>
      </p:pic>
    </p:spTree>
    <p:extLst>
      <p:ext uri="{BB962C8B-B14F-4D97-AF65-F5344CB8AC3E}">
        <p14:creationId xmlns:p14="http://schemas.microsoft.com/office/powerpoint/2010/main" val="129774791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074" y="-1"/>
            <a:ext cx="6142120" cy="689693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861" b="20429"/>
          <a:stretch/>
        </p:blipFill>
        <p:spPr>
          <a:xfrm>
            <a:off x="134185" y="1118937"/>
            <a:ext cx="5519651" cy="4620126"/>
          </a:xfrm>
          <a:prstGeom prst="rect">
            <a:avLst/>
          </a:prstGeom>
        </p:spPr>
      </p:pic>
    </p:spTree>
    <p:extLst>
      <p:ext uri="{BB962C8B-B14F-4D97-AF65-F5344CB8AC3E}">
        <p14:creationId xmlns:p14="http://schemas.microsoft.com/office/powerpoint/2010/main" val="1743478467"/>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13" y="-12700"/>
            <a:ext cx="6040976" cy="68707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289" y="-23128"/>
            <a:ext cx="5839122" cy="7232070"/>
          </a:xfrm>
          <a:prstGeom prst="rect">
            <a:avLst/>
          </a:prstGeom>
        </p:spPr>
      </p:pic>
    </p:spTree>
    <p:extLst>
      <p:ext uri="{BB962C8B-B14F-4D97-AF65-F5344CB8AC3E}">
        <p14:creationId xmlns:p14="http://schemas.microsoft.com/office/powerpoint/2010/main" val="1712913715"/>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31" y="-90233"/>
            <a:ext cx="4903317" cy="83467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705" y="-90233"/>
            <a:ext cx="5903495" cy="8960321"/>
          </a:xfrm>
          <a:prstGeom prst="rect">
            <a:avLst/>
          </a:prstGeom>
        </p:spPr>
      </p:pic>
    </p:spTree>
    <p:extLst>
      <p:ext uri="{BB962C8B-B14F-4D97-AF65-F5344CB8AC3E}">
        <p14:creationId xmlns:p14="http://schemas.microsoft.com/office/powerpoint/2010/main" val="159278501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9398"/>
          <a:stretch/>
        </p:blipFill>
        <p:spPr>
          <a:xfrm>
            <a:off x="169593" y="5063"/>
            <a:ext cx="3296552" cy="374823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339" r="269" b="8306"/>
          <a:stretch/>
        </p:blipFill>
        <p:spPr>
          <a:xfrm>
            <a:off x="169593" y="3639743"/>
            <a:ext cx="4819502" cy="32182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236" y="3270032"/>
            <a:ext cx="3458343" cy="467740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145" y="0"/>
            <a:ext cx="5469308" cy="364529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579" y="3270032"/>
            <a:ext cx="4732421" cy="355666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5453" y="15485"/>
            <a:ext cx="3256547" cy="3256547"/>
          </a:xfrm>
          <a:prstGeom prst="rect">
            <a:avLst/>
          </a:prstGeom>
        </p:spPr>
      </p:pic>
    </p:spTree>
    <p:extLst>
      <p:ext uri="{BB962C8B-B14F-4D97-AF65-F5344CB8AC3E}">
        <p14:creationId xmlns:p14="http://schemas.microsoft.com/office/powerpoint/2010/main" val="959771516"/>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617" y="240632"/>
            <a:ext cx="11175994" cy="6443100"/>
          </a:xfrm>
        </p:spPr>
      </p:pic>
    </p:spTree>
    <p:extLst>
      <p:ext uri="{BB962C8B-B14F-4D97-AF65-F5344CB8AC3E}">
        <p14:creationId xmlns:p14="http://schemas.microsoft.com/office/powerpoint/2010/main" val="63569449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Shape 322" descr="girlscouts and scistarter journey image.jpg"/>
          <p:cNvPicPr preferRelativeResize="0"/>
          <p:nvPr/>
        </p:nvPicPr>
        <p:blipFill>
          <a:blip r:embed="rId2">
            <a:alphaModFix/>
          </a:blip>
          <a:stretch>
            <a:fillRect/>
          </a:stretch>
        </p:blipFill>
        <p:spPr>
          <a:xfrm>
            <a:off x="0" y="1"/>
            <a:ext cx="12192000" cy="6858000"/>
          </a:xfrm>
          <a:prstGeom prst="rect">
            <a:avLst/>
          </a:prstGeom>
          <a:noFill/>
          <a:ln>
            <a:noFill/>
          </a:ln>
        </p:spPr>
      </p:pic>
    </p:spTree>
    <p:extLst>
      <p:ext uri="{BB962C8B-B14F-4D97-AF65-F5344CB8AC3E}">
        <p14:creationId xmlns:p14="http://schemas.microsoft.com/office/powerpoint/2010/main" val="82281270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Citizen Science</a:t>
            </a:r>
          </a:p>
        </p:txBody>
      </p:sp>
      <p:sp>
        <p:nvSpPr>
          <p:cNvPr id="3" name="Content Placeholder 2"/>
          <p:cNvSpPr>
            <a:spLocks noGrp="1"/>
          </p:cNvSpPr>
          <p:nvPr>
            <p:ph idx="1"/>
          </p:nvPr>
        </p:nvSpPr>
        <p:spPr/>
        <p:txBody>
          <a:bodyPr>
            <a:normAutofit/>
          </a:bodyPr>
          <a:lstStyle/>
          <a:p>
            <a:r>
              <a:rPr lang="en-US" sz="2400" dirty="0">
                <a:hlinkClick r:id="rId2"/>
              </a:rPr>
              <a:t>SciStarter</a:t>
            </a:r>
            <a:endParaRPr lang="en-US" sz="2400" dirty="0"/>
          </a:p>
          <a:p>
            <a:r>
              <a:rPr lang="en-US" sz="2400" dirty="0">
                <a:hlinkClick r:id="rId3"/>
              </a:rPr>
              <a:t>GalaxyZoo</a:t>
            </a:r>
            <a:endParaRPr lang="en-US" sz="2400" dirty="0"/>
          </a:p>
          <a:p>
            <a:r>
              <a:rPr lang="en-US" sz="2400" dirty="0">
                <a:hlinkClick r:id="rId4"/>
              </a:rPr>
              <a:t>PenguinWatch</a:t>
            </a:r>
            <a:endParaRPr lang="en-US" sz="2400" dirty="0"/>
          </a:p>
          <a:p>
            <a:r>
              <a:rPr lang="en-US" sz="2400" dirty="0">
                <a:hlinkClick r:id="rId5"/>
              </a:rPr>
              <a:t>Quantum Moves</a:t>
            </a:r>
            <a:endParaRPr lang="en-US" sz="2400" dirty="0"/>
          </a:p>
          <a:p>
            <a:r>
              <a:rPr lang="en-US" sz="2400" dirty="0" err="1">
                <a:hlinkClick r:id="rId6"/>
              </a:rPr>
              <a:t>Fold.it</a:t>
            </a:r>
            <a:endParaRPr lang="en-US" sz="2400" dirty="0"/>
          </a:p>
          <a:p>
            <a:endParaRPr lang="en-US" sz="2400" dirty="0"/>
          </a:p>
        </p:txBody>
      </p:sp>
    </p:spTree>
    <p:extLst>
      <p:ext uri="{BB962C8B-B14F-4D97-AF65-F5344CB8AC3E}">
        <p14:creationId xmlns:p14="http://schemas.microsoft.com/office/powerpoint/2010/main" val="569807120"/>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 name="Content Placeholder 5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9374" y="0"/>
            <a:ext cx="11152626" cy="6863155"/>
          </a:xfrm>
        </p:spPr>
      </p:pic>
    </p:spTree>
    <p:extLst>
      <p:ext uri="{BB962C8B-B14F-4D97-AF65-F5344CB8AC3E}">
        <p14:creationId xmlns:p14="http://schemas.microsoft.com/office/powerpoint/2010/main" val="108279913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4713821"/>
              </p:ext>
            </p:extLst>
          </p:nvPr>
        </p:nvGraphicFramePr>
        <p:xfrm>
          <a:off x="2589213" y="481264"/>
          <a:ext cx="8915400" cy="5823282"/>
        </p:xfrm>
        <a:graphic>
          <a:graphicData uri="http://schemas.openxmlformats.org/drawingml/2006/table">
            <a:tbl>
              <a:tblPr firstRow="1" bandRow="1">
                <a:tableStyleId>{5C22544A-7EE6-4342-B048-85BDC9FD1C3A}</a:tableStyleId>
              </a:tblPr>
              <a:tblGrid>
                <a:gridCol w="3089692">
                  <a:extLst>
                    <a:ext uri="{9D8B030D-6E8A-4147-A177-3AD203B41FA5}">
                      <a16:colId xmlns:a16="http://schemas.microsoft.com/office/drawing/2014/main" val="20000"/>
                    </a:ext>
                  </a:extLst>
                </a:gridCol>
                <a:gridCol w="2853908">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1941094">
                <a:tc>
                  <a:txBody>
                    <a:bodyPr/>
                    <a:lstStyle/>
                    <a:p>
                      <a:endParaRPr lang="en-US" sz="4800" b="1" dirty="0"/>
                    </a:p>
                  </a:txBody>
                  <a:tcPr/>
                </a:tc>
                <a:tc>
                  <a:txBody>
                    <a:bodyPr/>
                    <a:lstStyle/>
                    <a:p>
                      <a:pPr algn="ctr"/>
                      <a:r>
                        <a:rPr lang="en-US" sz="3200" dirty="0"/>
                        <a:t>Hypothesis Testing</a:t>
                      </a:r>
                    </a:p>
                  </a:txBody>
                  <a:tcPr/>
                </a:tc>
                <a:tc>
                  <a:txBody>
                    <a:bodyPr/>
                    <a:lstStyle/>
                    <a:p>
                      <a:pPr algn="ctr"/>
                      <a:r>
                        <a:rPr lang="en-US" sz="3200" dirty="0"/>
                        <a:t>~Hypothesis Testing</a:t>
                      </a:r>
                    </a:p>
                  </a:txBody>
                  <a:tcPr/>
                </a:tc>
                <a:extLst>
                  <a:ext uri="{0D108BD9-81ED-4DB2-BD59-A6C34878D82A}">
                    <a16:rowId xmlns:a16="http://schemas.microsoft.com/office/drawing/2014/main" val="10000"/>
                  </a:ext>
                </a:extLst>
              </a:tr>
              <a:tr h="1941094">
                <a:tc>
                  <a:txBody>
                    <a:bodyPr/>
                    <a:lstStyle/>
                    <a:p>
                      <a:pPr algn="ctr"/>
                      <a:r>
                        <a:rPr lang="en-US" sz="3200" b="1" dirty="0"/>
                        <a:t>Manipulation</a:t>
                      </a:r>
                    </a:p>
                  </a:txBody>
                  <a:tcPr/>
                </a:tc>
                <a:tc>
                  <a:txBody>
                    <a:bodyPr/>
                    <a:lstStyle/>
                    <a:p>
                      <a:r>
                        <a:rPr lang="en-US" sz="2400" b="1" dirty="0"/>
                        <a:t>Lab</a:t>
                      </a:r>
                      <a:r>
                        <a:rPr lang="en-US" sz="2400" b="1" baseline="0" dirty="0"/>
                        <a:t> Experiments, Some Field Experiments </a:t>
                      </a:r>
                      <a:r>
                        <a:rPr lang="en-US" sz="2400" dirty="0"/>
                        <a:t>e.g.</a:t>
                      </a:r>
                      <a:r>
                        <a:rPr lang="en-US" sz="2400" baseline="0" dirty="0"/>
                        <a:t> particle physics, psychology</a:t>
                      </a:r>
                      <a:endParaRPr lang="en-US" sz="2400" dirty="0"/>
                    </a:p>
                  </a:txBody>
                  <a:tcPr/>
                </a:tc>
                <a:tc>
                  <a:txBody>
                    <a:bodyPr/>
                    <a:lstStyle/>
                    <a:p>
                      <a:r>
                        <a:rPr lang="en-US" sz="2400" b="1" dirty="0"/>
                        <a:t>Some Field Experiments </a:t>
                      </a:r>
                      <a:r>
                        <a:rPr lang="en-US" sz="2400" dirty="0"/>
                        <a:t>e.g. soil &amp; nutrient modification, some knockouts</a:t>
                      </a:r>
                    </a:p>
                  </a:txBody>
                  <a:tcPr/>
                </a:tc>
                <a:extLst>
                  <a:ext uri="{0D108BD9-81ED-4DB2-BD59-A6C34878D82A}">
                    <a16:rowId xmlns:a16="http://schemas.microsoft.com/office/drawing/2014/main" val="10001"/>
                  </a:ext>
                </a:extLst>
              </a:tr>
              <a:tr h="1941094">
                <a:tc>
                  <a:txBody>
                    <a:bodyPr/>
                    <a:lstStyle/>
                    <a:p>
                      <a:pPr algn="ctr"/>
                      <a:r>
                        <a:rPr lang="en-US" sz="3200" b="1" dirty="0"/>
                        <a:t>~Manipulation</a:t>
                      </a:r>
                    </a:p>
                  </a:txBody>
                  <a:tcPr/>
                </a:tc>
                <a:tc>
                  <a:txBody>
                    <a:bodyPr/>
                    <a:lstStyle/>
                    <a:p>
                      <a:r>
                        <a:rPr lang="en-US" sz="2400" b="1" dirty="0"/>
                        <a:t>Natural</a:t>
                      </a:r>
                      <a:r>
                        <a:rPr lang="en-US" sz="2400" b="1" baseline="0" dirty="0"/>
                        <a:t> experiments</a:t>
                      </a:r>
                      <a:r>
                        <a:rPr lang="en-US" sz="2400" baseline="0" dirty="0"/>
                        <a:t>, e.g. disasters, geographically varying policies</a:t>
                      </a:r>
                      <a:endParaRPr lang="en-US" sz="2400" dirty="0"/>
                    </a:p>
                  </a:txBody>
                  <a:tcPr/>
                </a:tc>
                <a:tc>
                  <a:txBody>
                    <a:bodyPr/>
                    <a:lstStyle/>
                    <a:p>
                      <a:r>
                        <a:rPr lang="en-US" sz="2400" b="1" dirty="0"/>
                        <a:t>Observational Science</a:t>
                      </a:r>
                      <a:r>
                        <a:rPr lang="en-US" sz="2400" dirty="0"/>
                        <a:t>,</a:t>
                      </a:r>
                      <a:r>
                        <a:rPr lang="en-US" sz="2400" baseline="0" dirty="0"/>
                        <a:t> </a:t>
                      </a:r>
                      <a:r>
                        <a:rPr lang="en-US" sz="2400" dirty="0"/>
                        <a:t>e.g. astronomy</a:t>
                      </a:r>
                      <a:r>
                        <a:rPr lang="en-US" sz="2400" baseline="0" dirty="0"/>
                        <a:t>, some geology, Human Genome Project</a:t>
                      </a:r>
                      <a:endParaRPr lang="en-US" sz="24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13059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2" name="Rectangle 1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131" r="2500" b="1"/>
          <a:stretch/>
        </p:blipFill>
        <p:spPr>
          <a:xfrm>
            <a:off x="8228211" y="16897"/>
            <a:ext cx="2095564" cy="1814931"/>
          </a:xfrm>
          <a:prstGeom prst="rect">
            <a:avLst/>
          </a:prstGeom>
        </p:spPr>
      </p:pic>
      <p:cxnSp>
        <p:nvCxnSpPr>
          <p:cNvPr id="133" name="Straight Connector 13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9" y="3426234"/>
            <a:ext cx="3962401" cy="2766"/>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Rectangle 1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5"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242" name="Title 1"/>
          <p:cNvSpPr>
            <a:spLocks noGrp="1"/>
          </p:cNvSpPr>
          <p:nvPr>
            <p:ph type="title"/>
          </p:nvPr>
        </p:nvSpPr>
        <p:spPr>
          <a:xfrm>
            <a:off x="541867" y="787400"/>
            <a:ext cx="7145866" cy="778933"/>
          </a:xfrm>
        </p:spPr>
        <p:txBody>
          <a:bodyPr anchor="ctr">
            <a:normAutofit/>
          </a:bodyPr>
          <a:lstStyle/>
          <a:p>
            <a:r>
              <a:rPr lang="en-US" altLang="x-none" sz="3200">
                <a:solidFill>
                  <a:srgbClr val="FEFFFF"/>
                </a:solidFill>
              </a:rPr>
              <a:t>Goodman’s New Riddle</a:t>
            </a:r>
            <a:endParaRPr lang="en-CA" altLang="x-none" sz="3200">
              <a:solidFill>
                <a:srgbClr val="FEFFFF"/>
              </a:solidFill>
            </a:endParaRPr>
          </a:p>
        </p:txBody>
      </p:sp>
      <p:sp>
        <p:nvSpPr>
          <p:cNvPr id="3" name="Content Placeholder 2"/>
          <p:cNvSpPr>
            <a:spLocks noGrp="1"/>
          </p:cNvSpPr>
          <p:nvPr>
            <p:ph idx="1"/>
          </p:nvPr>
        </p:nvSpPr>
        <p:spPr>
          <a:xfrm>
            <a:off x="541866" y="2032000"/>
            <a:ext cx="7145867" cy="3879222"/>
          </a:xfrm>
        </p:spPr>
        <p:txBody>
          <a:bodyPr rtlCol="0">
            <a:normAutofit/>
          </a:bodyPr>
          <a:lstStyle/>
          <a:p>
            <a:pPr>
              <a:buFont typeface="Arial" pitchFamily="34" charset="0"/>
              <a:buChar char="•"/>
              <a:defRPr/>
            </a:pPr>
            <a:r>
              <a:rPr lang="en-US" dirty="0">
                <a:solidFill>
                  <a:srgbClr val="FEFFFF"/>
                </a:solidFill>
              </a:rPr>
              <a:t>After a new tool is discovered, another scientist makes new analyses argues you’ve confused two different rocks: </a:t>
            </a:r>
            <a:r>
              <a:rPr lang="en-US" b="1" dirty="0">
                <a:solidFill>
                  <a:srgbClr val="FEFFFF"/>
                </a:solidFill>
              </a:rPr>
              <a:t>jadeite</a:t>
            </a:r>
            <a:r>
              <a:rPr lang="en-US" dirty="0">
                <a:solidFill>
                  <a:srgbClr val="FEFFFF"/>
                </a:solidFill>
              </a:rPr>
              <a:t> and </a:t>
            </a:r>
            <a:r>
              <a:rPr lang="en-US" b="1" dirty="0">
                <a:solidFill>
                  <a:srgbClr val="FEFFFF"/>
                </a:solidFill>
              </a:rPr>
              <a:t>nephrite</a:t>
            </a:r>
            <a:r>
              <a:rPr lang="en-US" dirty="0">
                <a:solidFill>
                  <a:srgbClr val="FEFFFF"/>
                </a:solidFill>
              </a:rPr>
              <a:t>.</a:t>
            </a:r>
          </a:p>
          <a:p>
            <a:pPr>
              <a:buFont typeface="Arial" pitchFamily="34" charset="0"/>
              <a:buChar char="•"/>
              <a:defRPr/>
            </a:pPr>
            <a:r>
              <a:rPr lang="en-US" dirty="0">
                <a:solidFill>
                  <a:srgbClr val="FEFFFF"/>
                </a:solidFill>
              </a:rPr>
              <a:t>Ten percent of your rocks are jadeite, 90 percent are nephrite, and each is formed through radically different processes.</a:t>
            </a:r>
          </a:p>
          <a:p>
            <a:pPr>
              <a:buFont typeface="Arial" pitchFamily="34" charset="0"/>
              <a:buChar char="•"/>
              <a:defRPr/>
            </a:pPr>
            <a:r>
              <a:rPr lang="en-US" b="1" dirty="0">
                <a:solidFill>
                  <a:srgbClr val="FEFFFF"/>
                </a:solidFill>
              </a:rPr>
              <a:t>There</a:t>
            </a:r>
            <a:r>
              <a:rPr lang="en-US" dirty="0">
                <a:solidFill>
                  <a:srgbClr val="FEFFFF"/>
                </a:solidFill>
              </a:rPr>
              <a:t> </a:t>
            </a:r>
            <a:r>
              <a:rPr lang="en-US" b="1" dirty="0">
                <a:solidFill>
                  <a:srgbClr val="FEFFFF"/>
                </a:solidFill>
              </a:rPr>
              <a:t>is no such thing as jade</a:t>
            </a:r>
            <a:r>
              <a:rPr lang="en-US" dirty="0">
                <a:solidFill>
                  <a:srgbClr val="FEFFFF"/>
                </a:solidFill>
              </a:rPr>
              <a:t>.</a:t>
            </a:r>
            <a:br>
              <a:rPr lang="en-US" dirty="0">
                <a:solidFill>
                  <a:srgbClr val="FEFFFF"/>
                </a:solidFill>
              </a:rPr>
            </a:br>
            <a:r>
              <a:rPr lang="en-US" sz="1200" dirty="0">
                <a:solidFill>
                  <a:srgbClr val="FEFFFF"/>
                </a:solidFill>
              </a:rPr>
              <a:t>(Unless by ‘jade’ you mean what people refer to as the set of both jadeite and nephrite)</a:t>
            </a:r>
            <a:endParaRPr lang="en-US" dirty="0">
              <a:solidFill>
                <a:srgbClr val="FE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9304" y="5097482"/>
            <a:ext cx="2413907" cy="181043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190" y="1672196"/>
            <a:ext cx="1810430" cy="18104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856" y="1580036"/>
            <a:ext cx="2119528" cy="181043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3384" y="3440103"/>
            <a:ext cx="1810430" cy="181043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7218" y="5065399"/>
            <a:ext cx="1810430" cy="181043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68" r="1108" b="-4"/>
          <a:stretch/>
        </p:blipFill>
        <p:spPr>
          <a:xfrm>
            <a:off x="10141418" y="0"/>
            <a:ext cx="2050582" cy="1775974"/>
          </a:xfrm>
          <a:prstGeom prst="rect">
            <a:avLst/>
          </a:prstGeom>
        </p:spPr>
      </p:pic>
      <p:pic>
        <p:nvPicPr>
          <p:cNvPr id="11" name="Content Placeholder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8205" y="3312092"/>
            <a:ext cx="2228126" cy="1831336"/>
          </a:xfrm>
          <a:prstGeom prst="rect">
            <a:avLst/>
          </a:prstGeom>
        </p:spPr>
      </p:pic>
    </p:spTree>
    <p:extLst>
      <p:ext uri="{BB962C8B-B14F-4D97-AF65-F5344CB8AC3E}">
        <p14:creationId xmlns:p14="http://schemas.microsoft.com/office/powerpoint/2010/main" val="1451219003"/>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blogs.plos.org/thestudentblog/files/2016/01/growth-of-peer-reviewed-artic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811" y="126320"/>
            <a:ext cx="6801852" cy="66053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34737" y="158889"/>
            <a:ext cx="3711622" cy="1284900"/>
          </a:xfrm>
        </p:spPr>
        <p:txBody>
          <a:bodyPr/>
          <a:lstStyle/>
          <a:p>
            <a:r>
              <a:rPr lang="en-US" dirty="0"/>
              <a:t>Citizen Science over Time</a:t>
            </a:r>
          </a:p>
        </p:txBody>
      </p:sp>
    </p:spTree>
    <p:extLst>
      <p:ext uri="{BB962C8B-B14F-4D97-AF65-F5344CB8AC3E}">
        <p14:creationId xmlns:p14="http://schemas.microsoft.com/office/powerpoint/2010/main" val="16679183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Citizen Science</a:t>
            </a:r>
          </a:p>
        </p:txBody>
      </p:sp>
      <p:sp>
        <p:nvSpPr>
          <p:cNvPr id="3" name="Content Placeholder 2"/>
          <p:cNvSpPr>
            <a:spLocks noGrp="1"/>
          </p:cNvSpPr>
          <p:nvPr>
            <p:ph idx="1"/>
          </p:nvPr>
        </p:nvSpPr>
        <p:spPr>
          <a:xfrm>
            <a:off x="2589212" y="1905000"/>
            <a:ext cx="9265904" cy="4953000"/>
          </a:xfrm>
        </p:spPr>
        <p:txBody>
          <a:bodyPr numCol="1">
            <a:normAutofit lnSpcReduction="10000"/>
          </a:bodyPr>
          <a:lstStyle/>
          <a:p>
            <a:r>
              <a:rPr lang="en-US" sz="2200" dirty="0">
                <a:solidFill>
                  <a:schemeClr val="tx1"/>
                </a:solidFill>
              </a:rPr>
              <a:t>Benefits:</a:t>
            </a:r>
          </a:p>
          <a:p>
            <a:pPr lvl="1"/>
            <a:r>
              <a:rPr lang="en-US" sz="2000" b="1" dirty="0">
                <a:solidFill>
                  <a:schemeClr val="tx1"/>
                </a:solidFill>
              </a:rPr>
              <a:t>Engaging the public (better outreach)</a:t>
            </a:r>
          </a:p>
          <a:p>
            <a:pPr lvl="1"/>
            <a:r>
              <a:rPr lang="en-US" sz="2000" b="1" dirty="0">
                <a:solidFill>
                  <a:schemeClr val="tx1"/>
                </a:solidFill>
              </a:rPr>
              <a:t>Broader resource base (better science): </a:t>
            </a:r>
            <a:r>
              <a:rPr lang="en-US" sz="2000" dirty="0">
                <a:latin typeface="Century Gothic" charset="0"/>
                <a:ea typeface="Century Gothic" charset="0"/>
                <a:cs typeface="Century Gothic" charset="0"/>
              </a:rPr>
              <a:t>especially useful in scientific questions where scientists need lots of data or lots of resources: big projects, unique events, etc.</a:t>
            </a:r>
            <a:endParaRPr lang="en-US" sz="2000" dirty="0">
              <a:solidFill>
                <a:schemeClr val="tx1"/>
              </a:solidFill>
            </a:endParaRPr>
          </a:p>
          <a:p>
            <a:r>
              <a:rPr lang="en-US" sz="2200" dirty="0">
                <a:solidFill>
                  <a:schemeClr val="tx1"/>
                </a:solidFill>
              </a:rPr>
              <a:t>Drawbacks:</a:t>
            </a:r>
          </a:p>
          <a:p>
            <a:pPr lvl="1"/>
            <a:r>
              <a:rPr lang="en-US" sz="2000" b="1" dirty="0">
                <a:solidFill>
                  <a:schemeClr val="tx1"/>
                </a:solidFill>
              </a:rPr>
              <a:t>Self-selecting bias: </a:t>
            </a:r>
            <a:r>
              <a:rPr lang="en-US" sz="2000" dirty="0">
                <a:solidFill>
                  <a:schemeClr val="tx1"/>
                </a:solidFill>
              </a:rPr>
              <a:t>May be a problem for many projects</a:t>
            </a:r>
          </a:p>
          <a:p>
            <a:pPr lvl="1"/>
            <a:r>
              <a:rPr lang="en-US" sz="2000" dirty="0">
                <a:solidFill>
                  <a:schemeClr val="tx1"/>
                </a:solidFill>
              </a:rPr>
              <a:t>Bad data?</a:t>
            </a:r>
          </a:p>
          <a:p>
            <a:pPr lvl="2"/>
            <a:r>
              <a:rPr lang="en-US" sz="1800" b="1" dirty="0">
                <a:solidFill>
                  <a:schemeClr val="tx1"/>
                </a:solidFill>
              </a:rPr>
              <a:t>Novice, yet well-meaning citizens:</a:t>
            </a:r>
            <a:r>
              <a:rPr lang="en-US" sz="1800" dirty="0">
                <a:solidFill>
                  <a:schemeClr val="tx1"/>
                </a:solidFill>
              </a:rPr>
              <a:t> Perhaps avoidable with training or data integrity checks </a:t>
            </a:r>
          </a:p>
          <a:p>
            <a:pPr lvl="2"/>
            <a:r>
              <a:rPr lang="en-US" sz="1800" b="1" dirty="0">
                <a:solidFill>
                  <a:schemeClr val="tx1"/>
                </a:solidFill>
              </a:rPr>
              <a:t>Trolls:</a:t>
            </a:r>
            <a:r>
              <a:rPr lang="en-US" sz="1800" dirty="0">
                <a:solidFill>
                  <a:schemeClr val="tx1"/>
                </a:solidFill>
              </a:rPr>
              <a:t> Perhaps easy to avoid on the assumption that they won’t dedicate lots of effort</a:t>
            </a:r>
          </a:p>
          <a:p>
            <a:pPr lvl="1"/>
            <a:r>
              <a:rPr lang="en-US" sz="2000" b="1" dirty="0">
                <a:solidFill>
                  <a:schemeClr val="tx1"/>
                </a:solidFill>
              </a:rPr>
              <a:t>Hard to piece together data: </a:t>
            </a:r>
            <a:r>
              <a:rPr lang="en-US" sz="2000" dirty="0">
                <a:solidFill>
                  <a:schemeClr val="tx1"/>
                </a:solidFill>
              </a:rPr>
              <a:t>design &amp; big data concerns</a:t>
            </a:r>
          </a:p>
        </p:txBody>
      </p:sp>
    </p:spTree>
    <p:extLst>
      <p:ext uri="{BB962C8B-B14F-4D97-AF65-F5344CB8AC3E}">
        <p14:creationId xmlns:p14="http://schemas.microsoft.com/office/powerpoint/2010/main" val="204347410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Academic Venues</a:t>
            </a:r>
          </a:p>
        </p:txBody>
      </p:sp>
      <p:sp>
        <p:nvSpPr>
          <p:cNvPr id="5" name="Subtitle 4"/>
          <p:cNvSpPr>
            <a:spLocks noGrp="1"/>
          </p:cNvSpPr>
          <p:nvPr>
            <p:ph type="subTitle" idx="1"/>
          </p:nvPr>
        </p:nvSpPr>
        <p:spPr/>
        <p:txBody>
          <a:bodyPr/>
          <a:lstStyle/>
          <a:p>
            <a:r>
              <a:rPr lang="en-US" dirty="0"/>
              <a:t>From Journals to Conferences to Piracy</a:t>
            </a:r>
          </a:p>
        </p:txBody>
      </p:sp>
    </p:spTree>
    <p:extLst>
      <p:ext uri="{BB962C8B-B14F-4D97-AF65-F5344CB8AC3E}">
        <p14:creationId xmlns:p14="http://schemas.microsoft.com/office/powerpoint/2010/main" val="208324305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a:solidFill>
                  <a:schemeClr val="tx1"/>
                </a:solidFill>
              </a:rPr>
              <a:t>Systemic woes:</a:t>
            </a:r>
          </a:p>
          <a:p>
            <a:r>
              <a:rPr lang="en-US" sz="2200" dirty="0">
                <a:solidFill>
                  <a:schemeClr val="accent1"/>
                </a:solidFill>
              </a:rPr>
              <a:t>Subject matter biases (e.g. male topics, Western, etc.)</a:t>
            </a:r>
          </a:p>
          <a:p>
            <a:r>
              <a:rPr lang="en-US" sz="2200" dirty="0">
                <a:solidFill>
                  <a:schemeClr val="tx1"/>
                </a:solidFill>
              </a:rPr>
              <a:t>Access biases (e.g. women, minorities, non-English language scholars, etc.)</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communication</a:t>
            </a:r>
          </a:p>
          <a:p>
            <a:r>
              <a:rPr lang="en-US" sz="2200" dirty="0">
                <a:solidFill>
                  <a:schemeClr val="accent1"/>
                </a:solidFill>
              </a:rPr>
              <a:t>Politics in science</a:t>
            </a:r>
          </a:p>
          <a:p>
            <a:pPr marL="0" indent="0">
              <a:buNone/>
            </a:pPr>
            <a:r>
              <a:rPr lang="en-US" sz="2200" b="1" dirty="0">
                <a:solidFill>
                  <a:schemeClr val="tx1"/>
                </a:solidFill>
              </a:rPr>
              <a:t>Publishing woes:</a:t>
            </a:r>
          </a:p>
          <a:p>
            <a:r>
              <a:rPr lang="en-US" sz="2200" dirty="0">
                <a:solidFill>
                  <a:schemeClr val="tx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accent1"/>
                </a:solidFill>
              </a:rPr>
              <a:t>Subject matter limitations</a:t>
            </a:r>
          </a:p>
          <a:p>
            <a:pPr marL="0" indent="0">
              <a:buNone/>
            </a:pPr>
            <a:r>
              <a:rPr lang="en-US" sz="2200" b="1" dirty="0">
                <a:solidFill>
                  <a:schemeClr val="tx1"/>
                </a:solidFill>
              </a:rPr>
              <a:t>Job Woes:</a:t>
            </a:r>
          </a:p>
          <a:p>
            <a:r>
              <a:rPr lang="en-US" sz="2200" dirty="0">
                <a:solidFill>
                  <a:schemeClr val="tx1"/>
                </a:solidFill>
              </a:rPr>
              <a:t>Peer review (bullying, biases, stealing, incompetence, etc.</a:t>
            </a:r>
          </a:p>
          <a:p>
            <a:r>
              <a:rPr lang="en-US" sz="2200" dirty="0">
                <a:solidFill>
                  <a:schemeClr val="tx1"/>
                </a:solidFill>
              </a:rPr>
              <a:t>The Postdoc Crisis</a:t>
            </a:r>
          </a:p>
          <a:p>
            <a:r>
              <a:rPr lang="en-US" sz="2200" dirty="0">
                <a:solidFill>
                  <a:schemeClr val="tx1"/>
                </a:solidFill>
              </a:rPr>
              <a:t>Work/Life Balance</a:t>
            </a:r>
          </a:p>
        </p:txBody>
      </p:sp>
    </p:spTree>
    <p:extLst>
      <p:ext uri="{BB962C8B-B14F-4D97-AF65-F5344CB8AC3E}">
        <p14:creationId xmlns:p14="http://schemas.microsoft.com/office/powerpoint/2010/main" val="156739548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1" y="624110"/>
            <a:ext cx="2951017" cy="1308600"/>
          </a:xfrm>
        </p:spPr>
        <p:txBody>
          <a:bodyPr/>
          <a:lstStyle/>
          <a:p>
            <a:pPr algn="r"/>
            <a:r>
              <a:rPr lang="en-US" dirty="0"/>
              <a:t>Peer review: the ideal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69659" y="-1"/>
            <a:ext cx="7422341" cy="6899243"/>
          </a:xfrm>
        </p:spPr>
      </p:pic>
    </p:spTree>
    <p:extLst>
      <p:ext uri="{BB962C8B-B14F-4D97-AF65-F5344CB8AC3E}">
        <p14:creationId xmlns:p14="http://schemas.microsoft.com/office/powerpoint/2010/main" val="69817503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1" y="624109"/>
            <a:ext cx="2161307" cy="2784109"/>
          </a:xfrm>
        </p:spPr>
        <p:txBody>
          <a:bodyPr>
            <a:normAutofit/>
          </a:bodyPr>
          <a:lstStyle/>
          <a:p>
            <a:pPr algn="r"/>
            <a:r>
              <a:rPr lang="en-US" dirty="0"/>
              <a:t>Peer review: the truth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194" y="0"/>
            <a:ext cx="8280806" cy="6697066"/>
          </a:xfrm>
          <a:prstGeom prst="rect">
            <a:avLst/>
          </a:prstGeom>
        </p:spPr>
      </p:pic>
    </p:spTree>
    <p:extLst>
      <p:ext uri="{BB962C8B-B14F-4D97-AF65-F5344CB8AC3E}">
        <p14:creationId xmlns:p14="http://schemas.microsoft.com/office/powerpoint/2010/main" val="575393975"/>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 b="2119"/>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History of Peer Review</a:t>
            </a:r>
          </a:p>
        </p:txBody>
      </p:sp>
      <p:sp>
        <p:nvSpPr>
          <p:cNvPr id="3" name="Content Placeholder 2"/>
          <p:cNvSpPr>
            <a:spLocks noGrp="1"/>
          </p:cNvSpPr>
          <p:nvPr>
            <p:ph idx="1"/>
          </p:nvPr>
        </p:nvSpPr>
        <p:spPr>
          <a:xfrm>
            <a:off x="6438191" y="2133600"/>
            <a:ext cx="5066419" cy="4466740"/>
          </a:xfrm>
        </p:spPr>
        <p:txBody>
          <a:bodyPr>
            <a:noAutofit/>
          </a:bodyPr>
          <a:lstStyle/>
          <a:p>
            <a:r>
              <a:rPr lang="en-US" sz="1900" dirty="0"/>
              <a:t>Either started in the Royal Society of Edinburgh in 1731 or in the Royal Society of London’s “Committee on Papers” for the </a:t>
            </a:r>
            <a:r>
              <a:rPr lang="en-US" sz="1900" i="1" dirty="0"/>
              <a:t>Philosophical Transactions</a:t>
            </a:r>
            <a:r>
              <a:rPr lang="en-US" sz="1900" dirty="0"/>
              <a:t> journal 1752.</a:t>
            </a:r>
          </a:p>
          <a:p>
            <a:r>
              <a:rPr lang="en-US" sz="1900" dirty="0"/>
              <a:t>Initial purpose: to help select manuscripts, not vet them.</a:t>
            </a:r>
          </a:p>
          <a:p>
            <a:r>
              <a:rPr lang="en-US" sz="1900" dirty="0"/>
              <a:t>William Whewell developed explicit peer reviews in 1831 to be published alongside articles.</a:t>
            </a:r>
          </a:p>
          <a:p>
            <a:r>
              <a:rPr lang="en-US" sz="1900" dirty="0"/>
              <a:t>Anonymity for reviewers came shortly thereafter (but is still rare for the submitter)</a:t>
            </a:r>
          </a:p>
        </p:txBody>
      </p:sp>
    </p:spTree>
    <p:extLst>
      <p:ext uri="{BB962C8B-B14F-4D97-AF65-F5344CB8AC3E}">
        <p14:creationId xmlns:p14="http://schemas.microsoft.com/office/powerpoint/2010/main" val="195268396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10" r="44341" b="7003"/>
          <a:stretch/>
        </p:blipFill>
        <p:spPr bwMode="auto">
          <a:xfrm>
            <a:off x="9272336" y="3454845"/>
            <a:ext cx="2919663" cy="3414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535112" y="624110"/>
            <a:ext cx="5352214" cy="1280890"/>
          </a:xfrm>
        </p:spPr>
        <p:txBody>
          <a:bodyPr/>
          <a:lstStyle/>
          <a:p>
            <a:r>
              <a:rPr lang="en-US" dirty="0"/>
              <a:t>Three studies</a:t>
            </a:r>
          </a:p>
        </p:txBody>
      </p:sp>
      <p:sp>
        <p:nvSpPr>
          <p:cNvPr id="3" name="Content Placeholder 2"/>
          <p:cNvSpPr>
            <a:spLocks noGrp="1"/>
          </p:cNvSpPr>
          <p:nvPr>
            <p:ph idx="1"/>
          </p:nvPr>
        </p:nvSpPr>
        <p:spPr>
          <a:xfrm>
            <a:off x="3400424" y="1905000"/>
            <a:ext cx="5601620" cy="4953000"/>
          </a:xfrm>
        </p:spPr>
        <p:txBody>
          <a:bodyPr>
            <a:noAutofit/>
          </a:bodyPr>
          <a:lstStyle/>
          <a:p>
            <a:r>
              <a:rPr lang="en-US" sz="2200" dirty="0" err="1"/>
              <a:t>Balietti</a:t>
            </a:r>
            <a:r>
              <a:rPr lang="en-US" sz="2200" dirty="0"/>
              <a:t> et al. 2016:</a:t>
            </a:r>
          </a:p>
          <a:p>
            <a:pPr marL="400050" lvl="1" indent="0">
              <a:buNone/>
            </a:pPr>
            <a:r>
              <a:rPr lang="en-US" sz="2400" dirty="0">
                <a:latin typeface="Century Schoolbook" charset="0"/>
                <a:ea typeface="Century Schoolbook" charset="0"/>
                <a:cs typeface="Century Schoolbook" charset="0"/>
              </a:rPr>
              <a:t>“Our results show that </a:t>
            </a:r>
            <a:r>
              <a:rPr lang="en-US" sz="2400" b="1" dirty="0">
                <a:latin typeface="Century Schoolbook" charset="0"/>
                <a:ea typeface="Century Schoolbook" charset="0"/>
                <a:cs typeface="Century Schoolbook" charset="0"/>
              </a:rPr>
              <a:t>competition leads to more innovation</a:t>
            </a:r>
            <a:r>
              <a:rPr lang="en-US" sz="2400" dirty="0">
                <a:latin typeface="Century Schoolbook" charset="0"/>
                <a:ea typeface="Century Schoolbook" charset="0"/>
                <a:cs typeface="Century Schoolbook" charset="0"/>
              </a:rPr>
              <a:t> but also to more </a:t>
            </a:r>
            <a:r>
              <a:rPr lang="en-US" sz="2400" b="1" dirty="0">
                <a:latin typeface="Century Schoolbook" charset="0"/>
                <a:ea typeface="Century Schoolbook" charset="0"/>
                <a:cs typeface="Century Schoolbook" charset="0"/>
              </a:rPr>
              <a:t>unfair reviews</a:t>
            </a:r>
            <a:r>
              <a:rPr lang="en-US" sz="2400" dirty="0">
                <a:latin typeface="Century Schoolbook" charset="0"/>
                <a:ea typeface="Century Schoolbook" charset="0"/>
                <a:cs typeface="Century Schoolbook" charset="0"/>
              </a:rPr>
              <a:t> and to a </a:t>
            </a:r>
            <a:r>
              <a:rPr lang="en-US" sz="2400" b="1" dirty="0">
                <a:latin typeface="Century Schoolbook" charset="0"/>
                <a:ea typeface="Century Schoolbook" charset="0"/>
                <a:cs typeface="Century Schoolbook" charset="0"/>
              </a:rPr>
              <a:t>lower level of agreement</a:t>
            </a:r>
            <a:r>
              <a:rPr lang="en-US" sz="2400" dirty="0">
                <a:latin typeface="Century Schoolbook" charset="0"/>
                <a:ea typeface="Century Schoolbook" charset="0"/>
                <a:cs typeface="Century Schoolbook" charset="0"/>
              </a:rPr>
              <a:t> between reviewers</a:t>
            </a:r>
            <a:r>
              <a:rPr lang="mr-IN" sz="2400" dirty="0">
                <a:latin typeface="Century Schoolbook" charset="0"/>
                <a:ea typeface="Century Schoolbook" charset="0"/>
                <a:cs typeface="Century Schoolbook" charset="0"/>
              </a:rPr>
              <a:t>…</a:t>
            </a:r>
            <a:r>
              <a:rPr lang="en-US" sz="2400" dirty="0">
                <a:latin typeface="Century Schoolbook" charset="0"/>
                <a:ea typeface="Century Schoolbook" charset="0"/>
                <a:cs typeface="Century Schoolbook" charset="0"/>
              </a:rPr>
              <a:t> </a:t>
            </a:r>
            <a:r>
              <a:rPr lang="en-US" sz="2400" b="1" dirty="0">
                <a:latin typeface="Century Schoolbook" charset="0"/>
                <a:ea typeface="Century Schoolbook" charset="0"/>
                <a:cs typeface="Century Schoolbook" charset="0"/>
              </a:rPr>
              <a:t>not to a higher average quality </a:t>
            </a:r>
            <a:r>
              <a:rPr lang="en-US" sz="2400" dirty="0">
                <a:latin typeface="Century Schoolbook" charset="0"/>
                <a:ea typeface="Century Schoolbook" charset="0"/>
                <a:cs typeface="Century Schoolbook" charset="0"/>
              </a:rPr>
              <a:t>of published artworks. In fact, competition </a:t>
            </a:r>
            <a:r>
              <a:rPr lang="en-US" sz="2400" b="1" dirty="0">
                <a:latin typeface="Century Schoolbook" charset="0"/>
                <a:ea typeface="Century Schoolbook" charset="0"/>
                <a:cs typeface="Century Schoolbook" charset="0"/>
              </a:rPr>
              <a:t>increases the rejection rates of both low-quality and high-quality contributions</a:t>
            </a:r>
            <a:r>
              <a:rPr lang="en-US" sz="2400" dirty="0">
                <a:latin typeface="Century Schoolbook" charset="0"/>
                <a:ea typeface="Century Schoolbook" charset="0"/>
                <a:cs typeface="Century Schoolbook" charset="0"/>
              </a:rPr>
              <a:t>.”</a:t>
            </a:r>
          </a:p>
        </p:txBody>
      </p:sp>
      <p:sp>
        <p:nvSpPr>
          <p:cNvPr id="5" name="Text Box 1"/>
          <p:cNvSpPr txBox="1">
            <a:spLocks noChangeArrowheads="1"/>
          </p:cNvSpPr>
          <p:nvPr/>
        </p:nvSpPr>
        <p:spPr bwMode="auto">
          <a:xfrm>
            <a:off x="3535112" y="-658812"/>
            <a:ext cx="9363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x-none" sz="1600" b="1">
                <a:latin typeface="Arial" charset="0"/>
              </a:rPr>
              <a:t>Under competitive conditions, direct competitors in the same exhibition receive significantly lower review scores (close to zero), indicating self-interested behavior and gaming of the review system. </a:t>
            </a: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097" b="7645"/>
          <a:stretch/>
        </p:blipFill>
        <p:spPr bwMode="auto">
          <a:xfrm>
            <a:off x="9689431" y="3450585"/>
            <a:ext cx="2486525" cy="33913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 Box 1"/>
          <p:cNvSpPr txBox="1">
            <a:spLocks noChangeArrowheads="1"/>
          </p:cNvSpPr>
          <p:nvPr/>
        </p:nvSpPr>
        <p:spPr bwMode="auto">
          <a:xfrm>
            <a:off x="-7037388" y="-658812"/>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r>
              <a:rPr lang="en-GB" altLang="x-none" sz="1600" b="1">
                <a:latin typeface="Arial" charset="0"/>
              </a:rPr>
              <a:t>Outcome measures for creative products. </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9170" b="5392"/>
          <a:stretch/>
        </p:blipFill>
        <p:spPr bwMode="auto">
          <a:xfrm>
            <a:off x="0" y="3416923"/>
            <a:ext cx="3150102" cy="34207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 Box 4"/>
          <p:cNvSpPr txBox="1">
            <a:spLocks noChangeArrowheads="1"/>
          </p:cNvSpPr>
          <p:nvPr/>
        </p:nvSpPr>
        <p:spPr bwMode="auto">
          <a:xfrm>
            <a:off x="-6656388" y="5503863"/>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r>
              <a:rPr lang="en-GB" altLang="x-none" sz="1200" b="1">
                <a:latin typeface="Arial" charset="0"/>
              </a:rPr>
              <a:t>Stefano </a:t>
            </a:r>
            <a:r>
              <a:rPr lang="en-GB" altLang="x-none" sz="1200" b="1" dirty="0" err="1">
                <a:latin typeface="Arial" charset="0"/>
              </a:rPr>
              <a:t>Balietti</a:t>
            </a:r>
            <a:r>
              <a:rPr lang="en-GB" altLang="x-none" sz="1200" b="1" dirty="0">
                <a:latin typeface="Arial" charset="0"/>
              </a:rPr>
              <a:t> et al. PNAS 2016;113:8414-8419</a:t>
            </a:r>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10" r="44341" b="7003"/>
          <a:stretch/>
        </p:blipFill>
        <p:spPr bwMode="auto">
          <a:xfrm>
            <a:off x="9272336" y="0"/>
            <a:ext cx="2919663" cy="34149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033" r="30830" b="4747"/>
          <a:stretch/>
        </p:blipFill>
        <p:spPr bwMode="auto">
          <a:xfrm>
            <a:off x="0" y="12031"/>
            <a:ext cx="3150102" cy="3410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352969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studies</a:t>
            </a:r>
          </a:p>
        </p:txBody>
      </p:sp>
      <p:sp>
        <p:nvSpPr>
          <p:cNvPr id="3" name="Content Placeholder 2"/>
          <p:cNvSpPr>
            <a:spLocks noGrp="1"/>
          </p:cNvSpPr>
          <p:nvPr>
            <p:ph idx="1"/>
          </p:nvPr>
        </p:nvSpPr>
        <p:spPr>
          <a:xfrm>
            <a:off x="2589212" y="1905000"/>
            <a:ext cx="8915400" cy="4006222"/>
          </a:xfrm>
        </p:spPr>
        <p:txBody>
          <a:bodyPr>
            <a:noAutofit/>
          </a:bodyPr>
          <a:lstStyle/>
          <a:p>
            <a:r>
              <a:rPr lang="en-US" sz="2200" dirty="0">
                <a:latin typeface="Century Gothic" charset="0"/>
                <a:ea typeface="Century Gothic" charset="0"/>
                <a:cs typeface="Century Gothic" charset="0"/>
              </a:rPr>
              <a:t>Peters &amp; </a:t>
            </a:r>
            <a:r>
              <a:rPr lang="en-US" sz="2200" dirty="0" err="1">
                <a:latin typeface="Century Gothic" charset="0"/>
                <a:ea typeface="Century Gothic" charset="0"/>
                <a:cs typeface="Century Gothic" charset="0"/>
              </a:rPr>
              <a:t>Ceci</a:t>
            </a:r>
            <a:r>
              <a:rPr lang="en-US" sz="2200" dirty="0">
                <a:latin typeface="Century Gothic" charset="0"/>
                <a:ea typeface="Century Gothic" charset="0"/>
                <a:cs typeface="Century Gothic" charset="0"/>
              </a:rPr>
              <a:t> 1982: Retyped 12 studies and resubmitted them w/ less prestigious affiliations: nine weren’t caught, eight of those were rejected.</a:t>
            </a:r>
          </a:p>
        </p:txBody>
      </p:sp>
    </p:spTree>
    <p:extLst>
      <p:ext uri="{BB962C8B-B14F-4D97-AF65-F5344CB8AC3E}">
        <p14:creationId xmlns:p14="http://schemas.microsoft.com/office/powerpoint/2010/main" val="16319670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studies</a:t>
            </a:r>
          </a:p>
        </p:txBody>
      </p:sp>
      <p:sp>
        <p:nvSpPr>
          <p:cNvPr id="3" name="Content Placeholder 2"/>
          <p:cNvSpPr>
            <a:spLocks noGrp="1"/>
          </p:cNvSpPr>
          <p:nvPr>
            <p:ph idx="1"/>
          </p:nvPr>
        </p:nvSpPr>
        <p:spPr>
          <a:xfrm>
            <a:off x="2589212" y="1905000"/>
            <a:ext cx="8915400" cy="4006222"/>
          </a:xfrm>
        </p:spPr>
        <p:txBody>
          <a:bodyPr>
            <a:noAutofit/>
          </a:bodyPr>
          <a:lstStyle/>
          <a:p>
            <a:r>
              <a:rPr lang="en-US" sz="1900" dirty="0">
                <a:latin typeface="Century Gothic" charset="0"/>
                <a:ea typeface="Century Gothic" charset="0"/>
                <a:cs typeface="Century Gothic" charset="0"/>
              </a:rPr>
              <a:t>In 1994, the General Accounting Office Reviewed 246 grants, interviewed 1400 reviewers at NIH, NSF, NEH, issued 133-page report finding:</a:t>
            </a:r>
          </a:p>
          <a:p>
            <a:pPr lvl="1" indent="-342900"/>
            <a:r>
              <a:rPr lang="en-US" sz="1900" dirty="0">
                <a:latin typeface="Century Gothic" charset="0"/>
                <a:ea typeface="Century Gothic" charset="0"/>
                <a:cs typeface="Century Gothic" charset="0"/>
              </a:rPr>
              <a:t>Reviewers often knew applicants and tended to give them higher scores than they would give strangers. </a:t>
            </a:r>
          </a:p>
          <a:p>
            <a:pPr lvl="1" indent="-342900"/>
            <a:r>
              <a:rPr lang="en-US" sz="1900" dirty="0">
                <a:latin typeface="Century Gothic" charset="0"/>
                <a:ea typeface="Century Gothic" charset="0"/>
                <a:cs typeface="Century Gothic" charset="0"/>
              </a:rPr>
              <a:t>Prestigious applicants got the benefit of the doubt over lesser-known colleagues. </a:t>
            </a:r>
          </a:p>
          <a:p>
            <a:pPr lvl="1" indent="-342900"/>
            <a:r>
              <a:rPr lang="en-US" sz="1900" dirty="0">
                <a:latin typeface="Century Gothic" charset="0"/>
                <a:ea typeface="Century Gothic" charset="0"/>
                <a:cs typeface="Century Gothic" charset="0"/>
              </a:rPr>
              <a:t>Applicants from top institutions enjoyed a halo effect that boosted scores.</a:t>
            </a:r>
          </a:p>
          <a:p>
            <a:pPr lvl="1" indent="-342900"/>
            <a:r>
              <a:rPr lang="en-US" sz="1900" dirty="0">
                <a:latin typeface="Century Gothic" charset="0"/>
                <a:ea typeface="Century Gothic" charset="0"/>
                <a:cs typeface="Century Gothic" charset="0"/>
              </a:rPr>
              <a:t>Gender gap: NSF &amp; NEH favored men, NIH favored women.</a:t>
            </a:r>
          </a:p>
          <a:p>
            <a:pPr marL="400050" lvl="1" indent="0">
              <a:buNone/>
            </a:pPr>
            <a:r>
              <a:rPr lang="en-US" sz="1900" dirty="0">
                <a:latin typeface="Century Gothic" charset="0"/>
                <a:ea typeface="Century Gothic" charset="0"/>
                <a:cs typeface="Century Gothic" charset="0"/>
              </a:rPr>
              <a:t>Recommended adding more women, minority members, and junior researchers to review processes, but otherwise left the system alone.</a:t>
            </a:r>
          </a:p>
        </p:txBody>
      </p:sp>
    </p:spTree>
    <p:extLst>
      <p:ext uri="{BB962C8B-B14F-4D97-AF65-F5344CB8AC3E}">
        <p14:creationId xmlns:p14="http://schemas.microsoft.com/office/powerpoint/2010/main" val="99405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Noticing a trend, inferring a tendency</a:t>
            </a:r>
          </a:p>
        </p:txBody>
      </p:sp>
      <p:sp>
        <p:nvSpPr>
          <p:cNvPr id="3" name="Half Frame 2"/>
          <p:cNvSpPr/>
          <p:nvPr/>
        </p:nvSpPr>
        <p:spPr>
          <a:xfrm flipV="1">
            <a:off x="2775284" y="2223104"/>
            <a:ext cx="6051777" cy="3776641"/>
          </a:xfrm>
          <a:prstGeom prst="halfFrame">
            <a:avLst>
              <a:gd name="adj1" fmla="val 2003"/>
              <a:gd name="adj2" fmla="val 2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935705" y="6160168"/>
            <a:ext cx="5891356" cy="369332"/>
          </a:xfrm>
          <a:prstGeom prst="rect">
            <a:avLst/>
          </a:prstGeom>
          <a:noFill/>
        </p:spPr>
        <p:txBody>
          <a:bodyPr wrap="none" rtlCol="0">
            <a:spAutoFit/>
          </a:bodyPr>
          <a:lstStyle/>
          <a:p>
            <a:r>
              <a:rPr lang="en-US" dirty="0"/>
              <a:t>1  2  3  4  5  6  7  8  9 10 11 12 13 14 15 16 17 18 19 20</a:t>
            </a:r>
          </a:p>
        </p:txBody>
      </p:sp>
      <p:sp>
        <p:nvSpPr>
          <p:cNvPr id="5" name="Oval 4"/>
          <p:cNvSpPr/>
          <p:nvPr/>
        </p:nvSpPr>
        <p:spPr>
          <a:xfrm>
            <a:off x="4540218" y="481561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35272" y="437702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45164" y="510431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37745" y="458680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50110" y="54596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42691" y="4825042"/>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52583" y="5697238"/>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47637" y="513639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920434" y="3273279"/>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515488" y="269879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325380" y="351546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17961" y="2908576"/>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30326" y="395747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22907" y="3307041"/>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32799" y="4167250"/>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27853" y="3746217"/>
            <a:ext cx="112295" cy="102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110542" y="2405997"/>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813015" y="2673723"/>
            <a:ext cx="112295" cy="112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24135" y="2223106"/>
            <a:ext cx="441146" cy="3693319"/>
          </a:xfrm>
          <a:prstGeom prst="rect">
            <a:avLst/>
          </a:prstGeom>
          <a:noFill/>
        </p:spPr>
        <p:txBody>
          <a:bodyPr wrap="none" rtlCol="0">
            <a:spAutoFit/>
          </a:bodyPr>
          <a:lstStyle/>
          <a:p>
            <a:pPr algn="r"/>
            <a:r>
              <a:rPr lang="en-US" dirty="0"/>
              <a:t>13</a:t>
            </a:r>
          </a:p>
          <a:p>
            <a:pPr algn="r"/>
            <a:r>
              <a:rPr lang="en-US" dirty="0"/>
              <a:t>12</a:t>
            </a:r>
          </a:p>
          <a:p>
            <a:pPr algn="r"/>
            <a:r>
              <a:rPr lang="en-US" dirty="0"/>
              <a:t>11</a:t>
            </a:r>
          </a:p>
          <a:p>
            <a:pPr algn="r"/>
            <a:r>
              <a:rPr lang="en-US" dirty="0"/>
              <a:t>10</a:t>
            </a:r>
          </a:p>
          <a:p>
            <a:pPr algn="r"/>
            <a:r>
              <a:rPr lang="en-US" dirty="0"/>
              <a:t>9</a:t>
            </a:r>
          </a:p>
          <a:p>
            <a:pPr algn="r"/>
            <a:r>
              <a:rPr lang="en-US" dirty="0"/>
              <a:t>8</a:t>
            </a:r>
          </a:p>
          <a:p>
            <a:pPr algn="r"/>
            <a:r>
              <a:rPr lang="en-US" dirty="0"/>
              <a:t>7</a:t>
            </a:r>
          </a:p>
          <a:p>
            <a:pPr algn="r"/>
            <a:r>
              <a:rPr lang="en-US" dirty="0"/>
              <a:t>6</a:t>
            </a:r>
          </a:p>
          <a:p>
            <a:pPr algn="r"/>
            <a:r>
              <a:rPr lang="en-US" dirty="0"/>
              <a:t>5</a:t>
            </a:r>
          </a:p>
          <a:p>
            <a:pPr algn="r"/>
            <a:r>
              <a:rPr lang="en-US" dirty="0"/>
              <a:t>4</a:t>
            </a:r>
          </a:p>
          <a:p>
            <a:pPr algn="r"/>
            <a:r>
              <a:rPr lang="en-US" dirty="0"/>
              <a:t>3</a:t>
            </a:r>
          </a:p>
          <a:p>
            <a:pPr algn="r"/>
            <a:r>
              <a:rPr lang="en-US" dirty="0"/>
              <a:t>2</a:t>
            </a:r>
          </a:p>
          <a:p>
            <a:pPr algn="r"/>
            <a:r>
              <a:rPr lang="en-US" dirty="0"/>
              <a:t>1</a:t>
            </a:r>
          </a:p>
        </p:txBody>
      </p:sp>
      <p:sp>
        <p:nvSpPr>
          <p:cNvPr id="6" name="TextBox 5"/>
          <p:cNvSpPr txBox="1"/>
          <p:nvPr/>
        </p:nvSpPr>
        <p:spPr>
          <a:xfrm>
            <a:off x="9401887" y="2223104"/>
            <a:ext cx="2464136" cy="3693319"/>
          </a:xfrm>
          <a:prstGeom prst="rect">
            <a:avLst/>
          </a:prstGeom>
          <a:noFill/>
        </p:spPr>
        <p:txBody>
          <a:bodyPr wrap="none" rtlCol="0">
            <a:spAutoFit/>
          </a:bodyPr>
          <a:lstStyle/>
          <a:p>
            <a:r>
              <a:rPr lang="en-US" b="1" dirty="0"/>
              <a:t>But what tendency?</a:t>
            </a:r>
          </a:p>
          <a:p>
            <a:endParaRPr lang="en-US" dirty="0"/>
          </a:p>
          <a:p>
            <a:r>
              <a:rPr lang="en-US" dirty="0"/>
              <a:t>Next measurement</a:t>
            </a:r>
            <a:br>
              <a:rPr lang="en-US" dirty="0"/>
            </a:br>
            <a:r>
              <a:rPr lang="en-US" dirty="0"/>
              <a:t>will continue to be</a:t>
            </a:r>
            <a:br>
              <a:rPr lang="en-US" dirty="0"/>
            </a:br>
            <a:r>
              <a:rPr lang="en-US" dirty="0"/>
              <a:t>an increase?</a:t>
            </a:r>
          </a:p>
          <a:p>
            <a:endParaRPr lang="en-US" dirty="0"/>
          </a:p>
          <a:p>
            <a:r>
              <a:rPr lang="en-US" dirty="0"/>
              <a:t>Next measurement</a:t>
            </a:r>
            <a:br>
              <a:rPr lang="en-US" dirty="0"/>
            </a:br>
            <a:r>
              <a:rPr lang="en-US" dirty="0"/>
              <a:t>will continue to be </a:t>
            </a:r>
            <a:br>
              <a:rPr lang="en-US" dirty="0"/>
            </a:br>
            <a:r>
              <a:rPr lang="en-US" dirty="0"/>
              <a:t>less than 13?</a:t>
            </a:r>
            <a:br>
              <a:rPr lang="en-US" dirty="0"/>
            </a:br>
            <a:endParaRPr lang="en-US" dirty="0"/>
          </a:p>
          <a:p>
            <a:r>
              <a:rPr lang="en-US" dirty="0"/>
              <a:t>Next measurement</a:t>
            </a:r>
            <a:br>
              <a:rPr lang="en-US" dirty="0"/>
            </a:br>
            <a:r>
              <a:rPr lang="en-US" dirty="0"/>
              <a:t>will continue to not</a:t>
            </a:r>
            <a:br>
              <a:rPr lang="en-US" dirty="0"/>
            </a:br>
            <a:r>
              <a:rPr lang="en-US" dirty="0"/>
              <a:t>be 14?</a:t>
            </a:r>
          </a:p>
        </p:txBody>
      </p:sp>
    </p:spTree>
    <p:extLst>
      <p:ext uri="{BB962C8B-B14F-4D97-AF65-F5344CB8AC3E}">
        <p14:creationId xmlns:p14="http://schemas.microsoft.com/office/powerpoint/2010/main" val="462699943"/>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Peer Review &amp; Publishers</a:t>
            </a:r>
          </a:p>
        </p:txBody>
      </p:sp>
    </p:spTree>
    <p:extLst>
      <p:ext uri="{BB962C8B-B14F-4D97-AF65-F5344CB8AC3E}">
        <p14:creationId xmlns:p14="http://schemas.microsoft.com/office/powerpoint/2010/main" val="214302598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Peer Review – Incentives</a:t>
            </a:r>
          </a:p>
        </p:txBody>
      </p:sp>
      <p:sp>
        <p:nvSpPr>
          <p:cNvPr id="3" name="Content Placeholder 2"/>
          <p:cNvSpPr>
            <a:spLocks noGrp="1"/>
          </p:cNvSpPr>
          <p:nvPr>
            <p:ph idx="1"/>
          </p:nvPr>
        </p:nvSpPr>
        <p:spPr>
          <a:xfrm>
            <a:off x="2589212" y="1905000"/>
            <a:ext cx="8915400" cy="4724400"/>
          </a:xfrm>
        </p:spPr>
        <p:txBody>
          <a:bodyPr>
            <a:normAutofit/>
          </a:bodyPr>
          <a:lstStyle/>
          <a:p>
            <a:pPr marL="0" indent="0">
              <a:buNone/>
            </a:pPr>
            <a:r>
              <a:rPr lang="en-US" sz="2000" dirty="0"/>
              <a:t>Researchers review to</a:t>
            </a:r>
            <a:r>
              <a:rPr lang="mr-IN" sz="2000" dirty="0"/>
              <a:t>…</a:t>
            </a:r>
            <a:endParaRPr lang="en-US" sz="2000" dirty="0"/>
          </a:p>
          <a:p>
            <a:r>
              <a:rPr lang="en-US" sz="2000" dirty="0"/>
              <a:t>Read latest articles?										</a:t>
            </a:r>
            <a:r>
              <a:rPr lang="en-US" sz="2000" dirty="0">
                <a:solidFill>
                  <a:schemeClr val="accent5"/>
                </a:solidFill>
              </a:rPr>
              <a:t> ✔</a:t>
            </a:r>
            <a:endParaRPr lang="en-US" sz="2000" dirty="0"/>
          </a:p>
          <a:p>
            <a:r>
              <a:rPr lang="en-US" sz="2000" dirty="0"/>
              <a:t>Serve their field?											</a:t>
            </a:r>
            <a:r>
              <a:rPr lang="en-US" sz="2000" dirty="0">
                <a:solidFill>
                  <a:schemeClr val="accent5"/>
                </a:solidFill>
              </a:rPr>
              <a:t> ✔</a:t>
            </a:r>
            <a:endParaRPr lang="en-US" sz="2000" dirty="0"/>
          </a:p>
          <a:p>
            <a:r>
              <a:rPr lang="en-US" sz="2000" dirty="0"/>
              <a:t>Shape the field?											</a:t>
            </a:r>
            <a:r>
              <a:rPr lang="en-US" sz="2000" dirty="0">
                <a:solidFill>
                  <a:schemeClr val="accent5"/>
                </a:solidFill>
              </a:rPr>
              <a:t> ✔</a:t>
            </a:r>
            <a:endParaRPr lang="en-US" sz="2000" dirty="0"/>
          </a:p>
          <a:p>
            <a:r>
              <a:rPr lang="en-US" sz="2000" dirty="0"/>
              <a:t>Add a brief line to their CV/end-of-year evaluation?		 </a:t>
            </a:r>
            <a:r>
              <a:rPr lang="en-US" sz="2000" dirty="0">
                <a:solidFill>
                  <a:schemeClr val="accent4">
                    <a:lumMod val="60000"/>
                    <a:lumOff val="40000"/>
                  </a:schemeClr>
                </a:solidFill>
              </a:rPr>
              <a:t>✔</a:t>
            </a:r>
          </a:p>
          <a:p>
            <a:r>
              <a:rPr lang="en-US" sz="2000" dirty="0"/>
              <a:t>Curry favor with the editor?								</a:t>
            </a:r>
            <a:r>
              <a:rPr lang="en-US" sz="2000" dirty="0">
                <a:solidFill>
                  <a:schemeClr val="accent5"/>
                </a:solidFill>
              </a:rPr>
              <a:t> </a:t>
            </a:r>
            <a:r>
              <a:rPr lang="en-US" sz="2000" dirty="0">
                <a:solidFill>
                  <a:schemeClr val="accent2">
                    <a:lumMod val="60000"/>
                    <a:lumOff val="40000"/>
                  </a:schemeClr>
                </a:solidFill>
              </a:rPr>
              <a:t>✔</a:t>
            </a:r>
          </a:p>
          <a:p>
            <a:r>
              <a:rPr lang="en-US" sz="2000" dirty="0"/>
              <a:t>Force writers to cite you?									</a:t>
            </a:r>
            <a:r>
              <a:rPr lang="en-US" sz="2000" dirty="0">
                <a:solidFill>
                  <a:schemeClr val="accent5"/>
                </a:solidFill>
              </a:rPr>
              <a:t> </a:t>
            </a:r>
            <a:r>
              <a:rPr lang="en-US" sz="2000" dirty="0">
                <a:solidFill>
                  <a:schemeClr val="accent2">
                    <a:lumMod val="75000"/>
                  </a:schemeClr>
                </a:solidFill>
              </a:rPr>
              <a:t>✔</a:t>
            </a:r>
          </a:p>
          <a:p>
            <a:r>
              <a:rPr lang="en-US" sz="2000" dirty="0"/>
              <a:t>Sabotage competitors?									</a:t>
            </a:r>
            <a:r>
              <a:rPr lang="en-US" sz="2000" dirty="0">
                <a:solidFill>
                  <a:schemeClr val="accent5"/>
                </a:solidFill>
              </a:rPr>
              <a:t> </a:t>
            </a:r>
            <a:r>
              <a:rPr lang="en-US" sz="2000" dirty="0">
                <a:solidFill>
                  <a:schemeClr val="accent1"/>
                </a:solidFill>
              </a:rPr>
              <a:t>✔</a:t>
            </a:r>
          </a:p>
          <a:p>
            <a:r>
              <a:rPr lang="en-US" sz="2000" dirty="0"/>
              <a:t>Steal ideas?													</a:t>
            </a:r>
            <a:r>
              <a:rPr lang="en-US" sz="2000" dirty="0">
                <a:solidFill>
                  <a:schemeClr val="accent5"/>
                </a:solidFill>
              </a:rPr>
              <a:t> </a:t>
            </a:r>
            <a:r>
              <a:rPr lang="en-US" sz="2000" dirty="0">
                <a:solidFill>
                  <a:schemeClr val="accent1">
                    <a:lumMod val="50000"/>
                  </a:schemeClr>
                </a:solidFill>
              </a:rPr>
              <a:t>✔</a:t>
            </a:r>
          </a:p>
          <a:p>
            <a:r>
              <a:rPr lang="en-US" sz="2000" dirty="0"/>
              <a:t>Make money?												</a:t>
            </a:r>
            <a:r>
              <a:rPr lang="en-US" sz="2000" dirty="0">
                <a:solidFill>
                  <a:srgbClr val="FF0000"/>
                </a:solidFill>
              </a:rPr>
              <a:t> ✘</a:t>
            </a:r>
            <a:endParaRPr lang="en-US" sz="2000" dirty="0"/>
          </a:p>
        </p:txBody>
      </p:sp>
    </p:spTree>
    <p:extLst>
      <p:ext uri="{BB962C8B-B14F-4D97-AF65-F5344CB8AC3E}">
        <p14:creationId xmlns:p14="http://schemas.microsoft.com/office/powerpoint/2010/main" val="1208199196"/>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Peer Review – Structure</a:t>
            </a:r>
          </a:p>
        </p:txBody>
      </p:sp>
      <p:sp>
        <p:nvSpPr>
          <p:cNvPr id="3" name="Content Placeholder 2"/>
          <p:cNvSpPr>
            <a:spLocks noGrp="1"/>
          </p:cNvSpPr>
          <p:nvPr>
            <p:ph idx="1"/>
          </p:nvPr>
        </p:nvSpPr>
        <p:spPr>
          <a:xfrm>
            <a:off x="2589212" y="1905001"/>
            <a:ext cx="8915400" cy="1697735"/>
          </a:xfrm>
        </p:spPr>
        <p:txBody>
          <a:bodyPr numCol="3" anchor="b" anchorCtr="0">
            <a:normAutofit/>
          </a:bodyPr>
          <a:lstStyle/>
          <a:p>
            <a:pPr marL="0" indent="0">
              <a:buNone/>
            </a:pPr>
            <a:r>
              <a:rPr lang="en-US" sz="2000" b="1" dirty="0"/>
              <a:t>Reviewers can be:</a:t>
            </a:r>
          </a:p>
          <a:p>
            <a:r>
              <a:rPr lang="en-US" sz="2000" dirty="0"/>
              <a:t>Lazy</a:t>
            </a:r>
          </a:p>
          <a:p>
            <a:r>
              <a:rPr lang="en-US" sz="2000" dirty="0"/>
              <a:t>Unqualified</a:t>
            </a:r>
          </a:p>
          <a:p>
            <a:r>
              <a:rPr lang="en-US" sz="2000" dirty="0"/>
              <a:t>Tardy</a:t>
            </a:r>
          </a:p>
          <a:p>
            <a:endParaRPr lang="en-US" sz="2000" dirty="0"/>
          </a:p>
          <a:p>
            <a:r>
              <a:rPr lang="en-US" sz="2000" dirty="0"/>
              <a:t>Wooed by ‘Halo effect’ &amp; prestige effect</a:t>
            </a:r>
          </a:p>
          <a:p>
            <a:r>
              <a:rPr lang="en-US" sz="2000" dirty="0"/>
              <a:t>Competitors w/ conflicts of interest</a:t>
            </a:r>
          </a:p>
          <a:p>
            <a:r>
              <a:rPr lang="en-US" sz="2000" dirty="0"/>
              <a:t>Collaborators w/ vested interest</a:t>
            </a:r>
          </a:p>
        </p:txBody>
      </p:sp>
      <p:sp>
        <p:nvSpPr>
          <p:cNvPr id="4" name="Content Placeholder 2"/>
          <p:cNvSpPr txBox="1">
            <a:spLocks/>
          </p:cNvSpPr>
          <p:nvPr/>
        </p:nvSpPr>
        <p:spPr>
          <a:xfrm>
            <a:off x="2589212" y="4087282"/>
            <a:ext cx="8915400" cy="2076451"/>
          </a:xfrm>
          <a:prstGeom prst="rect">
            <a:avLst/>
          </a:prstGeom>
        </p:spPr>
        <p:txBody>
          <a:bodyPr vert="horz" lIns="91440" tIns="45720" rIns="91440" bIns="45720" numCol="3" rtlCol="0" anchor="b" anchorCtr="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b="1" dirty="0"/>
              <a:t>Editors can be:</a:t>
            </a:r>
          </a:p>
          <a:p>
            <a:r>
              <a:rPr lang="en-US" sz="2000" dirty="0"/>
              <a:t>Lazy</a:t>
            </a:r>
          </a:p>
          <a:p>
            <a:r>
              <a:rPr lang="en-US" sz="2000" dirty="0"/>
              <a:t>Unqualified</a:t>
            </a:r>
          </a:p>
          <a:p>
            <a:r>
              <a:rPr lang="en-US" sz="2000" dirty="0"/>
              <a:t>Biased toward positive, novel results</a:t>
            </a:r>
          </a:p>
          <a:p>
            <a:r>
              <a:rPr lang="en-US" sz="2000" dirty="0"/>
              <a:t>Wooed by ‘Halo effect’ &amp; prestige effect</a:t>
            </a:r>
          </a:p>
          <a:p>
            <a:r>
              <a:rPr lang="en-US" sz="2000" dirty="0"/>
              <a:t>Unaware of security concerns</a:t>
            </a:r>
          </a:p>
          <a:p>
            <a:r>
              <a:rPr lang="en-US" sz="2000" dirty="0"/>
              <a:t>Unable to find appropriate reviewers</a:t>
            </a:r>
          </a:p>
        </p:txBody>
      </p:sp>
    </p:spTree>
    <p:extLst>
      <p:ext uri="{BB962C8B-B14F-4D97-AF65-F5344CB8AC3E}">
        <p14:creationId xmlns:p14="http://schemas.microsoft.com/office/powerpoint/2010/main" val="1237582282"/>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Elsevier Boycott</a:t>
            </a:r>
          </a:p>
        </p:txBody>
      </p:sp>
      <p:sp>
        <p:nvSpPr>
          <p:cNvPr id="3" name="Content Placeholder 2"/>
          <p:cNvSpPr>
            <a:spLocks noGrp="1"/>
          </p:cNvSpPr>
          <p:nvPr>
            <p:ph idx="1"/>
          </p:nvPr>
        </p:nvSpPr>
        <p:spPr/>
        <p:txBody>
          <a:bodyPr>
            <a:normAutofit/>
          </a:bodyPr>
          <a:lstStyle/>
          <a:p>
            <a:r>
              <a:rPr lang="en-US" sz="2000" dirty="0"/>
              <a:t>Elsevier is a huge, very profitable journal publishing house. It makes $25.2B annually and has a higher profit margin than Apple.</a:t>
            </a:r>
          </a:p>
          <a:p>
            <a:r>
              <a:rPr lang="en-US" sz="2000" dirty="0"/>
              <a:t>In 2012, 3000+ researchers signed on to boycott them, claiming</a:t>
            </a:r>
            <a:r>
              <a:rPr lang="mr-IN" sz="2000" dirty="0"/>
              <a:t>…</a:t>
            </a:r>
            <a:endParaRPr lang="en-US" sz="2000" dirty="0"/>
          </a:p>
          <a:p>
            <a:pPr lvl="1">
              <a:buFont typeface="+mj-lt"/>
              <a:buAutoNum type="arabicPeriod"/>
            </a:pPr>
            <a:r>
              <a:rPr lang="en-US" sz="2000" dirty="0"/>
              <a:t>They charge exorbitantly high prices for their journals.</a:t>
            </a:r>
          </a:p>
          <a:p>
            <a:pPr lvl="1">
              <a:buFont typeface="+mj-lt"/>
              <a:buAutoNum type="arabicPeriod"/>
            </a:pPr>
            <a:r>
              <a:rPr lang="en-US" sz="2000" dirty="0"/>
              <a:t>They sell journals in very large “bundles,” so libraries must buy a large set with many unwanted journals, or none at all. Elsevier thus makes huge profits.</a:t>
            </a:r>
          </a:p>
          <a:p>
            <a:pPr lvl="1">
              <a:buFont typeface="+mj-lt"/>
              <a:buAutoNum type="arabicPeriod"/>
            </a:pPr>
            <a:r>
              <a:rPr lang="en-US" sz="2000" dirty="0"/>
              <a:t>They support measures such as SOPA, PIPA and the Research Works Act, that aim to restrict the free exchange of information.</a:t>
            </a:r>
          </a:p>
          <a:p>
            <a:endParaRPr lang="en-US" sz="2800" dirty="0"/>
          </a:p>
        </p:txBody>
      </p:sp>
    </p:spTree>
    <p:extLst>
      <p:ext uri="{BB962C8B-B14F-4D97-AF65-F5344CB8AC3E}">
        <p14:creationId xmlns:p14="http://schemas.microsoft.com/office/powerpoint/2010/main" val="108088441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74" y="0"/>
            <a:ext cx="12002926" cy="8475676"/>
          </a:xfrm>
        </p:spPr>
      </p:pic>
      <p:sp>
        <p:nvSpPr>
          <p:cNvPr id="2" name="Title 1"/>
          <p:cNvSpPr>
            <a:spLocks noGrp="1"/>
          </p:cNvSpPr>
          <p:nvPr>
            <p:ph type="title"/>
          </p:nvPr>
        </p:nvSpPr>
        <p:spPr>
          <a:xfrm>
            <a:off x="529389" y="4010525"/>
            <a:ext cx="3449053" cy="2229853"/>
          </a:xfrm>
        </p:spPr>
        <p:txBody>
          <a:bodyPr>
            <a:normAutofit/>
          </a:bodyPr>
          <a:lstStyle/>
          <a:p>
            <a:pPr algn="r"/>
            <a:r>
              <a:rPr lang="en-US" dirty="0"/>
              <a:t>Annual cost for journal subscriptions</a:t>
            </a:r>
          </a:p>
        </p:txBody>
      </p:sp>
    </p:spTree>
    <p:extLst>
      <p:ext uri="{BB962C8B-B14F-4D97-AF65-F5344CB8AC3E}">
        <p14:creationId xmlns:p14="http://schemas.microsoft.com/office/powerpoint/2010/main" val="1357455368"/>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337"/>
            <a:ext cx="12192000" cy="7570485"/>
          </a:xfrm>
        </p:spPr>
      </p:pic>
    </p:spTree>
    <p:extLst>
      <p:ext uri="{BB962C8B-B14F-4D97-AF65-F5344CB8AC3E}">
        <p14:creationId xmlns:p14="http://schemas.microsoft.com/office/powerpoint/2010/main" val="331402943"/>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762292"/>
            <a:ext cx="4114800" cy="6096001"/>
          </a:xfrm>
          <a:prstGeom prst="rect">
            <a:avLst/>
          </a:prstGeom>
        </p:spPr>
      </p:pic>
      <p:sp>
        <p:nvSpPr>
          <p:cNvPr id="2" name="Title 1"/>
          <p:cNvSpPr>
            <a:spLocks noGrp="1"/>
          </p:cNvSpPr>
          <p:nvPr>
            <p:ph type="title"/>
          </p:nvPr>
        </p:nvSpPr>
        <p:spPr>
          <a:xfrm>
            <a:off x="649224" y="645106"/>
            <a:ext cx="6574536" cy="1259894"/>
          </a:xfrm>
        </p:spPr>
        <p:txBody>
          <a:bodyPr>
            <a:normAutofit/>
          </a:bodyPr>
          <a:lstStyle/>
          <a:p>
            <a:r>
              <a:rPr lang="en-US" dirty="0"/>
              <a:t>Leaving Peer-Reviewed Journals</a:t>
            </a:r>
          </a:p>
        </p:txBody>
      </p:sp>
      <p:sp>
        <p:nvSpPr>
          <p:cNvPr id="3" name="Content Placeholder 2"/>
          <p:cNvSpPr>
            <a:spLocks noGrp="1"/>
          </p:cNvSpPr>
          <p:nvPr>
            <p:ph idx="1"/>
          </p:nvPr>
        </p:nvSpPr>
        <p:spPr>
          <a:xfrm>
            <a:off x="649224" y="2133600"/>
            <a:ext cx="7021576" cy="4433900"/>
          </a:xfrm>
        </p:spPr>
        <p:txBody>
          <a:bodyPr>
            <a:normAutofit/>
          </a:bodyPr>
          <a:lstStyle/>
          <a:p>
            <a:r>
              <a:rPr lang="en-US" sz="2400" dirty="0"/>
              <a:t>Elsevier is not unique. Researchers write, edit, and review the articles, then they (or their institutions) buy back that content at huge cost.</a:t>
            </a:r>
          </a:p>
          <a:p>
            <a:r>
              <a:rPr lang="en-US" sz="2400" dirty="0"/>
              <a:t>Online repositories, like </a:t>
            </a:r>
            <a:r>
              <a:rPr lang="en-US" sz="2400" dirty="0" err="1"/>
              <a:t>Arxiv.org</a:t>
            </a:r>
            <a:r>
              <a:rPr lang="en-US" sz="2400" dirty="0"/>
              <a:t>, </a:t>
            </a:r>
            <a:r>
              <a:rPr lang="en-US" sz="2400" dirty="0" err="1"/>
              <a:t>biorxiv.org</a:t>
            </a:r>
            <a:r>
              <a:rPr lang="en-US" sz="2400" dirty="0"/>
              <a:t>, </a:t>
            </a:r>
            <a:r>
              <a:rPr lang="en-US" sz="2400" dirty="0" err="1"/>
              <a:t>philsci-archive.pitt.edu</a:t>
            </a:r>
            <a:r>
              <a:rPr lang="en-US" sz="2400" dirty="0"/>
              <a:t>, </a:t>
            </a:r>
            <a:r>
              <a:rPr lang="en-US" sz="2400" dirty="0" err="1"/>
              <a:t>academia.edu</a:t>
            </a:r>
            <a:endParaRPr lang="en-US" sz="2400" dirty="0"/>
          </a:p>
          <a:p>
            <a:r>
              <a:rPr lang="en-US" sz="2400" dirty="0"/>
              <a:t>Posting journal articles on author sites</a:t>
            </a:r>
          </a:p>
          <a:p>
            <a:r>
              <a:rPr lang="en-US" sz="2400" dirty="0"/>
              <a:t>Illegally up/downloading articles to sites like </a:t>
            </a:r>
            <a:r>
              <a:rPr lang="en-US" sz="2400" dirty="0" err="1"/>
              <a:t>scihub.cc</a:t>
            </a:r>
            <a:r>
              <a:rPr lang="en-US" sz="2400" dirty="0"/>
              <a:t>, </a:t>
            </a:r>
            <a:r>
              <a:rPr lang="en-US" sz="2400" dirty="0" err="1"/>
              <a:t>libgen.io</a:t>
            </a:r>
            <a:r>
              <a:rPr lang="en-US" sz="2400" dirty="0"/>
              <a:t>, </a:t>
            </a:r>
            <a:r>
              <a:rPr lang="en-US" sz="2400" dirty="0" err="1"/>
              <a:t>archive.org</a:t>
            </a:r>
            <a:r>
              <a:rPr lang="en-US" sz="2400" dirty="0"/>
              <a:t>, </a:t>
            </a:r>
            <a:r>
              <a:rPr lang="en-US" sz="2400" dirty="0" err="1"/>
              <a:t>bookzz.org</a:t>
            </a:r>
            <a:r>
              <a:rPr lang="en-US" sz="2400" dirty="0"/>
              <a:t>, etc.</a:t>
            </a:r>
          </a:p>
          <a:p>
            <a:endParaRPr lang="en-US" sz="2400" dirty="0"/>
          </a:p>
        </p:txBody>
      </p:sp>
    </p:spTree>
    <p:extLst>
      <p:ext uri="{BB962C8B-B14F-4D97-AF65-F5344CB8AC3E}">
        <p14:creationId xmlns:p14="http://schemas.microsoft.com/office/powerpoint/2010/main" val="2067579994"/>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00" y="-694269"/>
            <a:ext cx="11988800" cy="7892896"/>
          </a:xfrm>
        </p:spPr>
      </p:pic>
    </p:spTree>
    <p:extLst>
      <p:ext uri="{BB962C8B-B14F-4D97-AF65-F5344CB8AC3E}">
        <p14:creationId xmlns:p14="http://schemas.microsoft.com/office/powerpoint/2010/main" val="284611587"/>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Wrong + Wrong = ???</a:t>
            </a:r>
          </a:p>
        </p:txBody>
      </p:sp>
      <p:sp>
        <p:nvSpPr>
          <p:cNvPr id="3" name="Content Placeholder 2"/>
          <p:cNvSpPr>
            <a:spLocks noGrp="1"/>
          </p:cNvSpPr>
          <p:nvPr>
            <p:ph idx="1"/>
          </p:nvPr>
        </p:nvSpPr>
        <p:spPr/>
        <p:txBody>
          <a:bodyPr>
            <a:normAutofit/>
          </a:bodyPr>
          <a:lstStyle/>
          <a:p>
            <a:r>
              <a:rPr lang="en-US" sz="2400" dirty="0"/>
              <a:t>How ought we to think about </a:t>
            </a:r>
            <a:r>
              <a:rPr lang="en-US" sz="2400" dirty="0" err="1"/>
              <a:t>Sci</a:t>
            </a:r>
            <a:r>
              <a:rPr lang="en-US" sz="2400" dirty="0"/>
              <a:t>-hub and other academic piracy?</a:t>
            </a:r>
          </a:p>
          <a:p>
            <a:pPr lvl="1"/>
            <a:r>
              <a:rPr lang="en-US" sz="2000" dirty="0"/>
              <a:t>Robin Hood?</a:t>
            </a:r>
          </a:p>
          <a:p>
            <a:pPr lvl="1"/>
            <a:r>
              <a:rPr lang="en-US" sz="2000" dirty="0"/>
              <a:t>Potentially illicit state actor?</a:t>
            </a:r>
          </a:p>
          <a:p>
            <a:pPr lvl="1"/>
            <a:r>
              <a:rPr lang="en-US" sz="2000" dirty="0"/>
              <a:t>Parasites?</a:t>
            </a:r>
          </a:p>
          <a:p>
            <a:pPr lvl="1"/>
            <a:r>
              <a:rPr lang="en-US" sz="2000" dirty="0"/>
              <a:t>Rebalancing international research?</a:t>
            </a:r>
          </a:p>
          <a:p>
            <a:pPr lvl="1"/>
            <a:r>
              <a:rPr lang="en-US" sz="2000" dirty="0"/>
              <a:t>A short-term solution to a long-term problem?</a:t>
            </a:r>
          </a:p>
        </p:txBody>
      </p:sp>
    </p:spTree>
    <p:extLst>
      <p:ext uri="{BB962C8B-B14F-4D97-AF65-F5344CB8AC3E}">
        <p14:creationId xmlns:p14="http://schemas.microsoft.com/office/powerpoint/2010/main" val="38130970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a:t>
            </a:r>
          </a:p>
        </p:txBody>
      </p:sp>
      <p:sp>
        <p:nvSpPr>
          <p:cNvPr id="3" name="Content Placeholder 2"/>
          <p:cNvSpPr>
            <a:spLocks noGrp="1"/>
          </p:cNvSpPr>
          <p:nvPr>
            <p:ph idx="1"/>
          </p:nvPr>
        </p:nvSpPr>
        <p:spPr/>
        <p:txBody>
          <a:bodyPr>
            <a:noAutofit/>
          </a:bodyPr>
          <a:lstStyle/>
          <a:p>
            <a:pPr marL="0" indent="0">
              <a:buNone/>
            </a:pPr>
            <a:r>
              <a:rPr lang="en-US" altLang="x-none" sz="2000" b="1" dirty="0"/>
              <a:t>Journals</a:t>
            </a:r>
          </a:p>
          <a:p>
            <a:r>
              <a:rPr lang="en-US" altLang="x-none" sz="2000" dirty="0"/>
              <a:t>Seek triple-blind reviews </a:t>
            </a:r>
            <a:r>
              <a:rPr lang="en-US" altLang="x-none" sz="2000" b="1" dirty="0"/>
              <a:t>OR</a:t>
            </a:r>
            <a:r>
              <a:rPr lang="en-US" altLang="x-none" sz="2000" dirty="0"/>
              <a:t> experiment with open peer review</a:t>
            </a:r>
          </a:p>
          <a:p>
            <a:r>
              <a:rPr lang="en-US" altLang="x-none" sz="2000" dirty="0"/>
              <a:t>Minimize costs, maximize offerings</a:t>
            </a:r>
          </a:p>
          <a:p>
            <a:r>
              <a:rPr lang="en-US" altLang="x-none" sz="2000" dirty="0"/>
              <a:t>Unbundle journals</a:t>
            </a:r>
          </a:p>
          <a:p>
            <a:r>
              <a:rPr lang="en-US" altLang="x-none" sz="2000" dirty="0"/>
              <a:t>Eschew bias toward novel, positive results</a:t>
            </a:r>
          </a:p>
          <a:p>
            <a:r>
              <a:rPr lang="en-US" altLang="x-none" sz="2000" dirty="0"/>
              <a:t>Periodically audit raw data</a:t>
            </a:r>
          </a:p>
          <a:p>
            <a:pPr marL="0" indent="0">
              <a:buNone/>
            </a:pPr>
            <a:r>
              <a:rPr lang="en-US" altLang="x-none" sz="2000" b="1" dirty="0"/>
              <a:t>Community</a:t>
            </a:r>
          </a:p>
          <a:p>
            <a:r>
              <a:rPr lang="en-US" altLang="x-none" sz="2000" dirty="0"/>
              <a:t>Publish in </a:t>
            </a:r>
            <a:r>
              <a:rPr lang="en-US" altLang="x-none" sz="2000" dirty="0" err="1"/>
              <a:t>ar</a:t>
            </a:r>
            <a:r>
              <a:rPr lang="el-GR" sz="2000" dirty="0"/>
              <a:t>χ</a:t>
            </a:r>
            <a:r>
              <a:rPr lang="en-US" altLang="x-none" sz="2000" dirty="0"/>
              <a:t>iv, </a:t>
            </a:r>
            <a:r>
              <a:rPr lang="en-US" altLang="x-none" sz="2000" dirty="0" err="1"/>
              <a:t>bioar</a:t>
            </a:r>
            <a:r>
              <a:rPr lang="el-GR" sz="2000" dirty="0"/>
              <a:t>χ</a:t>
            </a:r>
            <a:r>
              <a:rPr lang="en-US" sz="2000" dirty="0"/>
              <a:t>iv, o</a:t>
            </a:r>
            <a:r>
              <a:rPr lang="en-US" altLang="x-none" sz="2000" dirty="0"/>
              <a:t>pen access journals, host own papers, etc.</a:t>
            </a:r>
          </a:p>
          <a:p>
            <a:r>
              <a:rPr lang="en-US" altLang="x-none" sz="2000" dirty="0"/>
              <a:t>Train in peer review</a:t>
            </a:r>
          </a:p>
        </p:txBody>
      </p:sp>
    </p:spTree>
    <p:extLst>
      <p:ext uri="{BB962C8B-B14F-4D97-AF65-F5344CB8AC3E}">
        <p14:creationId xmlns:p14="http://schemas.microsoft.com/office/powerpoint/2010/main" val="1316931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Projectible</a:t>
            </a:r>
            <a:r>
              <a:rPr lang="en-US" dirty="0"/>
              <a:t> properties</a:t>
            </a:r>
          </a:p>
        </p:txBody>
      </p:sp>
      <p:sp>
        <p:nvSpPr>
          <p:cNvPr id="3" name="Content Placeholder 2"/>
          <p:cNvSpPr>
            <a:spLocks noGrp="1"/>
          </p:cNvSpPr>
          <p:nvPr>
            <p:ph idx="1"/>
          </p:nvPr>
        </p:nvSpPr>
        <p:spPr>
          <a:xfrm>
            <a:off x="2589212" y="2133600"/>
            <a:ext cx="8240713" cy="3777622"/>
          </a:xfrm>
        </p:spPr>
        <p:txBody>
          <a:bodyPr/>
          <a:lstStyle/>
          <a:p>
            <a:pPr lvl="1"/>
            <a:r>
              <a:rPr lang="en-US" dirty="0"/>
              <a:t>A hypothesis is </a:t>
            </a:r>
            <a:r>
              <a:rPr lang="en-US" i="1" dirty="0" err="1"/>
              <a:t>projectible</a:t>
            </a:r>
            <a:r>
              <a:rPr lang="en-US" dirty="0"/>
              <a:t> </a:t>
            </a:r>
            <a:r>
              <a:rPr lang="en-US" dirty="0" err="1"/>
              <a:t>iff</a:t>
            </a:r>
            <a:r>
              <a:rPr lang="en-US" dirty="0"/>
              <a:t> it is supported, unviolated, and unexhausted, and all hypotheses conflicting with it are overridden.</a:t>
            </a:r>
          </a:p>
          <a:p>
            <a:pPr lvl="1"/>
            <a:r>
              <a:rPr lang="en-US" dirty="0"/>
              <a:t>A hypothesis is </a:t>
            </a:r>
            <a:r>
              <a:rPr lang="en-US" i="1" dirty="0" err="1"/>
              <a:t>unprojectible</a:t>
            </a:r>
            <a:r>
              <a:rPr lang="en-US" dirty="0"/>
              <a:t> </a:t>
            </a:r>
            <a:r>
              <a:rPr lang="en-US" dirty="0" err="1"/>
              <a:t>iff</a:t>
            </a:r>
            <a:r>
              <a:rPr lang="en-US" dirty="0"/>
              <a:t> it is unsupported, exhausted, violated, or overridden.</a:t>
            </a:r>
          </a:p>
          <a:p>
            <a:pPr lvl="1"/>
            <a:r>
              <a:rPr lang="en-US" dirty="0"/>
              <a:t>A hypothesis is </a:t>
            </a:r>
            <a:r>
              <a:rPr lang="en-US" i="1" dirty="0" err="1"/>
              <a:t>nonprojectible</a:t>
            </a:r>
            <a:r>
              <a:rPr lang="en-US" dirty="0"/>
              <a:t> </a:t>
            </a:r>
            <a:r>
              <a:rPr lang="en-US" dirty="0" err="1"/>
              <a:t>iff</a:t>
            </a:r>
            <a:r>
              <a:rPr lang="en-US" dirty="0"/>
              <a:t> it conflicts with a </a:t>
            </a:r>
            <a:r>
              <a:rPr lang="en-US" i="1" dirty="0" err="1"/>
              <a:t>projectible</a:t>
            </a:r>
            <a:r>
              <a:rPr lang="en-US" dirty="0"/>
              <a:t> hypothesis.</a:t>
            </a:r>
          </a:p>
          <a:p>
            <a:r>
              <a:rPr lang="en-US" dirty="0"/>
              <a:t>All of these seem to be a matter of custom or habit.</a:t>
            </a:r>
          </a:p>
          <a:p>
            <a:r>
              <a:rPr lang="en-US" dirty="0"/>
              <a:t>Are any properties really </a:t>
            </a:r>
            <a:r>
              <a:rPr lang="en-US" i="1" dirty="0"/>
              <a:t>real</a:t>
            </a:r>
            <a:r>
              <a:rPr lang="en-US" dirty="0"/>
              <a:t>?</a:t>
            </a:r>
          </a:p>
          <a:p>
            <a:r>
              <a:rPr lang="en-US" dirty="0"/>
              <a:t>But this means that in novel scenarios, we may not actually be aware of which properties are </a:t>
            </a:r>
            <a:r>
              <a:rPr lang="en-US" dirty="0" err="1"/>
              <a:t>projectible</a:t>
            </a:r>
            <a:r>
              <a:rPr lang="en-US" dirty="0"/>
              <a:t>.</a:t>
            </a:r>
          </a:p>
          <a:p>
            <a:r>
              <a:rPr lang="en-US" dirty="0"/>
              <a:t>This is no </a:t>
            </a:r>
            <a:r>
              <a:rPr lang="en-US" dirty="0" err="1"/>
              <a:t>bueno</a:t>
            </a:r>
            <a:r>
              <a:rPr lang="en-US" dirty="0"/>
              <a:t>.</a:t>
            </a:r>
          </a:p>
        </p:txBody>
      </p:sp>
    </p:spTree>
    <p:extLst>
      <p:ext uri="{BB962C8B-B14F-4D97-AF65-F5344CB8AC3E}">
        <p14:creationId xmlns:p14="http://schemas.microsoft.com/office/powerpoint/2010/main" val="163614838"/>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Problems for Science</a:t>
            </a:r>
            <a:br>
              <a:rPr lang="en-US" dirty="0"/>
            </a:br>
            <a:r>
              <a:rPr lang="en-US" dirty="0"/>
              <a:t>from Science</a:t>
            </a:r>
          </a:p>
        </p:txBody>
      </p:sp>
      <p:sp>
        <p:nvSpPr>
          <p:cNvPr id="5" name="Subtitle 4"/>
          <p:cNvSpPr>
            <a:spLocks noGrp="1"/>
          </p:cNvSpPr>
          <p:nvPr>
            <p:ph type="subTitle" idx="1"/>
          </p:nvPr>
        </p:nvSpPr>
        <p:spPr/>
        <p:txBody>
          <a:bodyPr/>
          <a:lstStyle/>
          <a:p>
            <a:r>
              <a:rPr lang="en-US" dirty="0"/>
              <a:t>Bias, Replicability, Negative Results, Piracy, and Politics</a:t>
            </a:r>
          </a:p>
        </p:txBody>
      </p:sp>
    </p:spTree>
    <p:extLst>
      <p:ext uri="{BB962C8B-B14F-4D97-AF65-F5344CB8AC3E}">
        <p14:creationId xmlns:p14="http://schemas.microsoft.com/office/powerpoint/2010/main" val="170035002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a:bodyPr>
          <a:lstStyle/>
          <a:p>
            <a:pPr marL="0" indent="0">
              <a:buNone/>
            </a:pPr>
            <a:r>
              <a:rPr lang="en-US" sz="2200" b="1" dirty="0">
                <a:solidFill>
                  <a:srgbClr val="C00000"/>
                </a:solidFill>
              </a:rPr>
              <a:t>Systemic woes:</a:t>
            </a:r>
          </a:p>
          <a:p>
            <a:r>
              <a:rPr lang="en-US" sz="2200" dirty="0">
                <a:solidFill>
                  <a:srgbClr val="C00000"/>
                </a:solidFill>
              </a:rPr>
              <a:t>Subject matter biases (e.g. male topics, Western, etc.)</a:t>
            </a:r>
          </a:p>
          <a:p>
            <a:r>
              <a:rPr lang="en-US" sz="2200" dirty="0">
                <a:solidFill>
                  <a:srgbClr val="C00000"/>
                </a:solidFill>
              </a:rPr>
              <a:t>Access biases (e.g. women, minorities, non-English language scholars, etc.)</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communication</a:t>
            </a:r>
          </a:p>
          <a:p>
            <a:r>
              <a:rPr lang="en-US" sz="2200" dirty="0">
                <a:solidFill>
                  <a:schemeClr val="accent1"/>
                </a:solidFill>
              </a:rPr>
              <a:t>Politics in science</a:t>
            </a:r>
          </a:p>
          <a:p>
            <a:pPr marL="0" indent="0">
              <a:buNone/>
            </a:pPr>
            <a:r>
              <a:rPr lang="en-US" sz="2200" b="1" dirty="0">
                <a:solidFill>
                  <a:schemeClr val="tx1"/>
                </a:solidFill>
              </a:rPr>
              <a:t>Publishing woes:</a:t>
            </a:r>
          </a:p>
          <a:p>
            <a:r>
              <a:rPr lang="en-US" sz="2200" dirty="0">
                <a:solidFill>
                  <a:schemeClr val="tx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accent1"/>
                </a:solidFill>
              </a:rPr>
              <a:t>Subject matter limitations</a:t>
            </a:r>
          </a:p>
          <a:p>
            <a:pPr marL="0" indent="0">
              <a:buNone/>
            </a:pPr>
            <a:r>
              <a:rPr lang="en-US" sz="2200" b="1" dirty="0">
                <a:solidFill>
                  <a:schemeClr val="tx1"/>
                </a:solidFill>
              </a:rPr>
              <a:t>Job Woes:</a:t>
            </a:r>
          </a:p>
          <a:p>
            <a:r>
              <a:rPr lang="en-US" sz="2200" dirty="0">
                <a:solidFill>
                  <a:srgbClr val="C00000"/>
                </a:solidFill>
              </a:rPr>
              <a:t>Peer review (bullying, biases, stealing, incompetence, etc.</a:t>
            </a:r>
          </a:p>
          <a:p>
            <a:r>
              <a:rPr lang="en-US" sz="2200" dirty="0">
                <a:solidFill>
                  <a:srgbClr val="C00000"/>
                </a:solidFill>
              </a:rPr>
              <a:t>The Postdoc Crisis</a:t>
            </a:r>
          </a:p>
          <a:p>
            <a:r>
              <a:rPr lang="en-US" sz="2200" dirty="0">
                <a:solidFill>
                  <a:schemeClr val="tx1"/>
                </a:solidFill>
              </a:rPr>
              <a:t>Work/Life Balance</a:t>
            </a:r>
          </a:p>
        </p:txBody>
      </p:sp>
    </p:spTree>
    <p:extLst>
      <p:ext uri="{BB962C8B-B14F-4D97-AF65-F5344CB8AC3E}">
        <p14:creationId xmlns:p14="http://schemas.microsoft.com/office/powerpoint/2010/main" val="548699202"/>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2589212" y="2133600"/>
            <a:ext cx="8915400" cy="4251158"/>
          </a:xfrm>
        </p:spPr>
        <p:txBody>
          <a:bodyPr>
            <a:normAutofit/>
          </a:bodyPr>
          <a:lstStyle/>
          <a:p>
            <a:r>
              <a:rPr lang="en-US" altLang="x-none" sz="2400" b="1" dirty="0"/>
              <a:t>Good studies </a:t>
            </a:r>
            <a:r>
              <a:rPr lang="en-US" altLang="x-none" sz="2400" dirty="0"/>
              <a:t>that are theoretically grounded and are well designed </a:t>
            </a:r>
            <a:r>
              <a:rPr lang="en-US" altLang="x-none" sz="2400" b="1" dirty="0"/>
              <a:t>will eventually be published </a:t>
            </a:r>
            <a:r>
              <a:rPr lang="en-US" altLang="x-none" sz="2400" dirty="0"/>
              <a:t>whether they are positive or negative</a:t>
            </a:r>
          </a:p>
          <a:p>
            <a:r>
              <a:rPr lang="x-none" altLang="x-none" sz="2400" b="1" dirty="0"/>
              <a:t>Science is self correcting</a:t>
            </a:r>
            <a:r>
              <a:rPr lang="x-none" altLang="x-none" sz="2400" dirty="0"/>
              <a:t>: only replicable findings pass the test, their epistemological status becomes more sound.</a:t>
            </a:r>
            <a:endParaRPr lang="x-none" altLang="x-none" sz="3200" dirty="0"/>
          </a:p>
          <a:p>
            <a:r>
              <a:rPr lang="en-US" altLang="x-none" sz="2400" dirty="0"/>
              <a:t>Studies s</a:t>
            </a:r>
            <a:r>
              <a:rPr lang="x-none" altLang="x-none" sz="2400" dirty="0"/>
              <a:t>pecifies the conditions under which the effect is </a:t>
            </a:r>
            <a:r>
              <a:rPr lang="en-US" altLang="x-none" sz="2400" dirty="0"/>
              <a:t>seen, replications can </a:t>
            </a:r>
            <a:r>
              <a:rPr lang="en-US" altLang="x-none" sz="2400" b="1" dirty="0"/>
              <a:t>extend it and </a:t>
            </a:r>
            <a:r>
              <a:rPr lang="x-none" altLang="x-none" sz="2400" b="1" dirty="0"/>
              <a:t>more accurately estimate the strength of the effect</a:t>
            </a:r>
            <a:r>
              <a:rPr lang="x-none" altLang="x-none" sz="2400" dirty="0"/>
              <a:t>.</a:t>
            </a:r>
            <a:endParaRPr lang="en-US" altLang="x-none" sz="2400" dirty="0"/>
          </a:p>
        </p:txBody>
      </p:sp>
      <p:sp>
        <p:nvSpPr>
          <p:cNvPr id="2" name="Title 1"/>
          <p:cNvSpPr>
            <a:spLocks noGrp="1"/>
          </p:cNvSpPr>
          <p:nvPr>
            <p:ph type="title"/>
          </p:nvPr>
        </p:nvSpPr>
        <p:spPr/>
        <p:txBody>
          <a:bodyPr/>
          <a:lstStyle/>
          <a:p>
            <a:r>
              <a:rPr lang="en-US" dirty="0"/>
              <a:t>The Mythology of Science</a:t>
            </a:r>
          </a:p>
        </p:txBody>
      </p:sp>
    </p:spTree>
    <p:extLst>
      <p:ext uri="{BB962C8B-B14F-4D97-AF65-F5344CB8AC3E}">
        <p14:creationId xmlns:p14="http://schemas.microsoft.com/office/powerpoint/2010/main" val="98736713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2592924" y="2107769"/>
            <a:ext cx="8911688" cy="4018395"/>
          </a:xfrm>
        </p:spPr>
        <p:txBody>
          <a:bodyPr/>
          <a:lstStyle/>
          <a:p>
            <a:r>
              <a:rPr lang="en-US" altLang="x-none" sz="2800" dirty="0"/>
              <a:t>Of </a:t>
            </a:r>
            <a:r>
              <a:rPr lang="en-US" altLang="x-none" sz="2800" b="1" dirty="0"/>
              <a:t>ALL</a:t>
            </a:r>
            <a:r>
              <a:rPr lang="en-US" altLang="x-none" sz="2800" dirty="0"/>
              <a:t> articles in top 10 psychological journals from 1900, only 1.6% used the term "replication"</a:t>
            </a:r>
          </a:p>
          <a:p>
            <a:endParaRPr lang="en-US" altLang="x-none" sz="2800" dirty="0"/>
          </a:p>
          <a:p>
            <a:r>
              <a:rPr lang="en-US" altLang="x-none" sz="2800" dirty="0"/>
              <a:t>Analysis of 500 randomly chosen articles from 1.6%: 68% of articles using the term </a:t>
            </a:r>
            <a:r>
              <a:rPr lang="en-US" altLang="x-none" sz="2800" b="1" i="1" dirty="0"/>
              <a:t>replication</a:t>
            </a:r>
            <a:r>
              <a:rPr lang="en-US" altLang="x-none" sz="2800" dirty="0"/>
              <a:t> are designed to replicate</a:t>
            </a:r>
          </a:p>
        </p:txBody>
      </p:sp>
    </p:spTree>
    <p:extLst>
      <p:ext uri="{BB962C8B-B14F-4D97-AF65-F5344CB8AC3E}">
        <p14:creationId xmlns:p14="http://schemas.microsoft.com/office/powerpoint/2010/main" val="131181399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420" y="0"/>
            <a:ext cx="12645957" cy="6858000"/>
          </a:xfrm>
        </p:spPr>
      </p:pic>
    </p:spTree>
    <p:extLst>
      <p:ext uri="{BB962C8B-B14F-4D97-AF65-F5344CB8AC3E}">
        <p14:creationId xmlns:p14="http://schemas.microsoft.com/office/powerpoint/2010/main" val="42524034"/>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Nozek</a:t>
            </a:r>
            <a:r>
              <a:rPr lang="en-US" dirty="0"/>
              <a:t> &amp; Open Science Consortium</a:t>
            </a:r>
          </a:p>
        </p:txBody>
      </p:sp>
      <p:sp>
        <p:nvSpPr>
          <p:cNvPr id="3" name="Content Placeholder 2"/>
          <p:cNvSpPr>
            <a:spLocks noGrp="1"/>
          </p:cNvSpPr>
          <p:nvPr>
            <p:ph idx="1"/>
          </p:nvPr>
        </p:nvSpPr>
        <p:spPr/>
        <p:txBody>
          <a:bodyPr>
            <a:normAutofit/>
          </a:bodyPr>
          <a:lstStyle/>
          <a:p>
            <a:r>
              <a:rPr lang="en-US" sz="2400" dirty="0"/>
              <a:t>250+ authors selected 117 articles out of 488 articles published in 2008 from three important journals: </a:t>
            </a:r>
          </a:p>
          <a:p>
            <a:pPr lvl="1"/>
            <a:r>
              <a:rPr lang="en-US" sz="2000" dirty="0"/>
              <a:t>Psychological Science (PSCI)</a:t>
            </a:r>
          </a:p>
          <a:p>
            <a:pPr lvl="1"/>
            <a:r>
              <a:rPr lang="en-US" sz="2000" dirty="0"/>
              <a:t>Journal of Personality and Social Psychology (JPSP)</a:t>
            </a:r>
          </a:p>
          <a:p>
            <a:pPr lvl="1"/>
            <a:r>
              <a:rPr lang="en-US" sz="2000" dirty="0"/>
              <a:t>Journal of Experimental Psychology: Learning, Memory, and Cognition (JEP: LMC).</a:t>
            </a:r>
          </a:p>
          <a:p>
            <a:r>
              <a:rPr lang="en-US" sz="2400" dirty="0"/>
              <a:t>They selected (primarily) the final experiment in each article and finished attempts to replicate 100 articles, they found</a:t>
            </a:r>
            <a:r>
              <a:rPr lang="mr-IN" sz="2400" dirty="0"/>
              <a:t>…</a:t>
            </a:r>
            <a:endParaRPr lang="en-US" sz="2400" dirty="0"/>
          </a:p>
        </p:txBody>
      </p:sp>
    </p:spTree>
    <p:extLst>
      <p:ext uri="{BB962C8B-B14F-4D97-AF65-F5344CB8AC3E}">
        <p14:creationId xmlns:p14="http://schemas.microsoft.com/office/powerpoint/2010/main" val="133444069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37" y="4588042"/>
            <a:ext cx="6997830" cy="24063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0653" y="5791200"/>
            <a:ext cx="5132071" cy="1189241"/>
          </a:xfrm>
        </p:spPr>
        <p:txBody>
          <a:bodyPr>
            <a:noAutofit/>
          </a:bodyPr>
          <a:lstStyle/>
          <a:p>
            <a:r>
              <a:rPr lang="en-US" sz="2000" b="1" dirty="0"/>
              <a:t>Replications</a:t>
            </a:r>
            <a:r>
              <a:rPr lang="en-US" sz="2000" dirty="0"/>
              <a:t> – 30-40% successful</a:t>
            </a:r>
            <a:br>
              <a:rPr lang="en-US" sz="2000" dirty="0"/>
            </a:br>
            <a:r>
              <a:rPr lang="en-US" sz="2000" b="1" dirty="0"/>
              <a:t>Effects</a:t>
            </a:r>
            <a:r>
              <a:rPr lang="en-US" sz="2000" dirty="0"/>
              <a:t> – 54% decrease</a:t>
            </a:r>
            <a:br>
              <a:rPr lang="en-US" sz="2000" dirty="0"/>
            </a:br>
            <a:r>
              <a:rPr lang="en-US" sz="2000" b="1" dirty="0"/>
              <a:t>Scientific Markets </a:t>
            </a:r>
            <a:r>
              <a:rPr lang="en-US" sz="2000" dirty="0"/>
              <a:t>– 71% accurate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8576" y="0"/>
            <a:ext cx="5343424"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6827658" cy="5628655"/>
          </a:xfrm>
          <a:prstGeom prst="rect">
            <a:avLst/>
          </a:prstGeom>
        </p:spPr>
      </p:pic>
    </p:spTree>
    <p:extLst>
      <p:ext uri="{BB962C8B-B14F-4D97-AF65-F5344CB8AC3E}">
        <p14:creationId xmlns:p14="http://schemas.microsoft.com/office/powerpoint/2010/main" val="161359420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28337" y="3806971"/>
            <a:ext cx="6997830" cy="3187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9" t="-1" r="-212" b="-1"/>
          <a:stretch/>
        </p:blipFill>
        <p:spPr>
          <a:xfrm>
            <a:off x="-4188" y="-10009"/>
            <a:ext cx="5265254" cy="42043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016" r="8464" b="-3"/>
          <a:stretch/>
        </p:blipFill>
        <p:spPr>
          <a:xfrm>
            <a:off x="5288500" y="0"/>
            <a:ext cx="6930935" cy="6864047"/>
          </a:xfrm>
          <a:prstGeom prst="rect">
            <a:avLst/>
          </a:prstGeom>
        </p:spPr>
      </p:pic>
      <p:sp>
        <p:nvSpPr>
          <p:cNvPr id="3" name="Donut 2"/>
          <p:cNvSpPr/>
          <p:nvPr/>
        </p:nvSpPr>
        <p:spPr>
          <a:xfrm>
            <a:off x="-3216728" y="2751365"/>
            <a:ext cx="3216728" cy="1379764"/>
          </a:xfrm>
          <a:prstGeom prst="donut">
            <a:avLst>
              <a:gd name="adj" fmla="val 35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914401" y="4649016"/>
            <a:ext cx="3910427" cy="1323439"/>
          </a:xfrm>
          <a:prstGeom prst="rect">
            <a:avLst/>
          </a:prstGeom>
          <a:noFill/>
        </p:spPr>
        <p:txBody>
          <a:bodyPr wrap="square" rtlCol="0">
            <a:spAutoFit/>
          </a:bodyPr>
          <a:lstStyle/>
          <a:p>
            <a:r>
              <a:rPr lang="en-US" sz="2000" dirty="0"/>
              <a:t>Since repeated in economics: 60% replicable, but 75% of scientist bets accurate</a:t>
            </a:r>
          </a:p>
          <a:p>
            <a:endParaRPr lang="en-US" sz="2000" dirty="0"/>
          </a:p>
        </p:txBody>
      </p:sp>
    </p:spTree>
    <p:extLst>
      <p:ext uri="{BB962C8B-B14F-4D97-AF65-F5344CB8AC3E}">
        <p14:creationId xmlns:p14="http://schemas.microsoft.com/office/powerpoint/2010/main" val="3641370192"/>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tLang="x-none"/>
              <a:t>How big of a problem?</a:t>
            </a:r>
          </a:p>
        </p:txBody>
      </p:sp>
      <p:sp>
        <p:nvSpPr>
          <p:cNvPr id="2052" name="Content Placeholder 2"/>
          <p:cNvSpPr>
            <a:spLocks noGrp="1"/>
          </p:cNvSpPr>
          <p:nvPr>
            <p:ph idx="1"/>
          </p:nvPr>
        </p:nvSpPr>
        <p:spPr>
          <a:xfrm>
            <a:off x="2406316" y="1600201"/>
            <a:ext cx="8261684" cy="4525963"/>
          </a:xfrm>
        </p:spPr>
        <p:txBody>
          <a:bodyPr/>
          <a:lstStyle/>
          <a:p>
            <a:r>
              <a:rPr lang="en-US" altLang="x-none" sz="2400" dirty="0"/>
              <a:t>I</a:t>
            </a:r>
            <a:r>
              <a:rPr lang="x-none" altLang="x-none" sz="2400" dirty="0"/>
              <a:t>n an attempt to develop treatments for different types of tumors, 53 landmark studies published in biomedical journals were replicated in course of 10 years:</a:t>
            </a:r>
          </a:p>
          <a:p>
            <a:r>
              <a:rPr lang="x-none" altLang="x-none" sz="2400" dirty="0"/>
              <a:t>Only 6 (11%) were suc</a:t>
            </a:r>
            <a:r>
              <a:rPr lang="en-US" altLang="x-none" sz="2400" dirty="0"/>
              <a:t>c</a:t>
            </a:r>
            <a:r>
              <a:rPr lang="x-none" altLang="x-none" sz="2400" dirty="0"/>
              <a:t>e</a:t>
            </a:r>
            <a:r>
              <a:rPr lang="en-US" altLang="x-none" sz="2400" dirty="0"/>
              <a:t>s</a:t>
            </a:r>
            <a:r>
              <a:rPr lang="x-none" altLang="x-none" sz="2400" dirty="0"/>
              <a:t>sfully replicated.</a:t>
            </a:r>
          </a:p>
          <a:p>
            <a:pPr algn="just" eaLnBrk="1" hangingPunct="1">
              <a:buFont typeface="Arial" charset="0"/>
              <a:buNone/>
            </a:pPr>
            <a:r>
              <a:rPr lang="x-none" altLang="x-none" sz="2400" dirty="0">
                <a:latin typeface="Century Schoolbook" charset="0"/>
                <a:ea typeface="Century Schoolbook" charset="0"/>
                <a:cs typeface="Century Schoolbook" charset="0"/>
              </a:rPr>
              <a:t>"Some non-reproducible preclinical papers had spawned an entire field, with hund</a:t>
            </a:r>
            <a:r>
              <a:rPr lang="en-US" altLang="x-none" sz="2400" dirty="0">
                <a:latin typeface="Century Schoolbook" charset="0"/>
                <a:ea typeface="Century Schoolbook" charset="0"/>
                <a:cs typeface="Century Schoolbook" charset="0"/>
              </a:rPr>
              <a:t>re</a:t>
            </a:r>
            <a:r>
              <a:rPr lang="x-none" altLang="x-none" sz="2400" dirty="0">
                <a:latin typeface="Century Schoolbook" charset="0"/>
                <a:ea typeface="Century Schoolbook" charset="0"/>
                <a:cs typeface="Century Schoolbook" charset="0"/>
              </a:rPr>
              <a:t>ds of secondary publications that expanded on elements of the original observation but did no</a:t>
            </a:r>
            <a:r>
              <a:rPr lang="en-US" altLang="x-none" sz="2400" dirty="0">
                <a:latin typeface="Century Schoolbook" charset="0"/>
                <a:ea typeface="Century Schoolbook" charset="0"/>
                <a:cs typeface="Century Schoolbook" charset="0"/>
              </a:rPr>
              <a:t>t</a:t>
            </a:r>
            <a:r>
              <a:rPr lang="x-none" altLang="x-none" sz="2400" dirty="0">
                <a:latin typeface="Century Schoolbook" charset="0"/>
                <a:ea typeface="Century Schoolbook" charset="0"/>
                <a:cs typeface="Century Schoolbook" charset="0"/>
              </a:rPr>
              <a:t> actually seek to confirm or falsify its fundamental basis." (Begley &amp; Ellis 2012)</a:t>
            </a:r>
            <a:endParaRPr lang="en-US" altLang="x-none" sz="2400" dirty="0">
              <a:latin typeface="Century Schoolbook" charset="0"/>
              <a:ea typeface="Century Schoolbook" charset="0"/>
              <a:cs typeface="Century Schoolbook" charset="0"/>
            </a:endParaRPr>
          </a:p>
        </p:txBody>
      </p:sp>
    </p:spTree>
    <p:extLst>
      <p:ext uri="{BB962C8B-B14F-4D97-AF65-F5344CB8AC3E}">
        <p14:creationId xmlns:p14="http://schemas.microsoft.com/office/powerpoint/2010/main" val="178541658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altLang="x-none" dirty="0"/>
              <a:t>Fascination with statistical significance</a:t>
            </a:r>
          </a:p>
        </p:txBody>
      </p:sp>
      <p:sp>
        <p:nvSpPr>
          <p:cNvPr id="39941" name="Content Placeholder 12"/>
          <p:cNvSpPr>
            <a:spLocks noGrp="1"/>
          </p:cNvSpPr>
          <p:nvPr>
            <p:ph idx="1"/>
          </p:nvPr>
        </p:nvSpPr>
        <p:spPr/>
        <p:txBody>
          <a:bodyPr>
            <a:normAutofit lnSpcReduction="10000"/>
          </a:bodyPr>
          <a:lstStyle/>
          <a:p>
            <a:pPr eaLnBrk="1" hangingPunct="1">
              <a:lnSpc>
                <a:spcPct val="110000"/>
              </a:lnSpc>
              <a:buFont typeface="Arial" charset="0"/>
              <a:buNone/>
            </a:pPr>
            <a:r>
              <a:rPr lang="x-none" altLang="x-none" sz="2800" dirty="0"/>
              <a:t>Analysis o</a:t>
            </a:r>
            <a:r>
              <a:rPr lang="en-US" altLang="x-none" sz="2800" dirty="0"/>
              <a:t>f</a:t>
            </a:r>
            <a:r>
              <a:rPr lang="x-none" altLang="x-none" sz="2800" dirty="0"/>
              <a:t> 165 articles in 4 major APA journals:</a:t>
            </a:r>
          </a:p>
          <a:p>
            <a:pPr lvl="1">
              <a:lnSpc>
                <a:spcPct val="110000"/>
              </a:lnSpc>
            </a:pPr>
            <a:r>
              <a:rPr lang="x-none" altLang="x-none" sz="2600" dirty="0"/>
              <a:t>94% reports on statistical significance</a:t>
            </a:r>
            <a:endParaRPr lang="en-US" altLang="x-none" sz="2600" dirty="0"/>
          </a:p>
          <a:p>
            <a:pPr lvl="1">
              <a:lnSpc>
                <a:spcPct val="110000"/>
              </a:lnSpc>
            </a:pPr>
            <a:r>
              <a:rPr lang="en-US" altLang="x-none" sz="2600" dirty="0"/>
              <a:t>O</a:t>
            </a:r>
            <a:r>
              <a:rPr lang="x-none" altLang="x-none" sz="2600" dirty="0"/>
              <a:t>ut of that, 96% rejects null hypothesis</a:t>
            </a:r>
            <a:endParaRPr lang="en-US" altLang="x-none" sz="2600" dirty="0"/>
          </a:p>
          <a:p>
            <a:pPr eaLnBrk="1" hangingPunct="1">
              <a:lnSpc>
                <a:spcPct val="110000"/>
              </a:lnSpc>
              <a:buFont typeface="Arial" charset="0"/>
              <a:buNone/>
            </a:pPr>
            <a:r>
              <a:rPr lang="x-none" altLang="x-none" sz="2800" dirty="0"/>
              <a:t>Although it</a:t>
            </a:r>
            <a:r>
              <a:rPr lang="x-none" altLang="en-US" sz="2800" dirty="0"/>
              <a:t>’</a:t>
            </a:r>
            <a:r>
              <a:rPr lang="x-none" altLang="x-none" sz="2800" dirty="0"/>
              <a:t>s present in other sciences, appears less prominent. In medical journals:</a:t>
            </a:r>
          </a:p>
          <a:p>
            <a:pPr lvl="1">
              <a:lnSpc>
                <a:spcPct val="110000"/>
              </a:lnSpc>
            </a:pPr>
            <a:r>
              <a:rPr lang="x-none" altLang="x-none" sz="2600" dirty="0"/>
              <a:t>70% reports on statistical significance</a:t>
            </a:r>
          </a:p>
          <a:p>
            <a:pPr lvl="1">
              <a:lnSpc>
                <a:spcPct val="110000"/>
              </a:lnSpc>
            </a:pPr>
            <a:r>
              <a:rPr lang="x-none" altLang="x-none" sz="2600" dirty="0"/>
              <a:t>Out of that, 84% rejects null hypothesis</a:t>
            </a:r>
            <a:endParaRPr lang="en-US" altLang="x-none" sz="2600" dirty="0"/>
          </a:p>
        </p:txBody>
      </p:sp>
    </p:spTree>
    <p:extLst>
      <p:ext uri="{BB962C8B-B14F-4D97-AF65-F5344CB8AC3E}">
        <p14:creationId xmlns:p14="http://schemas.microsoft.com/office/powerpoint/2010/main" val="179441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800" dirty="0"/>
              <a:t>Conjectures and Refutations</a:t>
            </a:r>
          </a:p>
        </p:txBody>
      </p:sp>
      <p:sp>
        <p:nvSpPr>
          <p:cNvPr id="5" name="Subtitle 4"/>
          <p:cNvSpPr>
            <a:spLocks noGrp="1"/>
          </p:cNvSpPr>
          <p:nvPr>
            <p:ph type="subTitle" idx="1"/>
          </p:nvPr>
        </p:nvSpPr>
        <p:spPr/>
        <p:txBody>
          <a:bodyPr/>
          <a:lstStyle/>
          <a:p>
            <a:r>
              <a:rPr lang="en-US" dirty="0"/>
              <a:t>(This is an example of a conjunction)</a:t>
            </a:r>
          </a:p>
        </p:txBody>
      </p:sp>
    </p:spTree>
    <p:extLst>
      <p:ext uri="{BB962C8B-B14F-4D97-AF65-F5344CB8AC3E}">
        <p14:creationId xmlns:p14="http://schemas.microsoft.com/office/powerpoint/2010/main" val="1928273811"/>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tLang="x-none" dirty="0"/>
              <a:t>Skewed Incentives in Science</a:t>
            </a:r>
          </a:p>
        </p:txBody>
      </p:sp>
      <p:sp>
        <p:nvSpPr>
          <p:cNvPr id="35842" name="Content Placeholder 2"/>
          <p:cNvSpPr>
            <a:spLocks noGrp="1"/>
          </p:cNvSpPr>
          <p:nvPr>
            <p:ph idx="1"/>
          </p:nvPr>
        </p:nvSpPr>
        <p:spPr>
          <a:xfrm>
            <a:off x="2589212" y="2133600"/>
            <a:ext cx="8672346" cy="3777622"/>
          </a:xfrm>
        </p:spPr>
        <p:txBody>
          <a:bodyPr>
            <a:noAutofit/>
          </a:bodyPr>
          <a:lstStyle/>
          <a:p>
            <a:pPr algn="just"/>
            <a:r>
              <a:rPr lang="x-none" altLang="x-none" sz="2400" dirty="0"/>
              <a:t>Principles for funding and publishing </a:t>
            </a:r>
            <a:r>
              <a:rPr lang="x-none" altLang="x-none" sz="2400" b="1" dirty="0"/>
              <a:t>research support innovative findings</a:t>
            </a:r>
            <a:r>
              <a:rPr lang="x-none" altLang="x-none" sz="2400" dirty="0"/>
              <a:t>, but not testing the robustness of the existing findings</a:t>
            </a:r>
            <a:endParaRPr lang="en-US" altLang="x-none" sz="2400" dirty="0"/>
          </a:p>
          <a:p>
            <a:pPr algn="just"/>
            <a:r>
              <a:rPr lang="en-US" altLang="x-none" sz="2400" dirty="0"/>
              <a:t>Journal </a:t>
            </a:r>
            <a:r>
              <a:rPr lang="en-US" altLang="x-none" sz="2400" b="1" dirty="0"/>
              <a:t>biases against publishing direct replications</a:t>
            </a:r>
          </a:p>
          <a:p>
            <a:pPr algn="just"/>
            <a:r>
              <a:rPr lang="en-US" altLang="x-none" sz="2400" dirty="0"/>
              <a:t>Journal </a:t>
            </a:r>
            <a:r>
              <a:rPr lang="en-US" altLang="x-none" sz="2400" b="1" dirty="0"/>
              <a:t>biases against publishing negative results</a:t>
            </a:r>
          </a:p>
          <a:p>
            <a:pPr marL="400050" lvl="1" indent="0" algn="just">
              <a:buNone/>
            </a:pPr>
            <a:endParaRPr lang="en-US" altLang="x-none" sz="1000" dirty="0">
              <a:latin typeface="Century Schoolbook" charset="0"/>
              <a:ea typeface="Century Schoolbook" charset="0"/>
              <a:cs typeface="Century Schoolbook" charset="0"/>
            </a:endParaRPr>
          </a:p>
          <a:p>
            <a:pPr marL="400050" lvl="1" indent="0" algn="just">
              <a:buNone/>
            </a:pPr>
            <a:r>
              <a:rPr lang="en-US" altLang="x-none" sz="2400" dirty="0">
                <a:latin typeface="Century Schoolbook" charset="0"/>
                <a:ea typeface="Century Schoolbook" charset="0"/>
                <a:cs typeface="Century Schoolbook" charset="0"/>
              </a:rPr>
              <a:t>“Negative results are as fundamental for the scientific progress as attractive, counterintuitive positive results – regardless of a person’s </a:t>
            </a:r>
            <a:r>
              <a:rPr lang="en-US" altLang="x-none" sz="2400" dirty="0" err="1">
                <a:latin typeface="Century Schoolbook" charset="0"/>
                <a:ea typeface="Century Schoolbook" charset="0"/>
                <a:cs typeface="Century Schoolbook" charset="0"/>
              </a:rPr>
              <a:t>Popperian</a:t>
            </a:r>
            <a:r>
              <a:rPr lang="en-US" altLang="x-none" sz="2400" dirty="0">
                <a:latin typeface="Century Schoolbook" charset="0"/>
                <a:ea typeface="Century Schoolbook" charset="0"/>
                <a:cs typeface="Century Schoolbook" charset="0"/>
              </a:rPr>
              <a:t> passion for falsification.” (</a:t>
            </a:r>
            <a:r>
              <a:rPr lang="en-US" altLang="x-none" sz="2400" dirty="0" err="1">
                <a:latin typeface="Century Schoolbook" charset="0"/>
                <a:ea typeface="Century Schoolbook" charset="0"/>
                <a:cs typeface="Century Schoolbook" charset="0"/>
              </a:rPr>
              <a:t>Kahneman</a:t>
            </a:r>
            <a:r>
              <a:rPr lang="en-US" altLang="x-none" sz="2400" dirty="0">
                <a:latin typeface="Century Schoolbook" charset="0"/>
                <a:ea typeface="Century Schoolbook" charset="0"/>
                <a:cs typeface="Century Schoolbook" charset="0"/>
              </a:rPr>
              <a:t> 2012)</a:t>
            </a:r>
          </a:p>
        </p:txBody>
      </p:sp>
    </p:spTree>
    <p:extLst>
      <p:ext uri="{BB962C8B-B14F-4D97-AF65-F5344CB8AC3E}">
        <p14:creationId xmlns:p14="http://schemas.microsoft.com/office/powerpoint/2010/main" val="142503923"/>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tLang="x-none" dirty="0"/>
              <a:t>Where do these patterns originate?</a:t>
            </a:r>
          </a:p>
        </p:txBody>
      </p:sp>
      <p:sp>
        <p:nvSpPr>
          <p:cNvPr id="41989" name="Content Placeholder 12"/>
          <p:cNvSpPr>
            <a:spLocks noGrp="1"/>
          </p:cNvSpPr>
          <p:nvPr>
            <p:ph idx="1"/>
          </p:nvPr>
        </p:nvSpPr>
        <p:spPr>
          <a:xfrm>
            <a:off x="2792186" y="2171699"/>
            <a:ext cx="8712426" cy="3943351"/>
          </a:xfrm>
        </p:spPr>
        <p:txBody>
          <a:bodyPr>
            <a:normAutofit/>
          </a:bodyPr>
          <a:lstStyle/>
          <a:p>
            <a:pPr algn="just" eaLnBrk="1" hangingPunct="1">
              <a:buFont typeface="Arial" charset="0"/>
              <a:buNone/>
            </a:pPr>
            <a:r>
              <a:rPr lang="en-US" altLang="x-none" sz="2400" dirty="0"/>
              <a:t>Everywhere:</a:t>
            </a:r>
            <a:endParaRPr lang="x-none" altLang="x-none" sz="2400" dirty="0"/>
          </a:p>
          <a:p>
            <a:pPr algn="just" eaLnBrk="1" hangingPunct="1">
              <a:buFont typeface="Arial" charset="0"/>
              <a:buNone/>
            </a:pPr>
            <a:r>
              <a:rPr lang="x-none" altLang="x-none" sz="2400" b="1" dirty="0"/>
              <a:t>Editorial:</a:t>
            </a:r>
            <a:r>
              <a:rPr lang="x-none" altLang="x-none" sz="2400" dirty="0"/>
              <a:t> of 79 editors of high impact journals 94% claims they do not encourage replications (Madden 1995)</a:t>
            </a:r>
            <a:endParaRPr lang="en-US" altLang="x-none" sz="2400" dirty="0"/>
          </a:p>
          <a:p>
            <a:pPr algn="just" eaLnBrk="1" hangingPunct="1">
              <a:buFont typeface="Arial" charset="0"/>
              <a:buNone/>
            </a:pPr>
            <a:r>
              <a:rPr lang="x-none" altLang="x-none" sz="2400" b="1" dirty="0"/>
              <a:t>Reviewer:</a:t>
            </a:r>
            <a:r>
              <a:rPr lang="x-none" altLang="x-none" sz="2400" dirty="0"/>
              <a:t> 60% reviewers favour novel findings over replications </a:t>
            </a:r>
            <a:r>
              <a:rPr lang="en-US" altLang="x-none" sz="2400" dirty="0"/>
              <a:t>–</a:t>
            </a:r>
            <a:r>
              <a:rPr lang="x-none" altLang="x-none" sz="2400" dirty="0"/>
              <a:t> "waist of journal space"</a:t>
            </a:r>
            <a:r>
              <a:rPr lang="x-none" altLang="ja-JP" sz="2400" dirty="0"/>
              <a:t> (Neuliep &amp; Crandall 1993)</a:t>
            </a:r>
            <a:endParaRPr lang="en-US" altLang="ja-JP" sz="2400" dirty="0"/>
          </a:p>
          <a:p>
            <a:pPr algn="just" eaLnBrk="1" hangingPunct="1">
              <a:buFont typeface="Arial" charset="0"/>
              <a:buNone/>
            </a:pPr>
            <a:r>
              <a:rPr lang="x-none" altLang="x-none" sz="2400" b="1" dirty="0"/>
              <a:t>Author:</a:t>
            </a:r>
            <a:r>
              <a:rPr lang="x-none" altLang="x-none" sz="2400" dirty="0"/>
              <a:t> probability of submitting positive </a:t>
            </a:r>
            <a:r>
              <a:rPr lang="en-US" altLang="x-none" sz="2400" dirty="0"/>
              <a:t>results are eight times </a:t>
            </a:r>
            <a:r>
              <a:rPr lang="x-none" altLang="x-none" sz="2400" dirty="0"/>
              <a:t>higher than negative finding</a:t>
            </a:r>
            <a:r>
              <a:rPr lang="en-US" altLang="x-none" sz="2400" dirty="0"/>
              <a:t>s</a:t>
            </a:r>
            <a:r>
              <a:rPr lang="x-none" altLang="x-none" sz="2400" dirty="0"/>
              <a:t> (Greenwald 1975)</a:t>
            </a:r>
            <a:endParaRPr lang="en-US" altLang="x-none" sz="2400" dirty="0"/>
          </a:p>
        </p:txBody>
      </p:sp>
    </p:spTree>
    <p:extLst>
      <p:ext uri="{BB962C8B-B14F-4D97-AF65-F5344CB8AC3E}">
        <p14:creationId xmlns:p14="http://schemas.microsoft.com/office/powerpoint/2010/main" val="61505735"/>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x-none" altLang="x-none"/>
              <a:t>  How to interpret null findings</a:t>
            </a:r>
            <a:br>
              <a:rPr lang="x-none" altLang="x-none"/>
            </a:br>
            <a:r>
              <a:rPr lang="x-none" altLang="x-none"/>
              <a:t> "unsucessful replications" </a:t>
            </a:r>
            <a:endParaRPr lang="en-US" altLang="x-none"/>
          </a:p>
        </p:txBody>
      </p:sp>
      <p:sp>
        <p:nvSpPr>
          <p:cNvPr id="45061" name="Content Placeholder 12"/>
          <p:cNvSpPr>
            <a:spLocks noGrp="1"/>
          </p:cNvSpPr>
          <p:nvPr>
            <p:ph idx="1"/>
          </p:nvPr>
        </p:nvSpPr>
        <p:spPr/>
        <p:txBody>
          <a:bodyPr>
            <a:normAutofit/>
          </a:bodyPr>
          <a:lstStyle/>
          <a:p>
            <a:pPr marL="514350" indent="-514350" eaLnBrk="1" hangingPunct="1">
              <a:buFont typeface="+mj-lt"/>
              <a:buAutoNum type="alphaLcParenR"/>
            </a:pPr>
            <a:endParaRPr lang="x-none" altLang="x-none" sz="2800" dirty="0"/>
          </a:p>
          <a:p>
            <a:pPr marL="514350" indent="-514350" eaLnBrk="1" hangingPunct="1">
              <a:buFont typeface="+mj-lt"/>
              <a:buAutoNum type="alphaLcParenR"/>
            </a:pPr>
            <a:r>
              <a:rPr lang="en-US" altLang="x-none" sz="2800" dirty="0"/>
              <a:t>Real effect, but does not replicate</a:t>
            </a:r>
          </a:p>
          <a:p>
            <a:pPr marL="514350" indent="-514350" eaLnBrk="1" hangingPunct="1">
              <a:buFont typeface="+mj-lt"/>
              <a:buAutoNum type="alphaLcParenR"/>
            </a:pPr>
            <a:r>
              <a:rPr lang="en-US" altLang="x-none" sz="2800" dirty="0"/>
              <a:t>Original effect was not real</a:t>
            </a:r>
          </a:p>
          <a:p>
            <a:pPr marL="514350" indent="-514350" eaLnBrk="1" hangingPunct="1">
              <a:buFont typeface="+mj-lt"/>
              <a:buAutoNum type="alphaLcParenR"/>
            </a:pPr>
            <a:r>
              <a:rPr lang="en-US" altLang="x-none" sz="2800" dirty="0"/>
              <a:t>Original effect was real, but not as strong as found </a:t>
            </a:r>
            <a:r>
              <a:rPr lang="en-US" altLang="x-none" sz="2800" dirty="0" err="1"/>
              <a:t>i</a:t>
            </a:r>
            <a:r>
              <a:rPr lang="x-none" altLang="x-none" sz="2800" dirty="0"/>
              <a:t>n the original study</a:t>
            </a:r>
          </a:p>
          <a:p>
            <a:pPr marL="514350" indent="-514350" eaLnBrk="1" hangingPunct="1">
              <a:buFont typeface="+mj-lt"/>
              <a:buAutoNum type="alphaLcParenR"/>
            </a:pPr>
            <a:r>
              <a:rPr lang="en-US" altLang="x-none" sz="2800" dirty="0"/>
              <a:t>Design or analysis of either original study or replication was flawed</a:t>
            </a:r>
            <a:endParaRPr lang="en-US" altLang="x-none" dirty="0"/>
          </a:p>
        </p:txBody>
      </p:sp>
    </p:spTree>
    <p:extLst>
      <p:ext uri="{BB962C8B-B14F-4D97-AF65-F5344CB8AC3E}">
        <p14:creationId xmlns:p14="http://schemas.microsoft.com/office/powerpoint/2010/main" val="152797183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altLang="x-none" dirty="0"/>
              <a:t>What should </a:t>
            </a:r>
            <a:r>
              <a:rPr lang="en-US" altLang="x-none"/>
              <a:t>we expect?</a:t>
            </a:r>
            <a:endParaRPr lang="en-US" altLang="x-none" dirty="0"/>
          </a:p>
        </p:txBody>
      </p:sp>
      <p:pic>
        <p:nvPicPr>
          <p:cNvPr id="61446" name="Picture 7" descr="Screen shot 2014-12-19 at 5.19.52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84" y="1905000"/>
            <a:ext cx="11997716"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1"/>
          <p:cNvSpPr>
            <a:spLocks noChangeArrowheads="1"/>
          </p:cNvSpPr>
          <p:nvPr/>
        </p:nvSpPr>
        <p:spPr bwMode="auto">
          <a:xfrm>
            <a:off x="8165000" y="6488668"/>
            <a:ext cx="402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x-none" altLang="x-none" sz="1800">
                <a:latin typeface="Calibri" charset="0"/>
              </a:rPr>
              <a:t>	(Pashler &amp; Harris, 2012, p. </a:t>
            </a:r>
            <a:r>
              <a:rPr lang="x-none" altLang="x-none" sz="1800" dirty="0">
                <a:latin typeface="Calibri" charset="0"/>
              </a:rPr>
              <a:t>532)</a:t>
            </a:r>
            <a:endParaRPr lang="en-US" altLang="x-none" sz="1800" dirty="0"/>
          </a:p>
        </p:txBody>
      </p:sp>
    </p:spTree>
    <p:extLst>
      <p:ext uri="{BB962C8B-B14F-4D97-AF65-F5344CB8AC3E}">
        <p14:creationId xmlns:p14="http://schemas.microsoft.com/office/powerpoint/2010/main" val="2090690382"/>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Negative Results</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805530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lnSpcReduction="10000"/>
          </a:bodyPr>
          <a:lstStyle/>
          <a:p>
            <a:pPr marL="0" indent="0">
              <a:buNone/>
            </a:pPr>
            <a:r>
              <a:rPr lang="en-US" sz="2200" b="1" dirty="0">
                <a:solidFill>
                  <a:schemeClr val="accent1"/>
                </a:solidFill>
              </a:rPr>
              <a:t>Systemic woes:</a:t>
            </a:r>
          </a:p>
          <a:p>
            <a:r>
              <a:rPr lang="en-US" sz="2200" dirty="0">
                <a:solidFill>
                  <a:schemeClr val="accent1"/>
                </a:solidFill>
              </a:rPr>
              <a:t>Subject matter biases (e.g. male topics, Western, etc.)</a:t>
            </a:r>
          </a:p>
          <a:p>
            <a:r>
              <a:rPr lang="en-US" sz="2200" dirty="0">
                <a:solidFill>
                  <a:schemeClr val="accent1"/>
                </a:solidFill>
              </a:rPr>
              <a:t>Access biases (e.g. women, minorities, non-English language scholars, etc.)</a:t>
            </a:r>
          </a:p>
          <a:p>
            <a:r>
              <a:rPr lang="en-US" sz="2200" dirty="0">
                <a:solidFill>
                  <a:schemeClr val="tx1"/>
                </a:solidFill>
              </a:rPr>
              <a:t>Assholes</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communication</a:t>
            </a:r>
          </a:p>
          <a:p>
            <a:r>
              <a:rPr lang="en-US" sz="2200" dirty="0">
                <a:solidFill>
                  <a:schemeClr val="accent1"/>
                </a:solidFill>
              </a:rPr>
              <a:t>Politics in science</a:t>
            </a:r>
          </a:p>
          <a:p>
            <a:pPr marL="0" indent="0">
              <a:buNone/>
            </a:pPr>
            <a:r>
              <a:rPr lang="en-US" sz="2200" b="1" dirty="0">
                <a:solidFill>
                  <a:schemeClr val="tx1"/>
                </a:solidFill>
              </a:rPr>
              <a:t>Publishing woes:</a:t>
            </a:r>
          </a:p>
          <a:p>
            <a:r>
              <a:rPr lang="en-US" sz="2200" dirty="0">
                <a:solidFill>
                  <a:schemeClr val="accent1"/>
                </a:solidFill>
              </a:rPr>
              <a:t>Reproducibility Crisis</a:t>
            </a:r>
          </a:p>
          <a:p>
            <a:r>
              <a:rPr lang="en-US" sz="2200" dirty="0">
                <a:solidFill>
                  <a:schemeClr val="tx1"/>
                </a:solidFill>
              </a:rPr>
              <a:t>Bad studies (p-hacking, etc.)</a:t>
            </a:r>
          </a:p>
          <a:p>
            <a:r>
              <a:rPr lang="en-US" sz="2200" dirty="0">
                <a:solidFill>
                  <a:schemeClr val="tx1"/>
                </a:solidFill>
              </a:rPr>
              <a:t>Positive/novel results bias</a:t>
            </a:r>
          </a:p>
          <a:p>
            <a:r>
              <a:rPr lang="en-US" sz="2200" dirty="0">
                <a:solidFill>
                  <a:schemeClr val="accent1"/>
                </a:solidFill>
              </a:rPr>
              <a:t>Subject matter limitations</a:t>
            </a:r>
          </a:p>
          <a:p>
            <a:pPr marL="0" indent="0">
              <a:buNone/>
            </a:pPr>
            <a:r>
              <a:rPr lang="en-US" sz="2200" b="1" dirty="0">
                <a:solidFill>
                  <a:schemeClr val="tx1"/>
                </a:solidFill>
              </a:rPr>
              <a:t>Job Woes:</a:t>
            </a:r>
          </a:p>
          <a:p>
            <a:r>
              <a:rPr lang="en-US" sz="2200" dirty="0">
                <a:solidFill>
                  <a:schemeClr val="accent1"/>
                </a:solidFill>
              </a:rPr>
              <a:t>Peer review (bullying, biases, stealing, incompetence, etc.</a:t>
            </a:r>
          </a:p>
          <a:p>
            <a:r>
              <a:rPr lang="en-US" sz="2200" dirty="0">
                <a:solidFill>
                  <a:schemeClr val="accent1"/>
                </a:solidFill>
              </a:rPr>
              <a:t>The Postdoc Crisis</a:t>
            </a:r>
          </a:p>
          <a:p>
            <a:r>
              <a:rPr lang="en-US" sz="2200" dirty="0">
                <a:solidFill>
                  <a:srgbClr val="C00000"/>
                </a:solidFill>
              </a:rPr>
              <a:t>Work/Life Balance</a:t>
            </a:r>
          </a:p>
        </p:txBody>
      </p:sp>
    </p:spTree>
    <p:extLst>
      <p:ext uri="{BB962C8B-B14F-4D97-AF65-F5344CB8AC3E}">
        <p14:creationId xmlns:p14="http://schemas.microsoft.com/office/powerpoint/2010/main" val="788360125"/>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altLang="x-none" dirty="0"/>
              <a:t>C</a:t>
            </a:r>
            <a:r>
              <a:rPr lang="x-none" altLang="x-none" dirty="0"/>
              <a:t>ounterarguments</a:t>
            </a:r>
            <a:endParaRPr lang="en-US" altLang="x-none" dirty="0"/>
          </a:p>
        </p:txBody>
      </p:sp>
      <p:sp>
        <p:nvSpPr>
          <p:cNvPr id="2" name="Content Placeholder 1"/>
          <p:cNvSpPr>
            <a:spLocks noGrp="1"/>
          </p:cNvSpPr>
          <p:nvPr>
            <p:ph idx="1"/>
          </p:nvPr>
        </p:nvSpPr>
        <p:spPr>
          <a:xfrm>
            <a:off x="2589212" y="1905000"/>
            <a:ext cx="8915400" cy="3777622"/>
          </a:xfrm>
        </p:spPr>
        <p:txBody>
          <a:bodyPr>
            <a:noAutofit/>
          </a:bodyPr>
          <a:lstStyle/>
          <a:p>
            <a:pPr marL="0" indent="0">
              <a:buNone/>
            </a:pPr>
            <a:r>
              <a:rPr lang="en-US" sz="2400" dirty="0"/>
              <a:t>Michel, “On the Emptiness of Failed Replications”:</a:t>
            </a:r>
          </a:p>
          <a:p>
            <a:r>
              <a:rPr lang="en-US" sz="2400" b="1" dirty="0"/>
              <a:t>Direct replications are hard/impossible </a:t>
            </a:r>
            <a:r>
              <a:rPr lang="en-US" sz="2400" dirty="0"/>
              <a:t>– science is more of an art than a science.</a:t>
            </a:r>
          </a:p>
          <a:p>
            <a:r>
              <a:rPr lang="en-US" sz="2400" b="1" dirty="0"/>
              <a:t>Positive results are more interesting/important </a:t>
            </a:r>
            <a:r>
              <a:rPr lang="en-US" sz="2400" dirty="0"/>
              <a:t>than negative results.</a:t>
            </a:r>
          </a:p>
          <a:p>
            <a:r>
              <a:rPr lang="en-US" sz="2400" b="1" dirty="0"/>
              <a:t>Null results </a:t>
            </a:r>
            <a:r>
              <a:rPr lang="en-US" sz="2400" dirty="0"/>
              <a:t>can be caused by errors in designing or conducting the research and therefore </a:t>
            </a:r>
            <a:r>
              <a:rPr lang="en-US" sz="2400" b="1" dirty="0"/>
              <a:t>have little value.</a:t>
            </a:r>
          </a:p>
          <a:p>
            <a:r>
              <a:rPr lang="en-US" altLang="x-none" sz="2400" dirty="0"/>
              <a:t>Many effects are robust but subtle. </a:t>
            </a:r>
            <a:r>
              <a:rPr lang="en-US" altLang="x-none" sz="2400" b="1" dirty="0"/>
              <a:t>Negative findings discourage such research.</a:t>
            </a:r>
          </a:p>
          <a:p>
            <a:r>
              <a:rPr lang="en-US" sz="2400" b="1" dirty="0"/>
              <a:t>Failed replications could harm the reputation </a:t>
            </a:r>
            <a:r>
              <a:rPr lang="en-US" sz="2400" dirty="0"/>
              <a:t>of the original authors.</a:t>
            </a:r>
          </a:p>
        </p:txBody>
      </p:sp>
    </p:spTree>
    <p:extLst>
      <p:ext uri="{BB962C8B-B14F-4D97-AF65-F5344CB8AC3E}">
        <p14:creationId xmlns:p14="http://schemas.microsoft.com/office/powerpoint/2010/main" val="880861533"/>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x-none" dirty="0"/>
              <a:t>Solutions?</a:t>
            </a:r>
          </a:p>
        </p:txBody>
      </p:sp>
      <p:sp>
        <p:nvSpPr>
          <p:cNvPr id="103429" name="Content Placeholder 10"/>
          <p:cNvSpPr>
            <a:spLocks noGrp="1"/>
          </p:cNvSpPr>
          <p:nvPr>
            <p:ph idx="1"/>
          </p:nvPr>
        </p:nvSpPr>
        <p:spPr/>
        <p:txBody>
          <a:bodyPr>
            <a:noAutofit/>
          </a:bodyPr>
          <a:lstStyle/>
          <a:p>
            <a:pPr marL="0" indent="0" eaLnBrk="1" hangingPunct="1">
              <a:buNone/>
            </a:pPr>
            <a:r>
              <a:rPr lang="en-US" altLang="x-none" b="1" dirty="0"/>
              <a:t>Study Design</a:t>
            </a:r>
          </a:p>
          <a:p>
            <a:pPr eaLnBrk="1" hangingPunct="1"/>
            <a:r>
              <a:rPr lang="en-US" altLang="x-none" dirty="0"/>
              <a:t>Sample size planned based on the effect size</a:t>
            </a:r>
          </a:p>
          <a:p>
            <a:pPr eaLnBrk="1" hangingPunct="1"/>
            <a:r>
              <a:rPr lang="en-US" altLang="x-none" dirty="0"/>
              <a:t>Preregister studies, if possible</a:t>
            </a:r>
          </a:p>
          <a:p>
            <a:pPr eaLnBrk="1" hangingPunct="1"/>
            <a:r>
              <a:rPr lang="en-US" altLang="x-none" dirty="0"/>
              <a:t>Stop using p-value, measure effect size, strength, and confidence as well.</a:t>
            </a:r>
          </a:p>
          <a:p>
            <a:r>
              <a:rPr lang="en-US" altLang="x-none" dirty="0"/>
              <a:t>Require independent replications in original studies</a:t>
            </a:r>
          </a:p>
          <a:p>
            <a:pPr marL="0" indent="0" eaLnBrk="1" hangingPunct="1">
              <a:buNone/>
            </a:pPr>
            <a:r>
              <a:rPr lang="en-US" altLang="x-none" b="1" dirty="0"/>
              <a:t>Community</a:t>
            </a:r>
          </a:p>
          <a:p>
            <a:pPr eaLnBrk="1" hangingPunct="1"/>
            <a:r>
              <a:rPr lang="en-US" altLang="x-none" dirty="0"/>
              <a:t>Share/integrate data</a:t>
            </a:r>
          </a:p>
          <a:p>
            <a:pPr eaLnBrk="1" hangingPunct="1"/>
            <a:r>
              <a:rPr lang="en-US" altLang="x-none" dirty="0"/>
              <a:t>Meta-analysis (even small scale) on the data</a:t>
            </a:r>
          </a:p>
          <a:p>
            <a:pPr eaLnBrk="1" hangingPunct="1"/>
            <a:r>
              <a:rPr lang="en-US" altLang="x-none" dirty="0"/>
              <a:t>Remove novelty requirement for publication (e.g. PLOS)</a:t>
            </a:r>
          </a:p>
          <a:p>
            <a:pPr eaLnBrk="1" hangingPunct="1"/>
            <a:r>
              <a:rPr lang="en-US" altLang="x-none" dirty="0"/>
              <a:t>Post publication peer review</a:t>
            </a:r>
          </a:p>
        </p:txBody>
      </p:sp>
    </p:spTree>
    <p:extLst>
      <p:ext uri="{BB962C8B-B14F-4D97-AF65-F5344CB8AC3E}">
        <p14:creationId xmlns:p14="http://schemas.microsoft.com/office/powerpoint/2010/main" val="1032070414"/>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Questions</a:t>
            </a:r>
          </a:p>
        </p:txBody>
      </p:sp>
      <p:sp>
        <p:nvSpPr>
          <p:cNvPr id="3" name="Content Placeholder 2"/>
          <p:cNvSpPr>
            <a:spLocks noGrp="1"/>
          </p:cNvSpPr>
          <p:nvPr>
            <p:ph idx="1"/>
          </p:nvPr>
        </p:nvSpPr>
        <p:spPr/>
        <p:txBody>
          <a:bodyPr>
            <a:normAutofit/>
          </a:bodyPr>
          <a:lstStyle/>
          <a:p>
            <a:r>
              <a:rPr lang="en-US" sz="2400" dirty="0"/>
              <a:t>What is a null model?</a:t>
            </a:r>
          </a:p>
          <a:p>
            <a:r>
              <a:rPr lang="en-US" sz="2400" dirty="0"/>
              <a:t>What does a negative result imply?</a:t>
            </a:r>
          </a:p>
          <a:p>
            <a:r>
              <a:rPr lang="en-US" sz="2400" dirty="0"/>
              <a:t>Why don’t we publish negative results?</a:t>
            </a:r>
          </a:p>
        </p:txBody>
      </p:sp>
      <p:pic>
        <p:nvPicPr>
          <p:cNvPr id="4" name="Picture 7" descr="Screen shot 2014-12-19 at 5.19.52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12" y="3933825"/>
            <a:ext cx="86058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1548753" y="6488668"/>
            <a:ext cx="402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x-none" altLang="x-none" sz="1800">
                <a:latin typeface="Calibri" charset="0"/>
              </a:rPr>
              <a:t>	(Pashler &amp; Harris, 2012, p. </a:t>
            </a:r>
            <a:r>
              <a:rPr lang="x-none" altLang="x-none" sz="1800" dirty="0">
                <a:latin typeface="Calibri" charset="0"/>
              </a:rPr>
              <a:t>532)</a:t>
            </a:r>
            <a:endParaRPr lang="en-US" altLang="x-none" sz="1800" dirty="0"/>
          </a:p>
        </p:txBody>
      </p:sp>
    </p:spTree>
    <p:extLst>
      <p:ext uri="{BB962C8B-B14F-4D97-AF65-F5344CB8AC3E}">
        <p14:creationId xmlns:p14="http://schemas.microsoft.com/office/powerpoint/2010/main" val="181768733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Null hypothesis</a:t>
            </a:r>
          </a:p>
        </p:txBody>
      </p:sp>
      <p:sp>
        <p:nvSpPr>
          <p:cNvPr id="3" name="Content Placeholder 2"/>
          <p:cNvSpPr>
            <a:spLocks noGrp="1"/>
          </p:cNvSpPr>
          <p:nvPr>
            <p:ph idx="1"/>
          </p:nvPr>
        </p:nvSpPr>
        <p:spPr>
          <a:xfrm>
            <a:off x="649224" y="1905000"/>
            <a:ext cx="5335939" cy="3987853"/>
          </a:xfrm>
        </p:spPr>
        <p:txBody>
          <a:bodyPr>
            <a:normAutofit/>
          </a:bodyPr>
          <a:lstStyle/>
          <a:p>
            <a:r>
              <a:rPr lang="en-US" sz="2000" dirty="0"/>
              <a:t>A null hypothesis (also null model) is the commonly accepted model.</a:t>
            </a:r>
          </a:p>
          <a:p>
            <a:r>
              <a:rPr lang="en-US" sz="2000" dirty="0"/>
              <a:t>Null hypotheses typically are statements</a:t>
            </a:r>
            <a:r>
              <a:rPr lang="mr-IN" sz="2000" dirty="0"/>
              <a:t>…</a:t>
            </a:r>
            <a:endParaRPr lang="en-US" sz="2000" dirty="0"/>
          </a:p>
          <a:p>
            <a:pPr lvl="1"/>
            <a:r>
              <a:rPr lang="en-US" sz="1800" dirty="0"/>
              <a:t>of equality</a:t>
            </a:r>
          </a:p>
          <a:p>
            <a:pPr lvl="1"/>
            <a:r>
              <a:rPr lang="en-US" sz="1800" dirty="0"/>
              <a:t>of a lack of a relationship</a:t>
            </a:r>
          </a:p>
          <a:p>
            <a:pPr lvl="1"/>
            <a:r>
              <a:rPr lang="en-US" sz="1800" dirty="0"/>
              <a:t>of a lack of a </a:t>
            </a:r>
            <a:r>
              <a:rPr lang="en-US" sz="1800" i="1" dirty="0"/>
              <a:t>causal</a:t>
            </a:r>
            <a:r>
              <a:rPr lang="en-US" sz="1800" dirty="0"/>
              <a:t> relationship</a:t>
            </a:r>
          </a:p>
          <a:p>
            <a:pPr lvl="1"/>
            <a:r>
              <a:rPr lang="en-US" sz="1800" dirty="0"/>
              <a:t>the opposite of what is being tested</a:t>
            </a:r>
          </a:p>
          <a:p>
            <a:pPr lvl="1"/>
            <a:r>
              <a:rPr lang="en-US" sz="1800" dirty="0"/>
              <a:t>the assumptions with which we start</a:t>
            </a:r>
          </a:p>
        </p:txBody>
      </p:sp>
    </p:spTree>
    <p:extLst>
      <p:ext uri="{BB962C8B-B14F-4D97-AF65-F5344CB8AC3E}">
        <p14:creationId xmlns:p14="http://schemas.microsoft.com/office/powerpoint/2010/main" val="1409694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8"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7"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8"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 name="Group 19"/>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1"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2"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3"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4"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5"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6"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7"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8"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9"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0"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2"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3" name="Rectangle 3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5" descr="http://www.hinduonnet.com/thehindu/br/2003/06/03/images/2003060300070301.jpg"/>
          <p:cNvPicPr>
            <a:picLocks noChangeAspect="1" noChangeArrowheads="1"/>
          </p:cNvPicPr>
          <p:nvPr/>
        </p:nvPicPr>
        <p:blipFill rotWithShape="1">
          <a:blip r:embed="rId2">
            <a:extLst>
              <a:ext uri="{28A0092B-C50C-407E-A947-70E740481C1C}">
                <a14:useLocalDpi xmlns:a14="http://schemas.microsoft.com/office/drawing/2010/main" val="0"/>
              </a:ext>
            </a:extLst>
          </a:blip>
          <a:srcRect r="-2" b="889"/>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83096" y="624110"/>
            <a:ext cx="4228447" cy="1280890"/>
          </a:xfrm>
        </p:spPr>
        <p:txBody>
          <a:bodyPr>
            <a:normAutofit/>
          </a:bodyPr>
          <a:lstStyle/>
          <a:p>
            <a:r>
              <a:rPr lang="en-US" dirty="0"/>
              <a:t>Sir </a:t>
            </a:r>
            <a:r>
              <a:rPr lang="en-US"/>
              <a:t>Karl Popper </a:t>
            </a:r>
            <a:r>
              <a:rPr lang="en-US" dirty="0"/>
              <a:t>(1902-1994)</a:t>
            </a:r>
          </a:p>
        </p:txBody>
      </p:sp>
      <p:sp>
        <p:nvSpPr>
          <p:cNvPr id="3" name="Content Placeholder 2"/>
          <p:cNvSpPr>
            <a:spLocks noGrp="1"/>
          </p:cNvSpPr>
          <p:nvPr>
            <p:ph idx="1"/>
          </p:nvPr>
        </p:nvSpPr>
        <p:spPr>
          <a:xfrm>
            <a:off x="6438191" y="2133600"/>
            <a:ext cx="5066419" cy="4370200"/>
          </a:xfrm>
        </p:spPr>
        <p:txBody>
          <a:bodyPr>
            <a:normAutofit/>
          </a:bodyPr>
          <a:lstStyle/>
          <a:p>
            <a:r>
              <a:rPr lang="en-US" dirty="0"/>
              <a:t>Hume was right: induction is unjustified.</a:t>
            </a:r>
          </a:p>
          <a:p>
            <a:r>
              <a:rPr lang="en-US" dirty="0"/>
              <a:t>Spent some time in Adler’s clinic:</a:t>
            </a:r>
            <a:br>
              <a:rPr lang="en-US" dirty="0"/>
            </a:br>
            <a:r>
              <a:rPr lang="en-US" dirty="0"/>
              <a:t>“</a:t>
            </a:r>
            <a:r>
              <a:rPr lang="en-US" b="1" dirty="0"/>
              <a:t>Adlerian therapy</a:t>
            </a:r>
            <a:r>
              <a:rPr lang="en-US" dirty="0"/>
              <a:t> is a brief, psychoeducational approach that is both humanistic and goal oriented. It emphasizes the individual's strivings for success, connectedness with others, and contributions to society as being hallmarks of mental health.” 				–APA</a:t>
            </a:r>
          </a:p>
          <a:p>
            <a:r>
              <a:rPr lang="en-US" dirty="0"/>
              <a:t>Worried that it was pseudoscience.</a:t>
            </a:r>
          </a:p>
          <a:p>
            <a:r>
              <a:rPr lang="en-US" i="1" dirty="0"/>
              <a:t>The Demarcation Problem:</a:t>
            </a:r>
            <a:r>
              <a:rPr lang="en-US" dirty="0"/>
              <a:t> when does something count as science and when does it count as pseudoscience?</a:t>
            </a:r>
          </a:p>
        </p:txBody>
      </p:sp>
    </p:spTree>
    <p:extLst>
      <p:ext uri="{BB962C8B-B14F-4D97-AF65-F5344CB8AC3E}">
        <p14:creationId xmlns:p14="http://schemas.microsoft.com/office/powerpoint/2010/main" val="822224600"/>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142483"/>
            <a:ext cx="12046087" cy="6567500"/>
          </a:xfrm>
        </p:spPr>
      </p:pic>
      <p:sp>
        <p:nvSpPr>
          <p:cNvPr id="8" name="Rectangle 7"/>
          <p:cNvSpPr/>
          <p:nvPr/>
        </p:nvSpPr>
        <p:spPr>
          <a:xfrm>
            <a:off x="872837" y="5490168"/>
            <a:ext cx="10099963" cy="51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802725"/>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Hypothesis Testing</a:t>
            </a:r>
          </a:p>
        </p:txBody>
      </p:sp>
      <p:sp>
        <p:nvSpPr>
          <p:cNvPr id="3" name="Content Placeholder 2"/>
          <p:cNvSpPr>
            <a:spLocks noGrp="1"/>
          </p:cNvSpPr>
          <p:nvPr>
            <p:ph idx="1"/>
          </p:nvPr>
        </p:nvSpPr>
        <p:spPr>
          <a:xfrm>
            <a:off x="649224" y="1905000"/>
            <a:ext cx="5335939" cy="3987853"/>
          </a:xfrm>
        </p:spPr>
        <p:txBody>
          <a:bodyPr>
            <a:normAutofit/>
          </a:bodyPr>
          <a:lstStyle/>
          <a:p>
            <a:pPr marL="0" indent="0">
              <a:buNone/>
            </a:pPr>
            <a:r>
              <a:rPr lang="en-US" sz="2400" b="1" dirty="0"/>
              <a:t>Modus </a:t>
            </a:r>
            <a:r>
              <a:rPr lang="en-US" sz="2400" b="1" dirty="0" err="1"/>
              <a:t>tollens</a:t>
            </a:r>
            <a:r>
              <a:rPr lang="en-US" sz="2400" b="1" dirty="0"/>
              <a:t>:</a:t>
            </a:r>
          </a:p>
          <a:p>
            <a:pPr>
              <a:buFont typeface="+mj-lt"/>
              <a:buAutoNum type="arabicPeriod"/>
            </a:pPr>
            <a:r>
              <a:rPr lang="en-US" sz="2400" dirty="0"/>
              <a:t>If the </a:t>
            </a:r>
            <a:r>
              <a:rPr lang="en-US" sz="2400" i="1" dirty="0"/>
              <a:t>null is true</a:t>
            </a:r>
            <a:r>
              <a:rPr lang="en-US" sz="2400" dirty="0"/>
              <a:t>, the sample should be uncorrelated.</a:t>
            </a:r>
          </a:p>
          <a:p>
            <a:pPr>
              <a:buFont typeface="+mj-lt"/>
              <a:buAutoNum type="arabicPeriod"/>
            </a:pPr>
            <a:r>
              <a:rPr lang="en-US" sz="2400" dirty="0"/>
              <a:t>The sample is highly correlated with 95% confidence.</a:t>
            </a:r>
          </a:p>
          <a:p>
            <a:pPr>
              <a:buFont typeface="+mj-lt"/>
              <a:buAutoNum type="arabicPeriod"/>
            </a:pPr>
            <a:r>
              <a:rPr lang="en-US" sz="2400" dirty="0"/>
              <a:t>Therefore, the </a:t>
            </a:r>
            <a:r>
              <a:rPr lang="en-US" sz="2400" i="1" dirty="0"/>
              <a:t>null is likely not true</a:t>
            </a:r>
            <a:r>
              <a:rPr lang="en-US" sz="2400" dirty="0"/>
              <a:t>.</a:t>
            </a:r>
          </a:p>
        </p:txBody>
      </p:sp>
    </p:spTree>
    <p:extLst>
      <p:ext uri="{BB962C8B-B14F-4D97-AF65-F5344CB8AC3E}">
        <p14:creationId xmlns:p14="http://schemas.microsoft.com/office/powerpoint/2010/main" val="929077552"/>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856" y="645106"/>
            <a:ext cx="5247747" cy="5247747"/>
          </a:xfrm>
          <a:prstGeom prst="rect">
            <a:avLst/>
          </a:prstGeom>
        </p:spPr>
      </p:pic>
      <p:sp>
        <p:nvSpPr>
          <p:cNvPr id="2" name="Title 1"/>
          <p:cNvSpPr>
            <a:spLocks noGrp="1"/>
          </p:cNvSpPr>
          <p:nvPr>
            <p:ph type="title"/>
          </p:nvPr>
        </p:nvSpPr>
        <p:spPr>
          <a:xfrm>
            <a:off x="649224" y="645106"/>
            <a:ext cx="5122652" cy="1259894"/>
          </a:xfrm>
        </p:spPr>
        <p:txBody>
          <a:bodyPr>
            <a:normAutofit/>
          </a:bodyPr>
          <a:lstStyle/>
          <a:p>
            <a:r>
              <a:rPr lang="en-US" dirty="0"/>
              <a:t>Hypothesis Testing</a:t>
            </a:r>
          </a:p>
        </p:txBody>
      </p:sp>
      <p:sp>
        <p:nvSpPr>
          <p:cNvPr id="3" name="Content Placeholder 2"/>
          <p:cNvSpPr>
            <a:spLocks noGrp="1"/>
          </p:cNvSpPr>
          <p:nvPr>
            <p:ph idx="1"/>
          </p:nvPr>
        </p:nvSpPr>
        <p:spPr>
          <a:xfrm>
            <a:off x="649224" y="1905000"/>
            <a:ext cx="5335939" cy="3987853"/>
          </a:xfrm>
        </p:spPr>
        <p:txBody>
          <a:bodyPr>
            <a:normAutofit/>
          </a:bodyPr>
          <a:lstStyle/>
          <a:p>
            <a:pPr marL="0" indent="0">
              <a:buNone/>
            </a:pPr>
            <a:r>
              <a:rPr lang="en-US" sz="2400" b="1" dirty="0"/>
              <a:t>Affirming the Consequent:</a:t>
            </a:r>
          </a:p>
          <a:p>
            <a:pPr>
              <a:buFont typeface="+mj-lt"/>
              <a:buAutoNum type="arabicPeriod"/>
            </a:pPr>
            <a:r>
              <a:rPr lang="en-US" sz="2400" dirty="0"/>
              <a:t>If the null is true, the sample should be uncorrelated.</a:t>
            </a:r>
          </a:p>
          <a:p>
            <a:pPr>
              <a:buFont typeface="+mj-lt"/>
              <a:buAutoNum type="arabicPeriod"/>
            </a:pPr>
            <a:r>
              <a:rPr lang="en-US" sz="2400" dirty="0"/>
              <a:t>The sample is </a:t>
            </a:r>
            <a:r>
              <a:rPr lang="en-US" sz="2400" b="1" dirty="0"/>
              <a:t>not </a:t>
            </a:r>
            <a:r>
              <a:rPr lang="en-US" sz="2400" dirty="0"/>
              <a:t>highly correlated with 95% confidence.</a:t>
            </a:r>
          </a:p>
          <a:p>
            <a:pPr>
              <a:buFont typeface="+mj-lt"/>
              <a:buAutoNum type="arabicPeriod"/>
            </a:pPr>
            <a:r>
              <a:rPr lang="en-US" sz="2400" dirty="0"/>
              <a:t>Therefore, </a:t>
            </a:r>
            <a:r>
              <a:rPr lang="en-US" sz="2400" i="1" dirty="0"/>
              <a:t>the null likely</a:t>
            </a:r>
            <a:r>
              <a:rPr lang="en-US" sz="2400" b="1" i="1" dirty="0"/>
              <a:t> is </a:t>
            </a:r>
            <a:r>
              <a:rPr lang="en-US" sz="2400" i="1" dirty="0"/>
              <a:t>true</a:t>
            </a:r>
            <a:r>
              <a:rPr lang="en-US" sz="2400" dirty="0"/>
              <a:t>.</a:t>
            </a:r>
          </a:p>
        </p:txBody>
      </p:sp>
    </p:spTree>
    <p:extLst>
      <p:ext uri="{BB962C8B-B14F-4D97-AF65-F5344CB8AC3E}">
        <p14:creationId xmlns:p14="http://schemas.microsoft.com/office/powerpoint/2010/main" val="1836458308"/>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Null hypothesis</a:t>
            </a:r>
          </a:p>
        </p:txBody>
      </p:sp>
      <p:graphicFrame>
        <p:nvGraphicFramePr>
          <p:cNvPr id="5" name="Table 4"/>
          <p:cNvGraphicFramePr>
            <a:graphicFrameLocks noGrp="1"/>
          </p:cNvGraphicFramePr>
          <p:nvPr>
            <p:extLst>
              <p:ext uri="{D42A27DB-BD31-4B8C-83A1-F6EECF244321}">
                <p14:modId xmlns:p14="http://schemas.microsoft.com/office/powerpoint/2010/main" val="608095107"/>
              </p:ext>
            </p:extLst>
          </p:nvPr>
        </p:nvGraphicFramePr>
        <p:xfrm>
          <a:off x="2743199" y="1905000"/>
          <a:ext cx="5840942" cy="4469341"/>
        </p:xfrm>
        <a:graphic>
          <a:graphicData uri="http://schemas.openxmlformats.org/drawingml/2006/table">
            <a:tbl>
              <a:tblPr firstRow="1" bandRow="1">
                <a:tableStyleId>{5C22544A-7EE6-4342-B048-85BDC9FD1C3A}</a:tableStyleId>
              </a:tblPr>
              <a:tblGrid>
                <a:gridCol w="2920471">
                  <a:extLst>
                    <a:ext uri="{9D8B030D-6E8A-4147-A177-3AD203B41FA5}">
                      <a16:colId xmlns:a16="http://schemas.microsoft.com/office/drawing/2014/main" val="20000"/>
                    </a:ext>
                  </a:extLst>
                </a:gridCol>
                <a:gridCol w="2920471">
                  <a:extLst>
                    <a:ext uri="{9D8B030D-6E8A-4147-A177-3AD203B41FA5}">
                      <a16:colId xmlns:a16="http://schemas.microsoft.com/office/drawing/2014/main" val="20001"/>
                    </a:ext>
                  </a:extLst>
                </a:gridCol>
              </a:tblGrid>
              <a:tr h="753491">
                <a:tc>
                  <a:txBody>
                    <a:bodyPr/>
                    <a:lstStyle/>
                    <a:p>
                      <a:endParaRPr lang="en-US" sz="2000" dirty="0"/>
                    </a:p>
                  </a:txBody>
                  <a:tcPr>
                    <a:noFill/>
                  </a:tcPr>
                </a:tc>
                <a:tc>
                  <a:txBody>
                    <a:bodyPr/>
                    <a:lstStyle/>
                    <a:p>
                      <a:r>
                        <a:rPr lang="en-US" sz="2000" dirty="0"/>
                        <a:t>The Null</a:t>
                      </a:r>
                      <a:r>
                        <a:rPr lang="en-US" sz="2000" baseline="0" dirty="0"/>
                        <a:t> is TRUE</a:t>
                      </a:r>
                      <a:endParaRPr lang="en-US" sz="2000" dirty="0"/>
                    </a:p>
                  </a:txBody>
                  <a:tcPr/>
                </a:tc>
                <a:extLst>
                  <a:ext uri="{0D108BD9-81ED-4DB2-BD59-A6C34878D82A}">
                    <a16:rowId xmlns:a16="http://schemas.microsoft.com/office/drawing/2014/main" val="10000"/>
                  </a:ext>
                </a:extLst>
              </a:tr>
              <a:tr h="1857925">
                <a:tc>
                  <a:txBody>
                    <a:bodyPr/>
                    <a:lstStyle/>
                    <a:p>
                      <a:r>
                        <a:rPr lang="en-US" sz="2000" b="1" dirty="0">
                          <a:solidFill>
                            <a:schemeClr val="bg1"/>
                          </a:solidFill>
                        </a:rPr>
                        <a:t>You reject</a:t>
                      </a:r>
                      <a:r>
                        <a:rPr lang="en-US" sz="2000" b="1" baseline="0" dirty="0">
                          <a:solidFill>
                            <a:schemeClr val="bg1"/>
                          </a:solidFill>
                        </a:rPr>
                        <a:t> the null</a:t>
                      </a:r>
                      <a:endParaRPr lang="en-US" sz="2000" b="1" dirty="0">
                        <a:solidFill>
                          <a:schemeClr val="bg1"/>
                        </a:solidFill>
                      </a:endParaRPr>
                    </a:p>
                  </a:txBody>
                  <a:tcPr>
                    <a:solidFill>
                      <a:schemeClr val="accent1"/>
                    </a:solidFill>
                  </a:tcPr>
                </a:tc>
                <a:tc>
                  <a:txBody>
                    <a:bodyPr/>
                    <a:lstStyle/>
                    <a:p>
                      <a:r>
                        <a:rPr lang="en-US" sz="2400" dirty="0"/>
                        <a:t>‘False Positive’</a:t>
                      </a:r>
                    </a:p>
                    <a:p>
                      <a:r>
                        <a:rPr lang="en-US" sz="2400" dirty="0"/>
                        <a:t>Error of Rashness</a:t>
                      </a:r>
                    </a:p>
                    <a:p>
                      <a:r>
                        <a:rPr lang="en-US" sz="2400" dirty="0"/>
                        <a:t>(Type 1 Error)</a:t>
                      </a:r>
                    </a:p>
                    <a:p>
                      <a:r>
                        <a:rPr lang="el-GR" sz="4000" dirty="0">
                          <a:latin typeface="Wingdings 2" charset="2"/>
                          <a:ea typeface="Wingdings 2" charset="2"/>
                          <a:cs typeface="Wingdings 2" charset="2"/>
                        </a:rPr>
                        <a:t>α</a:t>
                      </a:r>
                      <a:endParaRPr lang="en-US" sz="4000" dirty="0">
                        <a:latin typeface="Wingdings 2" charset="2"/>
                        <a:ea typeface="Wingdings 2" charset="2"/>
                        <a:cs typeface="Wingdings 2" charset="2"/>
                      </a:endParaRPr>
                    </a:p>
                  </a:txBody>
                  <a:tcPr/>
                </a:tc>
                <a:extLst>
                  <a:ext uri="{0D108BD9-81ED-4DB2-BD59-A6C34878D82A}">
                    <a16:rowId xmlns:a16="http://schemas.microsoft.com/office/drawing/2014/main" val="10001"/>
                  </a:ext>
                </a:extLst>
              </a:tr>
              <a:tr h="1857925">
                <a:tc>
                  <a:txBody>
                    <a:bodyPr/>
                    <a:lstStyle/>
                    <a:p>
                      <a:r>
                        <a:rPr lang="en-US" sz="2000" b="1" dirty="0">
                          <a:solidFill>
                            <a:schemeClr val="bg1"/>
                          </a:solidFill>
                        </a:rPr>
                        <a:t>You do not reject the null</a:t>
                      </a:r>
                    </a:p>
                  </a:txBody>
                  <a:tcPr>
                    <a:solidFill>
                      <a:schemeClr val="accent1"/>
                    </a:solidFill>
                  </a:tcPr>
                </a:tc>
                <a:tc>
                  <a:txBody>
                    <a:bodyPr/>
                    <a:lstStyle/>
                    <a:p>
                      <a:pPr algn="ctr"/>
                      <a:r>
                        <a:rPr lang="en-US" sz="11500" dirty="0">
                          <a:sym typeface="Wingdings"/>
                        </a:rPr>
                        <a:t></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0686519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84" t="1" r="17754" b="1"/>
          <a:stretch/>
        </p:blipFill>
        <p:spPr>
          <a:xfrm>
            <a:off x="5052680" y="640080"/>
            <a:ext cx="6953577" cy="525277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dirty="0"/>
              <a:t>Hypothesis Testing</a:t>
            </a:r>
          </a:p>
        </p:txBody>
      </p:sp>
      <p:sp>
        <p:nvSpPr>
          <p:cNvPr id="3" name="Content Placeholder 2"/>
          <p:cNvSpPr>
            <a:spLocks noGrp="1"/>
          </p:cNvSpPr>
          <p:nvPr>
            <p:ph idx="1"/>
          </p:nvPr>
        </p:nvSpPr>
        <p:spPr>
          <a:xfrm>
            <a:off x="649224" y="2133600"/>
            <a:ext cx="3986943" cy="3759253"/>
          </a:xfrm>
        </p:spPr>
        <p:txBody>
          <a:bodyPr>
            <a:noAutofit/>
          </a:bodyPr>
          <a:lstStyle/>
          <a:p>
            <a:pPr marL="0" indent="0">
              <a:buNone/>
            </a:pPr>
            <a:r>
              <a:rPr lang="en-US" sz="2400" b="1" dirty="0"/>
              <a:t>Modus Ponens:</a:t>
            </a:r>
          </a:p>
          <a:p>
            <a:pPr>
              <a:buFont typeface="+mj-lt"/>
              <a:buAutoNum type="arabicPeriod"/>
            </a:pPr>
            <a:r>
              <a:rPr lang="en-US" sz="2400" dirty="0"/>
              <a:t>If the sample is correlated, then we should reject the null.</a:t>
            </a:r>
          </a:p>
          <a:p>
            <a:pPr>
              <a:buFont typeface="+mj-lt"/>
              <a:buAutoNum type="arabicPeriod"/>
            </a:pPr>
            <a:r>
              <a:rPr lang="en-US" sz="2400" dirty="0"/>
              <a:t>The sample is highly correlated with 95% confidence.</a:t>
            </a:r>
          </a:p>
          <a:p>
            <a:pPr>
              <a:buFont typeface="+mj-lt"/>
              <a:buAutoNum type="arabicPeriod"/>
            </a:pPr>
            <a:r>
              <a:rPr lang="en-US" sz="2400" dirty="0"/>
              <a:t>Therefore, </a:t>
            </a:r>
            <a:r>
              <a:rPr lang="en-US" sz="2400" i="1" dirty="0"/>
              <a:t>the null is likely </a:t>
            </a:r>
            <a:r>
              <a:rPr lang="en-US" sz="2400" b="1" i="1" dirty="0"/>
              <a:t>false</a:t>
            </a:r>
            <a:r>
              <a:rPr lang="en-US" sz="2400" i="1" dirty="0"/>
              <a:t>.</a:t>
            </a:r>
          </a:p>
        </p:txBody>
      </p:sp>
    </p:spTree>
    <p:extLst>
      <p:ext uri="{BB962C8B-B14F-4D97-AF65-F5344CB8AC3E}">
        <p14:creationId xmlns:p14="http://schemas.microsoft.com/office/powerpoint/2010/main" val="2346221354"/>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2EC7880-C5D9-40A8-A6B0-3198AD07AD1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543A62-A2AB-454A-878E-D3D9190D5F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11">
            <a:extLst>
              <a:ext uri="{FF2B5EF4-FFF2-40B4-BE49-F238E27FC236}">
                <a16:creationId xmlns:a16="http://schemas.microsoft.com/office/drawing/2014/main" id="{50553464-41F1-4160-9D02-7C5EC7013B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84" t="1" r="17754" b="1"/>
          <a:stretch/>
        </p:blipFill>
        <p:spPr>
          <a:xfrm>
            <a:off x="5052680" y="640080"/>
            <a:ext cx="6953577" cy="5252773"/>
          </a:xfrm>
          <a:prstGeom prst="rect">
            <a:avLst/>
          </a:prstGeom>
        </p:spPr>
      </p:pic>
      <p:sp>
        <p:nvSpPr>
          <p:cNvPr id="2" name="Title 1"/>
          <p:cNvSpPr>
            <a:spLocks noGrp="1"/>
          </p:cNvSpPr>
          <p:nvPr>
            <p:ph type="title"/>
          </p:nvPr>
        </p:nvSpPr>
        <p:spPr>
          <a:xfrm>
            <a:off x="649224" y="645106"/>
            <a:ext cx="3650279" cy="1259894"/>
          </a:xfrm>
        </p:spPr>
        <p:txBody>
          <a:bodyPr>
            <a:normAutofit/>
          </a:bodyPr>
          <a:lstStyle/>
          <a:p>
            <a:r>
              <a:rPr lang="en-US" dirty="0"/>
              <a:t>Hypothesis Testing</a:t>
            </a:r>
          </a:p>
        </p:txBody>
      </p:sp>
      <p:sp>
        <p:nvSpPr>
          <p:cNvPr id="3" name="Content Placeholder 2"/>
          <p:cNvSpPr>
            <a:spLocks noGrp="1"/>
          </p:cNvSpPr>
          <p:nvPr>
            <p:ph idx="1"/>
          </p:nvPr>
        </p:nvSpPr>
        <p:spPr>
          <a:xfrm>
            <a:off x="649224" y="2133600"/>
            <a:ext cx="3986943" cy="3759253"/>
          </a:xfrm>
        </p:spPr>
        <p:txBody>
          <a:bodyPr>
            <a:noAutofit/>
          </a:bodyPr>
          <a:lstStyle/>
          <a:p>
            <a:pPr marL="0" indent="0">
              <a:buNone/>
            </a:pPr>
            <a:r>
              <a:rPr lang="en-US" sz="2400" b="1" dirty="0"/>
              <a:t>Denying the antecedent:</a:t>
            </a:r>
          </a:p>
          <a:p>
            <a:pPr>
              <a:buFont typeface="+mj-lt"/>
              <a:buAutoNum type="arabicPeriod"/>
            </a:pPr>
            <a:r>
              <a:rPr lang="en-US" sz="2400" dirty="0"/>
              <a:t>If the sample is correlated, then we should reject the null.</a:t>
            </a:r>
          </a:p>
          <a:p>
            <a:pPr>
              <a:buFont typeface="+mj-lt"/>
              <a:buAutoNum type="arabicPeriod"/>
            </a:pPr>
            <a:r>
              <a:rPr lang="en-US" sz="2400" dirty="0"/>
              <a:t>The sample is </a:t>
            </a:r>
            <a:r>
              <a:rPr lang="en-US" sz="2400" b="1" dirty="0"/>
              <a:t>not</a:t>
            </a:r>
            <a:r>
              <a:rPr lang="en-US" sz="2400" dirty="0"/>
              <a:t> highly correlated with 95% confidence.</a:t>
            </a:r>
          </a:p>
          <a:p>
            <a:pPr>
              <a:buFont typeface="+mj-lt"/>
              <a:buAutoNum type="arabicPeriod"/>
            </a:pPr>
            <a:r>
              <a:rPr lang="en-US" sz="2400" dirty="0"/>
              <a:t>Therefore, </a:t>
            </a:r>
            <a:r>
              <a:rPr lang="en-US" sz="2400" i="1" dirty="0"/>
              <a:t>the null is likely </a:t>
            </a:r>
            <a:r>
              <a:rPr lang="en-US" sz="2400" b="1" i="1" dirty="0"/>
              <a:t>true</a:t>
            </a:r>
            <a:r>
              <a:rPr lang="en-US" sz="2400" i="1" dirty="0"/>
              <a:t>.</a:t>
            </a:r>
          </a:p>
        </p:txBody>
      </p:sp>
      <p:sp>
        <p:nvSpPr>
          <p:cNvPr id="8" name="TextBox 7"/>
          <p:cNvSpPr txBox="1"/>
          <p:nvPr/>
        </p:nvSpPr>
        <p:spPr>
          <a:xfrm>
            <a:off x="111852" y="6525710"/>
            <a:ext cx="12128641" cy="369332"/>
          </a:xfrm>
          <a:prstGeom prst="rect">
            <a:avLst/>
          </a:prstGeom>
          <a:noFill/>
        </p:spPr>
        <p:txBody>
          <a:bodyPr wrap="none" rtlCol="0">
            <a:spAutoFit/>
          </a:bodyPr>
          <a:lstStyle/>
          <a:p>
            <a:r>
              <a:rPr lang="en-US" dirty="0" err="1"/>
              <a:t>Underdetermination</a:t>
            </a:r>
            <a:r>
              <a:rPr lang="en-US" dirty="0"/>
              <a:t>: Because the null could be false for many reasons, we cannot make the positive claim</a:t>
            </a:r>
          </a:p>
        </p:txBody>
      </p:sp>
    </p:spTree>
    <p:extLst>
      <p:ext uri="{BB962C8B-B14F-4D97-AF65-F5344CB8AC3E}">
        <p14:creationId xmlns:p14="http://schemas.microsoft.com/office/powerpoint/2010/main" val="358192651"/>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Null hypothesis</a:t>
            </a:r>
          </a:p>
        </p:txBody>
      </p:sp>
      <p:graphicFrame>
        <p:nvGraphicFramePr>
          <p:cNvPr id="5" name="Table 4"/>
          <p:cNvGraphicFramePr>
            <a:graphicFrameLocks noGrp="1"/>
          </p:cNvGraphicFramePr>
          <p:nvPr>
            <p:extLst>
              <p:ext uri="{D42A27DB-BD31-4B8C-83A1-F6EECF244321}">
                <p14:modId xmlns:p14="http://schemas.microsoft.com/office/powerpoint/2010/main" val="763348848"/>
              </p:ext>
            </p:extLst>
          </p:nvPr>
        </p:nvGraphicFramePr>
        <p:xfrm>
          <a:off x="2743199" y="1905000"/>
          <a:ext cx="8761413" cy="4469341"/>
        </p:xfrm>
        <a:graphic>
          <a:graphicData uri="http://schemas.openxmlformats.org/drawingml/2006/table">
            <a:tbl>
              <a:tblPr firstRow="1" bandRow="1">
                <a:tableStyleId>{5C22544A-7EE6-4342-B048-85BDC9FD1C3A}</a:tableStyleId>
              </a:tblPr>
              <a:tblGrid>
                <a:gridCol w="2920471">
                  <a:extLst>
                    <a:ext uri="{9D8B030D-6E8A-4147-A177-3AD203B41FA5}">
                      <a16:colId xmlns:a16="http://schemas.microsoft.com/office/drawing/2014/main" val="20000"/>
                    </a:ext>
                  </a:extLst>
                </a:gridCol>
                <a:gridCol w="2920471">
                  <a:extLst>
                    <a:ext uri="{9D8B030D-6E8A-4147-A177-3AD203B41FA5}">
                      <a16:colId xmlns:a16="http://schemas.microsoft.com/office/drawing/2014/main" val="20001"/>
                    </a:ext>
                  </a:extLst>
                </a:gridCol>
                <a:gridCol w="2920471">
                  <a:extLst>
                    <a:ext uri="{9D8B030D-6E8A-4147-A177-3AD203B41FA5}">
                      <a16:colId xmlns:a16="http://schemas.microsoft.com/office/drawing/2014/main" val="20002"/>
                    </a:ext>
                  </a:extLst>
                </a:gridCol>
              </a:tblGrid>
              <a:tr h="753491">
                <a:tc>
                  <a:txBody>
                    <a:bodyPr/>
                    <a:lstStyle/>
                    <a:p>
                      <a:endParaRPr lang="en-US" sz="2000" dirty="0"/>
                    </a:p>
                  </a:txBody>
                  <a:tcPr>
                    <a:noFill/>
                  </a:tcPr>
                </a:tc>
                <a:tc>
                  <a:txBody>
                    <a:bodyPr/>
                    <a:lstStyle/>
                    <a:p>
                      <a:r>
                        <a:rPr lang="en-US" sz="2000" dirty="0"/>
                        <a:t>The Null</a:t>
                      </a:r>
                      <a:r>
                        <a:rPr lang="en-US" sz="2000" baseline="0" dirty="0"/>
                        <a:t> is TRUE</a:t>
                      </a:r>
                      <a:endParaRPr lang="en-US" sz="2000" dirty="0"/>
                    </a:p>
                  </a:txBody>
                  <a:tcPr/>
                </a:tc>
                <a:tc>
                  <a:txBody>
                    <a:bodyPr/>
                    <a:lstStyle/>
                    <a:p>
                      <a:r>
                        <a:rPr lang="en-US" sz="2000" dirty="0"/>
                        <a:t>The Null is False</a:t>
                      </a:r>
                    </a:p>
                  </a:txBody>
                  <a:tcPr/>
                </a:tc>
                <a:extLst>
                  <a:ext uri="{0D108BD9-81ED-4DB2-BD59-A6C34878D82A}">
                    <a16:rowId xmlns:a16="http://schemas.microsoft.com/office/drawing/2014/main" val="10000"/>
                  </a:ext>
                </a:extLst>
              </a:tr>
              <a:tr h="1857925">
                <a:tc>
                  <a:txBody>
                    <a:bodyPr/>
                    <a:lstStyle/>
                    <a:p>
                      <a:r>
                        <a:rPr lang="en-US" sz="2000" b="1" dirty="0">
                          <a:solidFill>
                            <a:schemeClr val="bg1"/>
                          </a:solidFill>
                        </a:rPr>
                        <a:t>You reject</a:t>
                      </a:r>
                      <a:r>
                        <a:rPr lang="en-US" sz="2000" b="1" baseline="0" dirty="0">
                          <a:solidFill>
                            <a:schemeClr val="bg1"/>
                          </a:solidFill>
                        </a:rPr>
                        <a:t> the null</a:t>
                      </a:r>
                      <a:endParaRPr lang="en-US" sz="2000" b="1" dirty="0">
                        <a:solidFill>
                          <a:schemeClr val="bg1"/>
                        </a:solidFill>
                      </a:endParaRPr>
                    </a:p>
                  </a:txBody>
                  <a:tcPr>
                    <a:solidFill>
                      <a:schemeClr val="accent1"/>
                    </a:solidFill>
                  </a:tcPr>
                </a:tc>
                <a:tc>
                  <a:txBody>
                    <a:bodyPr/>
                    <a:lstStyle/>
                    <a:p>
                      <a:r>
                        <a:rPr lang="en-US" sz="2400" dirty="0"/>
                        <a:t>‘False Positive’</a:t>
                      </a:r>
                    </a:p>
                    <a:p>
                      <a:r>
                        <a:rPr lang="en-US" sz="2400" dirty="0"/>
                        <a:t>Error of Rashness</a:t>
                      </a:r>
                    </a:p>
                    <a:p>
                      <a:r>
                        <a:rPr lang="en-US" sz="2400" dirty="0"/>
                        <a:t>(Type 1 Error)</a:t>
                      </a:r>
                    </a:p>
                    <a:p>
                      <a:r>
                        <a:rPr lang="el-GR" sz="4000" dirty="0">
                          <a:latin typeface="Wingdings 2" charset="2"/>
                          <a:ea typeface="Wingdings 2" charset="2"/>
                          <a:cs typeface="Wingdings 2" charset="2"/>
                        </a:rPr>
                        <a:t>α</a:t>
                      </a:r>
                      <a:endParaRPr lang="en-US" sz="4000" dirty="0">
                        <a:latin typeface="Wingdings 2" charset="2"/>
                        <a:ea typeface="Wingdings 2" charset="2"/>
                        <a:cs typeface="Wingdings 2" charset="2"/>
                      </a:endParaRPr>
                    </a:p>
                  </a:txBody>
                  <a:tcPr/>
                </a:tc>
                <a:tc>
                  <a:txBody>
                    <a:bodyPr/>
                    <a:lstStyle/>
                    <a:p>
                      <a:pPr algn="ctr"/>
                      <a:r>
                        <a:rPr lang="en-US" sz="11500" dirty="0">
                          <a:sym typeface="Wingdings"/>
                        </a:rPr>
                        <a:t></a:t>
                      </a:r>
                      <a:endParaRPr lang="en-US" sz="11500" dirty="0"/>
                    </a:p>
                  </a:txBody>
                  <a:tcPr/>
                </a:tc>
                <a:extLst>
                  <a:ext uri="{0D108BD9-81ED-4DB2-BD59-A6C34878D82A}">
                    <a16:rowId xmlns:a16="http://schemas.microsoft.com/office/drawing/2014/main" val="10001"/>
                  </a:ext>
                </a:extLst>
              </a:tr>
              <a:tr h="1857925">
                <a:tc>
                  <a:txBody>
                    <a:bodyPr/>
                    <a:lstStyle/>
                    <a:p>
                      <a:r>
                        <a:rPr lang="en-US" sz="2000" b="1" dirty="0">
                          <a:solidFill>
                            <a:schemeClr val="bg1"/>
                          </a:solidFill>
                        </a:rPr>
                        <a:t>You do not reject the null</a:t>
                      </a:r>
                    </a:p>
                  </a:txBody>
                  <a:tcPr>
                    <a:solidFill>
                      <a:schemeClr val="accent1"/>
                    </a:solidFill>
                  </a:tcPr>
                </a:tc>
                <a:tc>
                  <a:txBody>
                    <a:bodyPr/>
                    <a:lstStyle/>
                    <a:p>
                      <a:pPr algn="ctr"/>
                      <a:r>
                        <a:rPr lang="en-US" sz="11500" dirty="0">
                          <a:sym typeface="Wingdings"/>
                        </a:rPr>
                        <a:t></a:t>
                      </a:r>
                      <a:endParaRPr lang="en-US" dirty="0"/>
                    </a:p>
                  </a:txBody>
                  <a:tcPr/>
                </a:tc>
                <a:tc>
                  <a:txBody>
                    <a:bodyPr/>
                    <a:lstStyle/>
                    <a:p>
                      <a:r>
                        <a:rPr lang="en-US" sz="2400" dirty="0"/>
                        <a:t>‘False Negative’</a:t>
                      </a:r>
                    </a:p>
                    <a:p>
                      <a:r>
                        <a:rPr lang="en-US" sz="2400" dirty="0"/>
                        <a:t>Error of Insensitivity</a:t>
                      </a:r>
                    </a:p>
                    <a:p>
                      <a:r>
                        <a:rPr lang="en-US" sz="2400" dirty="0"/>
                        <a:t>(Type 2</a:t>
                      </a:r>
                      <a:r>
                        <a:rPr lang="en-US" sz="2400" baseline="0" dirty="0"/>
                        <a:t> Error)</a:t>
                      </a:r>
                    </a:p>
                    <a:p>
                      <a:r>
                        <a:rPr lang="el-GR" sz="3600" dirty="0">
                          <a:latin typeface="Wingdings 2" charset="2"/>
                          <a:ea typeface="Wingdings 2" charset="2"/>
                          <a:cs typeface="Wingdings 2" charset="2"/>
                        </a:rPr>
                        <a:t>β</a:t>
                      </a:r>
                      <a:endParaRPr lang="en-US" sz="2800" dirty="0">
                        <a:latin typeface="Wingdings 2" charset="2"/>
                        <a:ea typeface="Wingdings 2" charset="2"/>
                        <a:cs typeface="Wingdings 2" charset="2"/>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775182"/>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Significance and power</a:t>
            </a:r>
          </a:p>
        </p:txBody>
      </p:sp>
      <p:sp>
        <p:nvSpPr>
          <p:cNvPr id="3" name="Content Placeholder 2"/>
          <p:cNvSpPr>
            <a:spLocks noGrp="1"/>
          </p:cNvSpPr>
          <p:nvPr>
            <p:ph idx="1"/>
          </p:nvPr>
        </p:nvSpPr>
        <p:spPr/>
        <p:txBody>
          <a:bodyPr>
            <a:normAutofit lnSpcReduction="10000"/>
          </a:bodyPr>
          <a:lstStyle/>
          <a:p>
            <a:pPr algn="just"/>
            <a:r>
              <a:rPr lang="en-US" sz="2400" b="1" dirty="0"/>
              <a:t>Significance level</a:t>
            </a:r>
            <a:r>
              <a:rPr lang="en-US" sz="2400" dirty="0"/>
              <a:t>: largest p-value your data may have in order to reject the null hypothesis.</a:t>
            </a:r>
          </a:p>
          <a:p>
            <a:pPr lvl="1" algn="just"/>
            <a:r>
              <a:rPr lang="en-US" sz="2200" dirty="0"/>
              <a:t>Typically 95%/0.05, but depends on the subject matter</a:t>
            </a:r>
            <a:endParaRPr lang="en-US" sz="2000" dirty="0"/>
          </a:p>
          <a:p>
            <a:pPr algn="just"/>
            <a:r>
              <a:rPr lang="en-US" sz="2400" b="1" dirty="0"/>
              <a:t>Power of a test:</a:t>
            </a:r>
            <a:r>
              <a:rPr lang="en-US" sz="2400" dirty="0"/>
              <a:t> The probability of rejecting the null hypothesis when tested against the true alternative hypothesis.</a:t>
            </a:r>
          </a:p>
          <a:p>
            <a:pPr lvl="1" algn="just"/>
            <a:r>
              <a:rPr lang="en-US" sz="2000" dirty="0"/>
              <a:t>Polling: there are about </a:t>
            </a:r>
            <a:r>
              <a:rPr lang="en-US" sz="2000" b="1" dirty="0"/>
              <a:t>200M</a:t>
            </a:r>
            <a:r>
              <a:rPr lang="en-US" sz="2000" dirty="0"/>
              <a:t> voting age Americans. A </a:t>
            </a:r>
            <a:r>
              <a:rPr lang="en-US" sz="2000" b="1" dirty="0"/>
              <a:t>random</a:t>
            </a:r>
            <a:r>
              <a:rPr lang="en-US" sz="2000" dirty="0"/>
              <a:t> sample of </a:t>
            </a:r>
            <a:r>
              <a:rPr lang="en-US" sz="2000" b="1" dirty="0"/>
              <a:t>1067</a:t>
            </a:r>
            <a:r>
              <a:rPr lang="en-US" sz="2000" dirty="0"/>
              <a:t> yields a </a:t>
            </a:r>
            <a:r>
              <a:rPr lang="en-US" sz="2000" b="1" dirty="0"/>
              <a:t>95%</a:t>
            </a:r>
            <a:r>
              <a:rPr lang="en-US" sz="2000" dirty="0"/>
              <a:t> confidence of </a:t>
            </a:r>
            <a:r>
              <a:rPr lang="en-US" sz="2000" b="1" dirty="0"/>
              <a:t>±3%</a:t>
            </a:r>
            <a:r>
              <a:rPr lang="en-US" sz="2000" dirty="0"/>
              <a:t> with respect to a hypothetical matchup. (That is, if a race is 50-50, 95% of polls will measure each candidate within 47-53%)</a:t>
            </a:r>
          </a:p>
        </p:txBody>
      </p:sp>
      <p:sp>
        <p:nvSpPr>
          <p:cNvPr id="4" name="TextBox 3"/>
          <p:cNvSpPr txBox="1"/>
          <p:nvPr/>
        </p:nvSpPr>
        <p:spPr>
          <a:xfrm>
            <a:off x="3436378" y="6139822"/>
            <a:ext cx="8068234" cy="461665"/>
          </a:xfrm>
          <a:prstGeom prst="rect">
            <a:avLst/>
          </a:prstGeom>
          <a:noFill/>
        </p:spPr>
        <p:txBody>
          <a:bodyPr wrap="none" rtlCol="0">
            <a:spAutoFit/>
          </a:bodyPr>
          <a:lstStyle/>
          <a:p>
            <a:r>
              <a:rPr lang="en-US" sz="1200" dirty="0"/>
              <a:t>You would need to interview </a:t>
            </a:r>
            <a:r>
              <a:rPr lang="is-IS" sz="1200" dirty="0"/>
              <a:t>4269 people to have a 95% confidence of getting within 1% of the final total.</a:t>
            </a:r>
          </a:p>
          <a:p>
            <a:r>
              <a:rPr lang="is-IS" sz="1200" dirty="0"/>
              <a:t>You would need to interview 7396 people to have a 99% confidence of getting within 1% of the final total.</a:t>
            </a:r>
            <a:endParaRPr lang="en-US" sz="1200" dirty="0"/>
          </a:p>
        </p:txBody>
      </p:sp>
    </p:spTree>
    <p:extLst>
      <p:ext uri="{BB962C8B-B14F-4D97-AF65-F5344CB8AC3E}">
        <p14:creationId xmlns:p14="http://schemas.microsoft.com/office/powerpoint/2010/main" val="315415256"/>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357" y="117234"/>
            <a:ext cx="6996662" cy="6615892"/>
          </a:xfrm>
          <a:prstGeom prst="rect">
            <a:avLst/>
          </a:prstGeom>
        </p:spPr>
      </p:pic>
    </p:spTree>
    <p:extLst>
      <p:ext uri="{BB962C8B-B14F-4D97-AF65-F5344CB8AC3E}">
        <p14:creationId xmlns:p14="http://schemas.microsoft.com/office/powerpoint/2010/main" val="3054134356"/>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we reject a null?</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a:t>Find the variables we wish to measure</a:t>
            </a:r>
          </a:p>
          <a:p>
            <a:pPr marL="457200" indent="-457200">
              <a:buFont typeface="+mj-lt"/>
              <a:buAutoNum type="arabicPeriod"/>
            </a:pPr>
            <a:r>
              <a:rPr lang="en-US" sz="2400" dirty="0"/>
              <a:t>Develop an appropriate null (not always obvious)</a:t>
            </a:r>
          </a:p>
          <a:p>
            <a:pPr marL="457200" indent="-457200">
              <a:buFont typeface="+mj-lt"/>
              <a:buAutoNum type="arabicPeriod"/>
            </a:pPr>
            <a:r>
              <a:rPr lang="en-US" sz="2400" dirty="0"/>
              <a:t>Measure the data (typically a small sampling)</a:t>
            </a:r>
          </a:p>
          <a:p>
            <a:pPr marL="457200" indent="-457200">
              <a:buFont typeface="+mj-lt"/>
              <a:buAutoNum type="arabicPeriod"/>
            </a:pPr>
            <a:r>
              <a:rPr lang="en-US" sz="2400" dirty="0"/>
              <a:t>Run statistical tests</a:t>
            </a:r>
          </a:p>
          <a:p>
            <a:pPr marL="457200" indent="-457200">
              <a:buFont typeface="+mj-lt"/>
              <a:buAutoNum type="arabicPeriod"/>
            </a:pPr>
            <a:r>
              <a:rPr lang="en-US" sz="2400" dirty="0"/>
              <a:t>Find the data very unlikely to be due to chance (say p &lt; 0.05)</a:t>
            </a:r>
          </a:p>
          <a:p>
            <a:pPr marL="457200" indent="-457200">
              <a:buFont typeface="+mj-lt"/>
              <a:buAutoNum type="arabicPeriod"/>
            </a:pPr>
            <a:r>
              <a:rPr lang="en-US" sz="2400" dirty="0"/>
              <a:t>Conclude that </a:t>
            </a:r>
            <a:r>
              <a:rPr lang="en-US" sz="2400" b="1" dirty="0"/>
              <a:t>an</a:t>
            </a:r>
            <a:r>
              <a:rPr lang="en-US" sz="2400" dirty="0"/>
              <a:t> alternative hypothesis is more likely to be true (&gt;95% confidence) than the null</a:t>
            </a:r>
          </a:p>
        </p:txBody>
      </p:sp>
    </p:spTree>
    <p:extLst>
      <p:ext uri="{BB962C8B-B14F-4D97-AF65-F5344CB8AC3E}">
        <p14:creationId xmlns:p14="http://schemas.microsoft.com/office/powerpoint/2010/main" val="1618173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Demarcation Problem</a:t>
            </a:r>
          </a:p>
        </p:txBody>
      </p:sp>
      <p:sp>
        <p:nvSpPr>
          <p:cNvPr id="3" name="Content Placeholder 2"/>
          <p:cNvSpPr>
            <a:spLocks noGrp="1"/>
          </p:cNvSpPr>
          <p:nvPr>
            <p:ph idx="1"/>
          </p:nvPr>
        </p:nvSpPr>
        <p:spPr/>
        <p:txBody>
          <a:bodyPr/>
          <a:lstStyle/>
          <a:p>
            <a:pPr>
              <a:spcBef>
                <a:spcPct val="50000"/>
              </a:spcBef>
            </a:pPr>
            <a:r>
              <a:rPr lang="en-GB" altLang="x-none" dirty="0"/>
              <a:t>What is science?</a:t>
            </a:r>
          </a:p>
          <a:p>
            <a:pPr>
              <a:spcBef>
                <a:spcPct val="50000"/>
              </a:spcBef>
            </a:pPr>
            <a:r>
              <a:rPr lang="en-GB" altLang="x-none" dirty="0"/>
              <a:t>What is the difference between science and pseudo-science?</a:t>
            </a:r>
          </a:p>
          <a:p>
            <a:pPr>
              <a:spcBef>
                <a:spcPct val="50000"/>
              </a:spcBef>
            </a:pPr>
            <a:r>
              <a:rPr lang="en-GB" altLang="x-none" dirty="0"/>
              <a:t>What is the difference between good science and bad science?</a:t>
            </a:r>
          </a:p>
          <a:p>
            <a:pPr>
              <a:spcBef>
                <a:spcPct val="50000"/>
              </a:spcBef>
            </a:pPr>
            <a:r>
              <a:rPr lang="en-GB" altLang="x-none" dirty="0"/>
              <a:t>Are Christian Science, Intelligent Design, Scientology, astrology sciences? If not, why not and why does it matter?</a:t>
            </a:r>
          </a:p>
          <a:p>
            <a:pPr>
              <a:spcBef>
                <a:spcPct val="50000"/>
              </a:spcBef>
            </a:pPr>
            <a:r>
              <a:rPr lang="en-GB" altLang="x-none" dirty="0"/>
              <a:t>How does knowledge grow?</a:t>
            </a:r>
          </a:p>
        </p:txBody>
      </p:sp>
    </p:spTree>
    <p:extLst>
      <p:ext uri="{BB962C8B-B14F-4D97-AF65-F5344CB8AC3E}">
        <p14:creationId xmlns:p14="http://schemas.microsoft.com/office/powerpoint/2010/main" val="71583755"/>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9315057" cy="1280890"/>
          </a:xfrm>
        </p:spPr>
        <p:txBody>
          <a:bodyPr/>
          <a:lstStyle/>
          <a:p>
            <a:r>
              <a:rPr lang="en-US" dirty="0"/>
              <a:t>What happens when </a:t>
            </a:r>
            <a:r>
              <a:rPr lang="en-US"/>
              <a:t>we accept a </a:t>
            </a:r>
            <a:r>
              <a:rPr lang="en-US" dirty="0"/>
              <a:t>null?</a:t>
            </a:r>
          </a:p>
        </p:txBody>
      </p:sp>
      <p:sp>
        <p:nvSpPr>
          <p:cNvPr id="3" name="Content Placeholder 2"/>
          <p:cNvSpPr>
            <a:spLocks noGrp="1"/>
          </p:cNvSpPr>
          <p:nvPr>
            <p:ph idx="1"/>
          </p:nvPr>
        </p:nvSpPr>
        <p:spPr>
          <a:xfrm>
            <a:off x="2589212" y="2133600"/>
            <a:ext cx="8915400" cy="4308764"/>
          </a:xfrm>
        </p:spPr>
        <p:txBody>
          <a:bodyPr>
            <a:normAutofit/>
          </a:bodyPr>
          <a:lstStyle/>
          <a:p>
            <a:pPr marL="457200" indent="-457200">
              <a:buFont typeface="+mj-lt"/>
              <a:buAutoNum type="arabicPeriod"/>
            </a:pPr>
            <a:r>
              <a:rPr lang="en-US" sz="2400" dirty="0"/>
              <a:t>Find the variables we wish to measure</a:t>
            </a:r>
          </a:p>
          <a:p>
            <a:pPr marL="457200" indent="-457200">
              <a:buFont typeface="+mj-lt"/>
              <a:buAutoNum type="arabicPeriod"/>
            </a:pPr>
            <a:r>
              <a:rPr lang="en-US" sz="2400" dirty="0"/>
              <a:t>Develop an appropriate null (not always obvious)</a:t>
            </a:r>
          </a:p>
          <a:p>
            <a:pPr marL="457200" indent="-457200">
              <a:buFont typeface="+mj-lt"/>
              <a:buAutoNum type="arabicPeriod"/>
            </a:pPr>
            <a:r>
              <a:rPr lang="en-US" sz="2400" dirty="0"/>
              <a:t>Measure the data (typically a small sampling)</a:t>
            </a:r>
          </a:p>
          <a:p>
            <a:pPr marL="457200" indent="-457200">
              <a:buFont typeface="+mj-lt"/>
              <a:buAutoNum type="arabicPeriod"/>
            </a:pPr>
            <a:r>
              <a:rPr lang="en-US" sz="2400" dirty="0"/>
              <a:t>Run statistical tests</a:t>
            </a:r>
          </a:p>
          <a:p>
            <a:pPr marL="457200" indent="-457200">
              <a:buFont typeface="+mj-lt"/>
              <a:buAutoNum type="arabicPeriod"/>
            </a:pPr>
            <a:r>
              <a:rPr lang="en-US" sz="2400" dirty="0"/>
              <a:t>Find the data very unlikely to be due to chance (say p &gt; 0.05)</a:t>
            </a:r>
          </a:p>
          <a:p>
            <a:pPr marL="457200" indent="-457200">
              <a:buFont typeface="+mj-lt"/>
              <a:buAutoNum type="arabicPeriod"/>
            </a:pPr>
            <a:r>
              <a:rPr lang="en-US" sz="2400" dirty="0"/>
              <a:t>Conclude that (probably) either null is true, the alternative hypothesis was not true, or the measurement was faulty.</a:t>
            </a:r>
          </a:p>
        </p:txBody>
      </p:sp>
    </p:spTree>
    <p:extLst>
      <p:ext uri="{BB962C8B-B14F-4D97-AF65-F5344CB8AC3E}">
        <p14:creationId xmlns:p14="http://schemas.microsoft.com/office/powerpoint/2010/main" val="1419891470"/>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srcRect l="27524" r="30417" b="-1"/>
          <a:stretch/>
        </p:blipFill>
        <p:spPr>
          <a:xfrm>
            <a:off x="-1555" y="1731"/>
            <a:ext cx="4671091" cy="6858000"/>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dirty="0"/>
              <a:t>Inferring the truth of the null</a:t>
            </a:r>
          </a:p>
        </p:txBody>
      </p:sp>
      <p:sp>
        <p:nvSpPr>
          <p:cNvPr id="3" name="Content Placeholder 2"/>
          <p:cNvSpPr>
            <a:spLocks noGrp="1"/>
          </p:cNvSpPr>
          <p:nvPr>
            <p:ph idx="1"/>
          </p:nvPr>
        </p:nvSpPr>
        <p:spPr>
          <a:xfrm>
            <a:off x="6438191" y="2133600"/>
            <a:ext cx="5066419" cy="3777622"/>
          </a:xfrm>
        </p:spPr>
        <p:txBody>
          <a:bodyPr>
            <a:normAutofit lnSpcReduction="10000"/>
          </a:bodyPr>
          <a:lstStyle/>
          <a:p>
            <a:r>
              <a:rPr lang="en-US" sz="2400" dirty="0"/>
              <a:t>Advocates of post-experiment power analysis: If the power</a:t>
            </a:r>
            <a:r>
              <a:rPr lang="en-US" sz="2400" i="1" dirty="0"/>
              <a:t> </a:t>
            </a:r>
            <a:r>
              <a:rPr lang="en-US" sz="2400" dirty="0"/>
              <a:t>of the measurement was high and the null could not be rejected, it is more likely that the null was true.</a:t>
            </a:r>
          </a:p>
          <a:p>
            <a:pPr lvl="1" algn="just"/>
            <a:r>
              <a:rPr lang="en-US" sz="2200" dirty="0"/>
              <a:t>If you poll </a:t>
            </a:r>
            <a:r>
              <a:rPr lang="is-IS" sz="2200" dirty="0"/>
              <a:t>7396 Americans and cannot reject the null that the race is 50-50, then it’s probable that the race actually </a:t>
            </a:r>
            <a:r>
              <a:rPr lang="is-IS" sz="2200" b="1" i="1" dirty="0"/>
              <a:t>is</a:t>
            </a:r>
            <a:r>
              <a:rPr lang="is-IS" sz="2200" dirty="0"/>
              <a:t> 50-50.</a:t>
            </a:r>
          </a:p>
        </p:txBody>
      </p:sp>
    </p:spTree>
    <p:extLst>
      <p:ext uri="{BB962C8B-B14F-4D97-AF65-F5344CB8AC3E}">
        <p14:creationId xmlns:p14="http://schemas.microsoft.com/office/powerpoint/2010/main" val="1764501939"/>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99" y="645106"/>
            <a:ext cx="5327661" cy="5247747"/>
          </a:xfrm>
          <a:prstGeom prst="rect">
            <a:avLst/>
          </a:prstGeom>
        </p:spPr>
      </p:pic>
      <p:sp>
        <p:nvSpPr>
          <p:cNvPr id="5" name="Title 4"/>
          <p:cNvSpPr>
            <a:spLocks noGrp="1"/>
          </p:cNvSpPr>
          <p:nvPr>
            <p:ph type="title"/>
          </p:nvPr>
        </p:nvSpPr>
        <p:spPr>
          <a:xfrm>
            <a:off x="1687669" y="624110"/>
            <a:ext cx="4137059" cy="1280890"/>
          </a:xfrm>
        </p:spPr>
        <p:txBody>
          <a:bodyPr>
            <a:normAutofit/>
          </a:bodyPr>
          <a:lstStyle/>
          <a:p>
            <a:r>
              <a:rPr lang="en-US" sz="3200" dirty="0"/>
              <a:t>Accepting the null</a:t>
            </a:r>
          </a:p>
        </p:txBody>
      </p:sp>
      <p:sp>
        <p:nvSpPr>
          <p:cNvPr id="4" name="Text Placeholder 3"/>
          <p:cNvSpPr>
            <a:spLocks noGrp="1"/>
          </p:cNvSpPr>
          <p:nvPr>
            <p:ph idx="1"/>
          </p:nvPr>
        </p:nvSpPr>
        <p:spPr>
          <a:xfrm>
            <a:off x="1683956" y="2002139"/>
            <a:ext cx="4140772" cy="3777622"/>
          </a:xfrm>
        </p:spPr>
        <p:txBody>
          <a:bodyPr>
            <a:noAutofit/>
          </a:bodyPr>
          <a:lstStyle/>
          <a:p>
            <a:pPr marL="0" indent="0" algn="just">
              <a:buNone/>
            </a:pPr>
            <a:r>
              <a:rPr lang="is-IS" sz="2200" b="1" dirty="0">
                <a:solidFill>
                  <a:srgbClr val="000000"/>
                </a:solidFill>
              </a:rPr>
              <a:t>Critics</a:t>
            </a:r>
            <a:r>
              <a:rPr lang="is-IS" sz="2200" dirty="0">
                <a:solidFill>
                  <a:srgbClr val="000000"/>
                </a:solidFill>
              </a:rPr>
              <a:t>:</a:t>
            </a:r>
            <a:r>
              <a:rPr lang="en-US" sz="2200" dirty="0">
                <a:solidFill>
                  <a:srgbClr val="000000"/>
                </a:solidFill>
              </a:rPr>
              <a:t> </a:t>
            </a:r>
            <a:r>
              <a:rPr lang="is-IS" sz="2200" dirty="0">
                <a:solidFill>
                  <a:srgbClr val="000000"/>
                </a:solidFill>
              </a:rPr>
              <a:t>The p-value also determines the observed power. This is not new evidence.</a:t>
            </a:r>
          </a:p>
          <a:p>
            <a:pPr marL="0" indent="0" algn="just">
              <a:buNone/>
            </a:pPr>
            <a:r>
              <a:rPr lang="en-US" sz="2200" dirty="0">
                <a:solidFill>
                  <a:srgbClr val="000000"/>
                </a:solidFill>
              </a:rPr>
              <a:t>The p-value is </a:t>
            </a:r>
            <a:r>
              <a:rPr lang="en-US" sz="2200" b="1" dirty="0">
                <a:solidFill>
                  <a:srgbClr val="000000"/>
                </a:solidFill>
              </a:rPr>
              <a:t>based on the assumption that the null hypothesis is true</a:t>
            </a:r>
            <a:r>
              <a:rPr lang="en-US" sz="2200" dirty="0">
                <a:solidFill>
                  <a:srgbClr val="000000"/>
                </a:solidFill>
              </a:rPr>
              <a:t>. Trying to prove the null using a p-value is, therefore, trying to prove it’s true based on the assumption that it’s true.</a:t>
            </a:r>
            <a:endParaRPr lang="is-IS" sz="2200" dirty="0">
              <a:solidFill>
                <a:srgbClr val="000000"/>
              </a:solidFill>
            </a:endParaRPr>
          </a:p>
        </p:txBody>
      </p:sp>
    </p:spTree>
    <p:extLst>
      <p:ext uri="{BB962C8B-B14F-4D97-AF65-F5344CB8AC3E}">
        <p14:creationId xmlns:p14="http://schemas.microsoft.com/office/powerpoint/2010/main" val="318431934"/>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36" y="2507579"/>
            <a:ext cx="12004964" cy="4350421"/>
          </a:xfrm>
        </p:spPr>
      </p:pic>
      <p:sp>
        <p:nvSpPr>
          <p:cNvPr id="10" name="Text Placeholder 9"/>
          <p:cNvSpPr>
            <a:spLocks noGrp="1"/>
          </p:cNvSpPr>
          <p:nvPr>
            <p:ph type="body" sz="half" idx="2"/>
          </p:nvPr>
        </p:nvSpPr>
        <p:spPr>
          <a:xfrm>
            <a:off x="2506083" y="871249"/>
            <a:ext cx="8861571" cy="908966"/>
          </a:xfrm>
        </p:spPr>
        <p:txBody>
          <a:bodyPr>
            <a:normAutofit/>
          </a:bodyPr>
          <a:lstStyle/>
          <a:p>
            <a:r>
              <a:rPr lang="en-US" sz="2400" dirty="0"/>
              <a:t>Nulls are tested </a:t>
            </a:r>
            <a:r>
              <a:rPr lang="en-US" sz="2400" b="1" dirty="0"/>
              <a:t>against</a:t>
            </a:r>
            <a:r>
              <a:rPr lang="en-US" sz="2400" dirty="0"/>
              <a:t> alternatives. But there are infinite alternative hypotheses</a:t>
            </a:r>
          </a:p>
        </p:txBody>
      </p:sp>
    </p:spTree>
    <p:extLst>
      <p:ext uri="{BB962C8B-B14F-4D97-AF65-F5344CB8AC3E}">
        <p14:creationId xmlns:p14="http://schemas.microsoft.com/office/powerpoint/2010/main" val="69448445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99" y="645106"/>
            <a:ext cx="5327661" cy="5247747"/>
          </a:xfrm>
          <a:prstGeom prst="rect">
            <a:avLst/>
          </a:prstGeom>
        </p:spPr>
      </p:pic>
      <p:sp>
        <p:nvSpPr>
          <p:cNvPr id="5" name="Title 4"/>
          <p:cNvSpPr>
            <a:spLocks noGrp="1"/>
          </p:cNvSpPr>
          <p:nvPr>
            <p:ph type="title"/>
          </p:nvPr>
        </p:nvSpPr>
        <p:spPr>
          <a:xfrm>
            <a:off x="1687669" y="624110"/>
            <a:ext cx="4137059" cy="1280890"/>
          </a:xfrm>
        </p:spPr>
        <p:txBody>
          <a:bodyPr>
            <a:normAutofit/>
          </a:bodyPr>
          <a:lstStyle/>
          <a:p>
            <a:r>
              <a:rPr lang="en-US" sz="3200" dirty="0"/>
              <a:t>Accepting the null</a:t>
            </a:r>
          </a:p>
        </p:txBody>
      </p:sp>
      <p:sp>
        <p:nvSpPr>
          <p:cNvPr id="4" name="Text Placeholder 3"/>
          <p:cNvSpPr>
            <a:spLocks noGrp="1"/>
          </p:cNvSpPr>
          <p:nvPr>
            <p:ph idx="1"/>
          </p:nvPr>
        </p:nvSpPr>
        <p:spPr>
          <a:xfrm>
            <a:off x="1683956" y="2002139"/>
            <a:ext cx="4140772" cy="3777622"/>
          </a:xfrm>
        </p:spPr>
        <p:txBody>
          <a:bodyPr>
            <a:noAutofit/>
          </a:bodyPr>
          <a:lstStyle/>
          <a:p>
            <a:pPr marL="0" indent="0" algn="just">
              <a:buNone/>
            </a:pPr>
            <a:r>
              <a:rPr lang="is-IS" sz="2200" b="1" dirty="0">
                <a:solidFill>
                  <a:srgbClr val="000000"/>
                </a:solidFill>
              </a:rPr>
              <a:t>Critics</a:t>
            </a:r>
            <a:r>
              <a:rPr lang="is-IS" sz="2200" dirty="0">
                <a:solidFill>
                  <a:srgbClr val="000000"/>
                </a:solidFill>
              </a:rPr>
              <a:t>:</a:t>
            </a:r>
            <a:r>
              <a:rPr lang="en-US" sz="2200" dirty="0">
                <a:solidFill>
                  <a:srgbClr val="000000"/>
                </a:solidFill>
              </a:rPr>
              <a:t> </a:t>
            </a:r>
            <a:r>
              <a:rPr lang="is-IS" sz="2200" dirty="0">
                <a:solidFill>
                  <a:srgbClr val="000000"/>
                </a:solidFill>
              </a:rPr>
              <a:t>The p-value also determines the observed power. This is not new evidence.</a:t>
            </a:r>
          </a:p>
          <a:p>
            <a:pPr marL="0" indent="0" algn="just">
              <a:buNone/>
            </a:pPr>
            <a:r>
              <a:rPr lang="en-US" sz="2200" dirty="0">
                <a:solidFill>
                  <a:srgbClr val="000000"/>
                </a:solidFill>
              </a:rPr>
              <a:t>The p-value is </a:t>
            </a:r>
            <a:r>
              <a:rPr lang="en-US" sz="2200" b="1" dirty="0">
                <a:solidFill>
                  <a:srgbClr val="000000"/>
                </a:solidFill>
              </a:rPr>
              <a:t>based on the assumption that the null hypothesis is true</a:t>
            </a:r>
            <a:r>
              <a:rPr lang="en-US" sz="2200" dirty="0">
                <a:solidFill>
                  <a:srgbClr val="000000"/>
                </a:solidFill>
              </a:rPr>
              <a:t>. Trying to prove the null using a p-value is, therefore, trying to prove it’s true based on the assumption that it’s true.</a:t>
            </a:r>
            <a:endParaRPr lang="is-IS" sz="2200" dirty="0">
              <a:solidFill>
                <a:srgbClr val="000000"/>
              </a:solidFill>
            </a:endParaRPr>
          </a:p>
        </p:txBody>
      </p:sp>
    </p:spTree>
    <p:extLst>
      <p:ext uri="{BB962C8B-B14F-4D97-AF65-F5344CB8AC3E}">
        <p14:creationId xmlns:p14="http://schemas.microsoft.com/office/powerpoint/2010/main" val="161668752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95" r="177"/>
          <a:stretch/>
        </p:blipFill>
        <p:spPr>
          <a:xfrm>
            <a:off x="6837218" y="142883"/>
            <a:ext cx="5070764" cy="3200678"/>
          </a:xfrm>
          <a:prstGeom prst="rect">
            <a:avLst/>
          </a:prstGeom>
        </p:spPr>
      </p:pic>
      <p:pic>
        <p:nvPicPr>
          <p:cNvPr id="4" name="Picture 3"/>
          <p:cNvPicPr>
            <a:picLocks noChangeAspect="1"/>
          </p:cNvPicPr>
          <p:nvPr/>
        </p:nvPicPr>
        <p:blipFill rotWithShape="1">
          <a:blip r:embed="rId3"/>
          <a:srcRect l="685" r="697" b="4"/>
          <a:stretch/>
        </p:blipFill>
        <p:spPr>
          <a:xfrm>
            <a:off x="6837218" y="3521107"/>
            <a:ext cx="5070764" cy="3200678"/>
          </a:xfrm>
          <a:prstGeom prst="rect">
            <a:avLst/>
          </a:prstGeom>
        </p:spPr>
      </p:pic>
      <p:sp>
        <p:nvSpPr>
          <p:cNvPr id="2" name="Title 1"/>
          <p:cNvSpPr>
            <a:spLocks noGrp="1"/>
          </p:cNvSpPr>
          <p:nvPr>
            <p:ph type="title"/>
          </p:nvPr>
        </p:nvSpPr>
        <p:spPr>
          <a:xfrm>
            <a:off x="2592926" y="624110"/>
            <a:ext cx="3870220" cy="1280890"/>
          </a:xfrm>
        </p:spPr>
        <p:txBody>
          <a:bodyPr/>
          <a:lstStyle/>
          <a:p>
            <a:r>
              <a:rPr lang="en-US" dirty="0" err="1"/>
              <a:t>Machery</a:t>
            </a:r>
            <a:endParaRPr lang="en-US" dirty="0"/>
          </a:p>
        </p:txBody>
      </p:sp>
      <p:sp>
        <p:nvSpPr>
          <p:cNvPr id="6" name="Content Placeholder 5"/>
          <p:cNvSpPr>
            <a:spLocks noGrp="1"/>
          </p:cNvSpPr>
          <p:nvPr>
            <p:ph idx="1"/>
          </p:nvPr>
        </p:nvSpPr>
        <p:spPr>
          <a:xfrm>
            <a:off x="2589212" y="1905000"/>
            <a:ext cx="3873934" cy="4953000"/>
          </a:xfrm>
        </p:spPr>
        <p:txBody>
          <a:bodyPr>
            <a:normAutofit/>
          </a:bodyPr>
          <a:lstStyle/>
          <a:p>
            <a:pPr algn="just"/>
            <a:r>
              <a:rPr lang="en-US" sz="2400" dirty="0"/>
              <a:t>The problem is that people interpret power and p-values as </a:t>
            </a:r>
            <a:r>
              <a:rPr lang="en-US" sz="2400" b="1" dirty="0"/>
              <a:t>evidence</a:t>
            </a:r>
            <a:r>
              <a:rPr lang="en-US" sz="2400" dirty="0"/>
              <a:t>.</a:t>
            </a:r>
          </a:p>
          <a:p>
            <a:pPr algn="just"/>
            <a:r>
              <a:rPr lang="en-US" sz="2400" dirty="0"/>
              <a:t>P-values are just properties of data, whether they serve as evidence for or against a hypothesis depends on the interpretation.</a:t>
            </a:r>
          </a:p>
        </p:txBody>
      </p:sp>
      <p:sp>
        <p:nvSpPr>
          <p:cNvPr id="5" name="TextBox 4"/>
          <p:cNvSpPr txBox="1"/>
          <p:nvPr/>
        </p:nvSpPr>
        <p:spPr>
          <a:xfrm>
            <a:off x="11253864" y="184447"/>
            <a:ext cx="654117" cy="523220"/>
          </a:xfrm>
          <a:prstGeom prst="rect">
            <a:avLst/>
          </a:prstGeom>
          <a:noFill/>
        </p:spPr>
        <p:txBody>
          <a:bodyPr wrap="square" rtlCol="0">
            <a:spAutoFit/>
          </a:bodyPr>
          <a:lstStyle/>
          <a:p>
            <a:r>
              <a:rPr lang="en-US" sz="2800" b="1" dirty="0">
                <a:solidFill>
                  <a:schemeClr val="bg1"/>
                </a:solidFill>
              </a:rPr>
              <a:t>E1</a:t>
            </a:r>
            <a:endParaRPr lang="en-US" b="1" dirty="0">
              <a:solidFill>
                <a:schemeClr val="bg1"/>
              </a:solidFill>
            </a:endParaRPr>
          </a:p>
        </p:txBody>
      </p:sp>
      <p:sp>
        <p:nvSpPr>
          <p:cNvPr id="7" name="TextBox 6"/>
          <p:cNvSpPr txBox="1"/>
          <p:nvPr/>
        </p:nvSpPr>
        <p:spPr>
          <a:xfrm>
            <a:off x="11253864" y="3562671"/>
            <a:ext cx="654117" cy="523220"/>
          </a:xfrm>
          <a:prstGeom prst="rect">
            <a:avLst/>
          </a:prstGeom>
          <a:noFill/>
        </p:spPr>
        <p:txBody>
          <a:bodyPr wrap="square" rtlCol="0">
            <a:spAutoFit/>
          </a:bodyPr>
          <a:lstStyle/>
          <a:p>
            <a:r>
              <a:rPr lang="en-US" sz="2800" b="1" dirty="0">
                <a:solidFill>
                  <a:schemeClr val="bg1"/>
                </a:solidFill>
              </a:rPr>
              <a:t>E2</a:t>
            </a:r>
            <a:endParaRPr lang="en-US" b="1" dirty="0">
              <a:solidFill>
                <a:schemeClr val="bg1"/>
              </a:solidFill>
            </a:endParaRPr>
          </a:p>
        </p:txBody>
      </p:sp>
    </p:spTree>
    <p:extLst>
      <p:ext uri="{BB962C8B-B14F-4D97-AF65-F5344CB8AC3E}">
        <p14:creationId xmlns:p14="http://schemas.microsoft.com/office/powerpoint/2010/main" val="1357568171"/>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does a negative result imply?</a:t>
            </a:r>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14997" y="3716290"/>
            <a:ext cx="8669530" cy="3141710"/>
          </a:xfrm>
        </p:spPr>
      </p:pic>
      <p:sp>
        <p:nvSpPr>
          <p:cNvPr id="5" name="Content Placeholder 4"/>
          <p:cNvSpPr>
            <a:spLocks noGrp="1"/>
          </p:cNvSpPr>
          <p:nvPr>
            <p:ph sz="quarter" idx="4"/>
          </p:nvPr>
        </p:nvSpPr>
        <p:spPr>
          <a:xfrm>
            <a:off x="2592923" y="1644507"/>
            <a:ext cx="8691603" cy="1659802"/>
          </a:xfrm>
        </p:spPr>
        <p:txBody>
          <a:bodyPr>
            <a:normAutofit/>
          </a:bodyPr>
          <a:lstStyle/>
          <a:p>
            <a:pPr marL="0" indent="0">
              <a:buNone/>
            </a:pPr>
            <a:r>
              <a:rPr lang="en-US" sz="2300" dirty="0"/>
              <a:t>The alternative is </a:t>
            </a:r>
            <a:r>
              <a:rPr lang="en-US" sz="2300" b="1" i="1" dirty="0"/>
              <a:t>probably</a:t>
            </a:r>
            <a:r>
              <a:rPr lang="en-US" sz="2300" dirty="0"/>
              <a:t> not a much better fit to the data than the null.</a:t>
            </a:r>
          </a:p>
        </p:txBody>
      </p:sp>
    </p:spTree>
    <p:extLst>
      <p:ext uri="{BB962C8B-B14F-4D97-AF65-F5344CB8AC3E}">
        <p14:creationId xmlns:p14="http://schemas.microsoft.com/office/powerpoint/2010/main" val="404062057"/>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8" r="-310"/>
          <a:stretch/>
        </p:blipFill>
        <p:spPr>
          <a:xfrm rot="5400000">
            <a:off x="-3422533" y="-644915"/>
            <a:ext cx="11473803" cy="4674956"/>
          </a:xfrm>
          <a:prstGeom prst="rect">
            <a:avLst/>
          </a:prstGeom>
        </p:spPr>
      </p:pic>
      <p:sp>
        <p:nvSpPr>
          <p:cNvPr id="2" name="Title 1"/>
          <p:cNvSpPr>
            <a:spLocks noGrp="1"/>
          </p:cNvSpPr>
          <p:nvPr>
            <p:ph type="title"/>
          </p:nvPr>
        </p:nvSpPr>
        <p:spPr>
          <a:xfrm>
            <a:off x="6483095" y="624110"/>
            <a:ext cx="5618975" cy="1433290"/>
          </a:xfrm>
        </p:spPr>
        <p:txBody>
          <a:bodyPr>
            <a:normAutofit/>
          </a:bodyPr>
          <a:lstStyle/>
          <a:p>
            <a:r>
              <a:rPr lang="en-US" dirty="0"/>
              <a:t>Why we should publish negative results</a:t>
            </a:r>
          </a:p>
        </p:txBody>
      </p:sp>
      <p:sp>
        <p:nvSpPr>
          <p:cNvPr id="3" name="Content Placeholder 2"/>
          <p:cNvSpPr>
            <a:spLocks noGrp="1"/>
          </p:cNvSpPr>
          <p:nvPr>
            <p:ph idx="1"/>
          </p:nvPr>
        </p:nvSpPr>
        <p:spPr>
          <a:xfrm>
            <a:off x="6438191" y="2133600"/>
            <a:ext cx="5066419" cy="3777622"/>
          </a:xfrm>
        </p:spPr>
        <p:txBody>
          <a:bodyPr>
            <a:normAutofit/>
          </a:bodyPr>
          <a:lstStyle/>
          <a:p>
            <a:r>
              <a:rPr lang="en-US" sz="2400" dirty="0"/>
              <a:t>Publishing only positive results skews the data by only including certain pieces of information</a:t>
            </a:r>
          </a:p>
          <a:p>
            <a:r>
              <a:rPr lang="en-US" sz="2400" dirty="0"/>
              <a:t>Huge waste of time/resources (can ruin careers) as other scientists attempt to conduct the same experiments.</a:t>
            </a:r>
          </a:p>
          <a:p>
            <a:r>
              <a:rPr lang="en-US" sz="2400" dirty="0"/>
              <a:t>May help reproducibility crisis.</a:t>
            </a:r>
          </a:p>
        </p:txBody>
      </p:sp>
    </p:spTree>
    <p:extLst>
      <p:ext uri="{BB962C8B-B14F-4D97-AF65-F5344CB8AC3E}">
        <p14:creationId xmlns:p14="http://schemas.microsoft.com/office/powerpoint/2010/main" val="1279413247"/>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12"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8" r="-310"/>
          <a:stretch/>
        </p:blipFill>
        <p:spPr>
          <a:xfrm rot="5400000">
            <a:off x="-3422533" y="-644915"/>
            <a:ext cx="11473803" cy="4674956"/>
          </a:xfrm>
          <a:prstGeom prst="rect">
            <a:avLst/>
          </a:prstGeom>
        </p:spPr>
      </p:pic>
      <p:sp>
        <p:nvSpPr>
          <p:cNvPr id="2" name="Title 1"/>
          <p:cNvSpPr>
            <a:spLocks noGrp="1"/>
          </p:cNvSpPr>
          <p:nvPr>
            <p:ph type="title"/>
          </p:nvPr>
        </p:nvSpPr>
        <p:spPr>
          <a:xfrm>
            <a:off x="6483096" y="624110"/>
            <a:ext cx="5021516" cy="1280890"/>
          </a:xfrm>
        </p:spPr>
        <p:txBody>
          <a:bodyPr>
            <a:normAutofit/>
          </a:bodyPr>
          <a:lstStyle/>
          <a:p>
            <a:r>
              <a:rPr lang="en-US"/>
              <a:t>Why don’t we publish negative results?</a:t>
            </a:r>
            <a:endParaRPr lang="en-US" dirty="0"/>
          </a:p>
        </p:txBody>
      </p:sp>
      <p:sp>
        <p:nvSpPr>
          <p:cNvPr id="3" name="Content Placeholder 2"/>
          <p:cNvSpPr>
            <a:spLocks noGrp="1"/>
          </p:cNvSpPr>
          <p:nvPr>
            <p:ph idx="1"/>
          </p:nvPr>
        </p:nvSpPr>
        <p:spPr>
          <a:xfrm>
            <a:off x="6438191" y="2133600"/>
            <a:ext cx="5066419" cy="3777622"/>
          </a:xfrm>
        </p:spPr>
        <p:txBody>
          <a:bodyPr>
            <a:normAutofit/>
          </a:bodyPr>
          <a:lstStyle/>
          <a:p>
            <a:r>
              <a:rPr lang="en-US" sz="2400" dirty="0"/>
              <a:t>Negative results are demotivating/projects may stop due to lack of will</a:t>
            </a:r>
          </a:p>
          <a:p>
            <a:r>
              <a:rPr lang="en-US" sz="2400" dirty="0"/>
              <a:t>Likely to be low-impact: editors and readers hate ’boring’ data</a:t>
            </a:r>
          </a:p>
          <a:p>
            <a:r>
              <a:rPr lang="en-US" sz="2400" dirty="0"/>
              <a:t>May be harmful to career</a:t>
            </a:r>
          </a:p>
          <a:p>
            <a:endParaRPr lang="en-US" sz="2400" dirty="0"/>
          </a:p>
        </p:txBody>
      </p:sp>
    </p:spTree>
    <p:extLst>
      <p:ext uri="{BB962C8B-B14F-4D97-AF65-F5344CB8AC3E}">
        <p14:creationId xmlns:p14="http://schemas.microsoft.com/office/powerpoint/2010/main" val="37231636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tLang="x-none" dirty="0"/>
              <a:t>Solutions?</a:t>
            </a:r>
          </a:p>
        </p:txBody>
      </p:sp>
      <p:sp>
        <p:nvSpPr>
          <p:cNvPr id="103429" name="Content Placeholder 10"/>
          <p:cNvSpPr>
            <a:spLocks noGrp="1"/>
          </p:cNvSpPr>
          <p:nvPr>
            <p:ph idx="1"/>
          </p:nvPr>
        </p:nvSpPr>
        <p:spPr>
          <a:xfrm>
            <a:off x="2592924" y="1704109"/>
            <a:ext cx="8911687" cy="4426527"/>
          </a:xfrm>
        </p:spPr>
        <p:txBody>
          <a:bodyPr>
            <a:noAutofit/>
          </a:bodyPr>
          <a:lstStyle/>
          <a:p>
            <a:pPr marL="0" indent="0" eaLnBrk="1" hangingPunct="1">
              <a:buNone/>
            </a:pPr>
            <a:r>
              <a:rPr lang="en-US" altLang="x-none" sz="2000" b="1" dirty="0"/>
              <a:t>Study Design</a:t>
            </a:r>
          </a:p>
          <a:p>
            <a:pPr eaLnBrk="1" hangingPunct="1"/>
            <a:r>
              <a:rPr lang="en-US" altLang="x-none" sz="2000" dirty="0"/>
              <a:t>Sample size planned based on the effect size</a:t>
            </a:r>
          </a:p>
          <a:p>
            <a:pPr eaLnBrk="1" hangingPunct="1"/>
            <a:r>
              <a:rPr lang="en-US" altLang="x-none" sz="2000" dirty="0"/>
              <a:t>Preregister studies, if possible</a:t>
            </a:r>
          </a:p>
          <a:p>
            <a:pPr eaLnBrk="1" hangingPunct="1"/>
            <a:r>
              <a:rPr lang="en-US" altLang="x-none" sz="2000" dirty="0"/>
              <a:t>Stop using p-value, measure effect size, strength, and confidence as well.</a:t>
            </a:r>
          </a:p>
          <a:p>
            <a:pPr eaLnBrk="1" hangingPunct="1"/>
            <a:r>
              <a:rPr lang="en-US" altLang="x-none" sz="2000" dirty="0"/>
              <a:t>Note negative results even in positive papers</a:t>
            </a:r>
          </a:p>
          <a:p>
            <a:pPr marL="0" indent="0" eaLnBrk="1" hangingPunct="1">
              <a:buNone/>
            </a:pPr>
            <a:r>
              <a:rPr lang="en-US" altLang="x-none" sz="2000" b="1" dirty="0"/>
              <a:t>Community</a:t>
            </a:r>
          </a:p>
          <a:p>
            <a:pPr eaLnBrk="1" hangingPunct="1"/>
            <a:r>
              <a:rPr lang="en-US" altLang="x-none" sz="2000" dirty="0"/>
              <a:t>Share inconclusive data publicly</a:t>
            </a:r>
          </a:p>
          <a:p>
            <a:pPr eaLnBrk="1" hangingPunct="1"/>
            <a:r>
              <a:rPr lang="en-US" altLang="x-none" sz="2000" dirty="0"/>
              <a:t>Don’t judge young people who publish negative results</a:t>
            </a:r>
          </a:p>
          <a:p>
            <a:pPr eaLnBrk="1" hangingPunct="1"/>
            <a:r>
              <a:rPr lang="en-US" altLang="x-none" sz="2000" dirty="0"/>
              <a:t>More established authors should publish negative results</a:t>
            </a:r>
          </a:p>
          <a:p>
            <a:pPr eaLnBrk="1" hangingPunct="1"/>
            <a:r>
              <a:rPr lang="en-US" altLang="x-none" sz="2000" dirty="0"/>
              <a:t>Remove positive requirement for publication (e.g. PLOS)</a:t>
            </a:r>
          </a:p>
        </p:txBody>
      </p:sp>
    </p:spTree>
    <p:extLst>
      <p:ext uri="{BB962C8B-B14F-4D97-AF65-F5344CB8AC3E}">
        <p14:creationId xmlns:p14="http://schemas.microsoft.com/office/powerpoint/2010/main" val="71319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Induction</a:t>
            </a:r>
          </a:p>
        </p:txBody>
      </p:sp>
    </p:spTree>
    <p:extLst>
      <p:ext uri="{BB962C8B-B14F-4D97-AF65-F5344CB8AC3E}">
        <p14:creationId xmlns:p14="http://schemas.microsoft.com/office/powerpoint/2010/main" val="848642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Science Seems to Need Induction</a:t>
            </a:r>
          </a:p>
        </p:txBody>
      </p:sp>
      <p:sp>
        <p:nvSpPr>
          <p:cNvPr id="3" name="Content Placeholder 2"/>
          <p:cNvSpPr>
            <a:spLocks noGrp="1"/>
          </p:cNvSpPr>
          <p:nvPr>
            <p:ph idx="1"/>
          </p:nvPr>
        </p:nvSpPr>
        <p:spPr/>
        <p:txBody>
          <a:bodyPr/>
          <a:lstStyle/>
          <a:p>
            <a:r>
              <a:rPr lang="en-GB" altLang="x-none" dirty="0" err="1"/>
              <a:t>Inductivists</a:t>
            </a:r>
            <a:r>
              <a:rPr lang="en-GB" altLang="x-none" dirty="0"/>
              <a:t> believe that science proceeds by induction;</a:t>
            </a:r>
          </a:p>
          <a:p>
            <a:pPr lvl="1"/>
            <a:r>
              <a:rPr lang="en-GB" altLang="x-none" dirty="0"/>
              <a:t>Science is objective because  it is based on actual observations rather than just speculation</a:t>
            </a:r>
          </a:p>
          <a:p>
            <a:pPr lvl="1"/>
            <a:r>
              <a:rPr lang="en-GB" altLang="x-none" dirty="0"/>
              <a:t>Science goes  from particular observation statements inductively to general rules.</a:t>
            </a:r>
          </a:p>
          <a:p>
            <a:r>
              <a:rPr lang="en-GB" altLang="x-none" dirty="0"/>
              <a:t>But if Hume is right, induction is not justified.</a:t>
            </a:r>
          </a:p>
          <a:p>
            <a:r>
              <a:rPr lang="en-GB" altLang="x-none" dirty="0"/>
              <a:t>If Goodman is right, induction doesn’t guide us to make some predictions rather than others.</a:t>
            </a:r>
          </a:p>
          <a:p>
            <a:r>
              <a:rPr lang="en-GB" altLang="x-none" dirty="0"/>
              <a:t>Custom and habit is all there is to it, which seems bad from the standpoint of science.</a:t>
            </a:r>
          </a:p>
        </p:txBody>
      </p:sp>
    </p:spTree>
    <p:extLst>
      <p:ext uri="{BB962C8B-B14F-4D97-AF65-F5344CB8AC3E}">
        <p14:creationId xmlns:p14="http://schemas.microsoft.com/office/powerpoint/2010/main" val="517327965"/>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Scientific Misconduct</a:t>
            </a:r>
          </a:p>
        </p:txBody>
      </p:sp>
      <p:sp>
        <p:nvSpPr>
          <p:cNvPr id="5" name="Subtitle 4"/>
          <p:cNvSpPr>
            <a:spLocks noGrp="1"/>
          </p:cNvSpPr>
          <p:nvPr>
            <p:ph type="subTitle" idx="1"/>
          </p:nvPr>
        </p:nvSpPr>
        <p:spPr>
          <a:xfrm>
            <a:off x="2589213" y="4777379"/>
            <a:ext cx="8915399" cy="1126283"/>
          </a:xfrm>
        </p:spPr>
        <p:txBody>
          <a:bodyPr/>
          <a:lstStyle/>
          <a:p>
            <a:r>
              <a:rPr lang="en-US" dirty="0"/>
              <a:t>Falsification, </a:t>
            </a:r>
            <a:r>
              <a:rPr lang="en-US" dirty="0" err="1"/>
              <a:t>Harrassment</a:t>
            </a:r>
            <a:r>
              <a:rPr lang="en-US" dirty="0"/>
              <a:t>, and Worse</a:t>
            </a:r>
          </a:p>
        </p:txBody>
      </p:sp>
    </p:spTree>
    <p:extLst>
      <p:ext uri="{BB962C8B-B14F-4D97-AF65-F5344CB8AC3E}">
        <p14:creationId xmlns:p14="http://schemas.microsoft.com/office/powerpoint/2010/main" val="13275043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in science</a:t>
            </a:r>
          </a:p>
        </p:txBody>
      </p:sp>
      <p:sp>
        <p:nvSpPr>
          <p:cNvPr id="3" name="Content Placeholder 2"/>
          <p:cNvSpPr>
            <a:spLocks noGrp="1"/>
          </p:cNvSpPr>
          <p:nvPr>
            <p:ph idx="1"/>
          </p:nvPr>
        </p:nvSpPr>
        <p:spPr>
          <a:xfrm>
            <a:off x="2589212" y="1905000"/>
            <a:ext cx="8915400" cy="4516582"/>
          </a:xfrm>
        </p:spPr>
        <p:txBody>
          <a:bodyPr numCol="2">
            <a:normAutofit lnSpcReduction="10000"/>
          </a:bodyPr>
          <a:lstStyle/>
          <a:p>
            <a:pPr marL="0" indent="0">
              <a:buNone/>
            </a:pPr>
            <a:r>
              <a:rPr lang="en-US" sz="2200" b="1" dirty="0">
                <a:solidFill>
                  <a:schemeClr val="accent1"/>
                </a:solidFill>
              </a:rPr>
              <a:t>Systemic woes:</a:t>
            </a:r>
          </a:p>
          <a:p>
            <a:r>
              <a:rPr lang="en-US" sz="2200" dirty="0">
                <a:solidFill>
                  <a:schemeClr val="accent1"/>
                </a:solidFill>
              </a:rPr>
              <a:t>Subject matter biases (e.g. male topics, Western, etc.)</a:t>
            </a:r>
          </a:p>
          <a:p>
            <a:r>
              <a:rPr lang="en-US" sz="2200" dirty="0">
                <a:solidFill>
                  <a:schemeClr val="accent1"/>
                </a:solidFill>
              </a:rPr>
              <a:t>Access biases (e.g. women, minorities, non-English language scholars, etc.)</a:t>
            </a:r>
          </a:p>
          <a:p>
            <a:r>
              <a:rPr lang="en-US" sz="2200" dirty="0">
                <a:solidFill>
                  <a:schemeClr val="tx1"/>
                </a:solidFill>
              </a:rPr>
              <a:t>Assholes</a:t>
            </a:r>
          </a:p>
          <a:p>
            <a:pPr marL="0" indent="0">
              <a:buNone/>
            </a:pPr>
            <a:r>
              <a:rPr lang="en-US" sz="2200" b="1" dirty="0">
                <a:solidFill>
                  <a:schemeClr val="accent1"/>
                </a:solidFill>
              </a:rPr>
              <a:t>Societal woes:</a:t>
            </a:r>
          </a:p>
          <a:p>
            <a:r>
              <a:rPr lang="en-US" sz="2200" dirty="0">
                <a:solidFill>
                  <a:schemeClr val="accent1"/>
                </a:solidFill>
              </a:rPr>
              <a:t>Science funding</a:t>
            </a:r>
          </a:p>
          <a:p>
            <a:r>
              <a:rPr lang="en-US" sz="2200" dirty="0">
                <a:solidFill>
                  <a:schemeClr val="accent1"/>
                </a:solidFill>
              </a:rPr>
              <a:t>Science </a:t>
            </a:r>
            <a:r>
              <a:rPr lang="en-US" sz="2200" dirty="0">
                <a:solidFill>
                  <a:srgbClr val="C00000"/>
                </a:solidFill>
              </a:rPr>
              <a:t>communication</a:t>
            </a:r>
          </a:p>
          <a:p>
            <a:r>
              <a:rPr lang="en-US" sz="2200" dirty="0">
                <a:solidFill>
                  <a:srgbClr val="C00000"/>
                </a:solidFill>
              </a:rPr>
              <a:t>Politics in science</a:t>
            </a:r>
          </a:p>
          <a:p>
            <a:pPr marL="0" indent="0">
              <a:buNone/>
            </a:pPr>
            <a:r>
              <a:rPr lang="en-US" sz="2200" b="1" dirty="0">
                <a:solidFill>
                  <a:schemeClr val="accent1"/>
                </a:solidFill>
              </a:rPr>
              <a:t>Publishing woes:</a:t>
            </a:r>
          </a:p>
          <a:p>
            <a:r>
              <a:rPr lang="en-US" sz="2200" dirty="0">
                <a:solidFill>
                  <a:schemeClr val="accent1"/>
                </a:solidFill>
              </a:rPr>
              <a:t>Reproducibility Crisis</a:t>
            </a:r>
          </a:p>
          <a:p>
            <a:r>
              <a:rPr lang="en-US" sz="2200" dirty="0">
                <a:solidFill>
                  <a:schemeClr val="tx1"/>
                </a:solidFill>
              </a:rPr>
              <a:t>Bad studies (p-hacking, etc.)</a:t>
            </a:r>
          </a:p>
          <a:p>
            <a:r>
              <a:rPr lang="en-US" sz="2200" dirty="0">
                <a:solidFill>
                  <a:schemeClr val="accent1"/>
                </a:solidFill>
              </a:rPr>
              <a:t>Positive/novel results bias</a:t>
            </a:r>
          </a:p>
          <a:p>
            <a:r>
              <a:rPr lang="en-US" sz="2200" dirty="0">
                <a:solidFill>
                  <a:schemeClr val="accent1"/>
                </a:solidFill>
              </a:rPr>
              <a:t>Subject matter limitations</a:t>
            </a:r>
          </a:p>
          <a:p>
            <a:pPr marL="0" indent="0">
              <a:buNone/>
            </a:pPr>
            <a:r>
              <a:rPr lang="en-US" sz="2200" b="1" dirty="0">
                <a:solidFill>
                  <a:schemeClr val="accent1"/>
                </a:solidFill>
              </a:rPr>
              <a:t>Job Woes:</a:t>
            </a:r>
          </a:p>
          <a:p>
            <a:r>
              <a:rPr lang="en-US" sz="2200" dirty="0">
                <a:solidFill>
                  <a:schemeClr val="accent1"/>
                </a:solidFill>
              </a:rPr>
              <a:t>Peer review (bullying, biases, stealing, incompetence, etc.</a:t>
            </a:r>
          </a:p>
          <a:p>
            <a:r>
              <a:rPr lang="en-US" sz="2200" dirty="0">
                <a:solidFill>
                  <a:schemeClr val="accent1"/>
                </a:solidFill>
              </a:rPr>
              <a:t>The Postdoc Crisis</a:t>
            </a:r>
          </a:p>
          <a:p>
            <a:r>
              <a:rPr lang="en-US" sz="2200" dirty="0">
                <a:solidFill>
                  <a:schemeClr val="accent1"/>
                </a:solidFill>
              </a:rPr>
              <a:t>Work/Life Balance</a:t>
            </a:r>
          </a:p>
        </p:txBody>
      </p:sp>
    </p:spTree>
    <p:extLst>
      <p:ext uri="{BB962C8B-B14F-4D97-AF65-F5344CB8AC3E}">
        <p14:creationId xmlns:p14="http://schemas.microsoft.com/office/powerpoint/2010/main" val="2048602687"/>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Kinds of Research Misconduct</a:t>
            </a:r>
          </a:p>
        </p:txBody>
      </p:sp>
      <p:sp>
        <p:nvSpPr>
          <p:cNvPr id="3" name="Content Placeholder 2"/>
          <p:cNvSpPr>
            <a:spLocks noGrp="1"/>
          </p:cNvSpPr>
          <p:nvPr>
            <p:ph idx="1"/>
          </p:nvPr>
        </p:nvSpPr>
        <p:spPr>
          <a:xfrm>
            <a:off x="2592924" y="1905000"/>
            <a:ext cx="9278233" cy="4832684"/>
          </a:xfrm>
        </p:spPr>
        <p:txBody>
          <a:bodyPr numCol="2">
            <a:noAutofit/>
          </a:bodyPr>
          <a:lstStyle/>
          <a:p>
            <a:r>
              <a:rPr lang="en-US" sz="2200" b="1" dirty="0"/>
              <a:t>Data:</a:t>
            </a:r>
          </a:p>
          <a:p>
            <a:pPr lvl="1"/>
            <a:r>
              <a:rPr lang="en-US" sz="2000" b="1" dirty="0"/>
              <a:t>Fabrication:</a:t>
            </a:r>
            <a:r>
              <a:rPr lang="en-US" sz="2000" dirty="0"/>
              <a:t> reporting non-existent data</a:t>
            </a:r>
          </a:p>
          <a:p>
            <a:pPr lvl="1"/>
            <a:r>
              <a:rPr lang="en-US" sz="2000" b="1" dirty="0"/>
              <a:t>Falsification:</a:t>
            </a:r>
            <a:r>
              <a:rPr lang="en-US" sz="2000" dirty="0"/>
              <a:t> reporting manipulated, distorted, or selective data.</a:t>
            </a:r>
          </a:p>
          <a:p>
            <a:r>
              <a:rPr lang="en-US" sz="2200" b="1" dirty="0"/>
              <a:t>Authorship:</a:t>
            </a:r>
          </a:p>
          <a:p>
            <a:pPr lvl="1"/>
            <a:r>
              <a:rPr lang="en-US" sz="2000" b="1" dirty="0"/>
              <a:t>Plagiarism:</a:t>
            </a:r>
            <a:r>
              <a:rPr lang="en-US" sz="2000" dirty="0"/>
              <a:t> the appropriation of another’s ideas without proper credit.</a:t>
            </a:r>
          </a:p>
          <a:p>
            <a:pPr lvl="1"/>
            <a:r>
              <a:rPr lang="en-US" sz="2000" b="1" dirty="0"/>
              <a:t>Honorary/Ghost Authors:</a:t>
            </a:r>
            <a:r>
              <a:rPr lang="en-US" sz="2000" dirty="0"/>
              <a:t> including authors that did not contribute to the work or removing authors that did</a:t>
            </a:r>
          </a:p>
          <a:p>
            <a:pPr lvl="1"/>
            <a:r>
              <a:rPr lang="en-US" sz="2000" dirty="0"/>
              <a:t>Other: abuse of peer review process, duplicate publications, etc.</a:t>
            </a:r>
          </a:p>
          <a:p>
            <a:r>
              <a:rPr lang="en-US" sz="2200" b="1" dirty="0"/>
              <a:t>Personal:</a:t>
            </a:r>
          </a:p>
          <a:p>
            <a:pPr lvl="1"/>
            <a:r>
              <a:rPr lang="en-US" sz="2000" b="1" dirty="0"/>
              <a:t>Sabotage:</a:t>
            </a:r>
            <a:r>
              <a:rPr lang="en-US" sz="2000" dirty="0"/>
              <a:t> interference to prevent the success of others</a:t>
            </a:r>
          </a:p>
          <a:p>
            <a:pPr lvl="1"/>
            <a:r>
              <a:rPr lang="en-US" sz="2000" b="1" dirty="0"/>
              <a:t>Sexual Harassment:</a:t>
            </a:r>
            <a:r>
              <a:rPr lang="en-US" sz="2000" dirty="0"/>
              <a:t> unwanted sexual advances or remarks</a:t>
            </a:r>
          </a:p>
          <a:p>
            <a:pPr lvl="1"/>
            <a:r>
              <a:rPr lang="en-US" sz="2000" b="1" dirty="0"/>
              <a:t>Sexual Assault:</a:t>
            </a:r>
            <a:r>
              <a:rPr lang="en-US" sz="2000" dirty="0"/>
              <a:t> unwanted sexual contact</a:t>
            </a:r>
          </a:p>
          <a:p>
            <a:pPr lvl="1"/>
            <a:r>
              <a:rPr lang="en-US" sz="2000" dirty="0"/>
              <a:t>Other: exploitation, abuse of power, etc.</a:t>
            </a:r>
            <a:endParaRPr lang="en-US" sz="2200" dirty="0"/>
          </a:p>
        </p:txBody>
      </p:sp>
    </p:spTree>
    <p:extLst>
      <p:ext uri="{BB962C8B-B14F-4D97-AF65-F5344CB8AC3E}">
        <p14:creationId xmlns:p14="http://schemas.microsoft.com/office/powerpoint/2010/main" val="101888558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1612" y="4183320"/>
            <a:ext cx="6096000" cy="2369880"/>
          </a:xfrm>
          <a:prstGeom prst="rect">
            <a:avLst/>
          </a:prstGeom>
        </p:spPr>
        <p:txBody>
          <a:bodyPr>
            <a:spAutoFit/>
          </a:bodyPr>
          <a:lstStyle/>
          <a:p>
            <a:pPr algn="just"/>
            <a:r>
              <a:rPr lang="en-US" sz="2800" dirty="0">
                <a:latin typeface="Century Schoolbook" charset="0"/>
                <a:ea typeface="Century Schoolbook" charset="0"/>
                <a:cs typeface="Century Schoolbook" charset="0"/>
              </a:rPr>
              <a:t>“[Competitiveness] is the </a:t>
            </a:r>
            <a:r>
              <a:rPr lang="en-US" sz="2800" i="1" dirty="0">
                <a:latin typeface="Century Schoolbook" charset="0"/>
                <a:ea typeface="Century Schoolbook" charset="0"/>
                <a:cs typeface="Century Schoolbook" charset="0"/>
              </a:rPr>
              <a:t>dominant motive</a:t>
            </a:r>
            <a:r>
              <a:rPr lang="en-US" sz="2800" dirty="0">
                <a:latin typeface="Century Schoolbook" charset="0"/>
                <a:ea typeface="Century Schoolbook" charset="0"/>
                <a:cs typeface="Century Schoolbook" charset="0"/>
              </a:rPr>
              <a:t> in science. It starts at the beginning: if you publish first, you become a professor first.”</a:t>
            </a:r>
          </a:p>
          <a:p>
            <a:pPr algn="r"/>
            <a:r>
              <a:rPr lang="en-US" dirty="0">
                <a:latin typeface="Century Schoolbook" charset="0"/>
                <a:ea typeface="Century Schoolbook" charset="0"/>
                <a:cs typeface="Century Schoolbook" charset="0"/>
              </a:rPr>
              <a:t>James Watson, Geneticist</a:t>
            </a:r>
          </a:p>
          <a:p>
            <a:pPr algn="r"/>
            <a:r>
              <a:rPr lang="en-US" i="1" dirty="0">
                <a:latin typeface="Century Schoolbook" charset="0"/>
                <a:ea typeface="Century Schoolbook" charset="0"/>
                <a:cs typeface="Century Schoolbook" charset="0"/>
              </a:rPr>
              <a:t>The Eighth Day of Creation</a:t>
            </a:r>
            <a:endParaRPr lang="en-US" dirty="0">
              <a:latin typeface="Century Schoolbook" charset="0"/>
              <a:ea typeface="Century Schoolbook" charset="0"/>
              <a:cs typeface="Century Schoolbook" charset="0"/>
            </a:endParaRPr>
          </a:p>
        </p:txBody>
      </p:sp>
      <p:sp>
        <p:nvSpPr>
          <p:cNvPr id="6" name="Rectangle 3"/>
          <p:cNvSpPr txBox="1">
            <a:spLocks noRot="1" noChangeArrowheads="1"/>
          </p:cNvSpPr>
          <p:nvPr/>
        </p:nvSpPr>
        <p:spPr>
          <a:xfrm>
            <a:off x="2741612" y="1905000"/>
            <a:ext cx="8391609" cy="1062789"/>
          </a:xfrm>
          <a:prstGeom prst="rect">
            <a:avLst/>
          </a:prstGeom>
        </p:spPr>
        <p:txBody>
          <a:bodyPr vert="horz" lIns="91440" tIns="45720" rIns="91440" bIns="45720" numCol="2"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defRPr/>
            </a:pPr>
            <a:r>
              <a:rPr lang="en-US" sz="2400" dirty="0"/>
              <a:t>Professional pressure</a:t>
            </a:r>
          </a:p>
          <a:p>
            <a:pPr>
              <a:defRPr/>
            </a:pPr>
            <a:r>
              <a:rPr lang="en-US" sz="2400" dirty="0"/>
              <a:t>Personal problems</a:t>
            </a:r>
          </a:p>
          <a:p>
            <a:pPr>
              <a:defRPr/>
            </a:pPr>
            <a:r>
              <a:rPr lang="en-US" sz="2400" dirty="0"/>
              <a:t>Cultural differences</a:t>
            </a:r>
          </a:p>
          <a:p>
            <a:pPr>
              <a:defRPr/>
            </a:pPr>
            <a:r>
              <a:rPr lang="en-US" sz="2400" dirty="0"/>
              <a:t>Motivated reasoning</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694" t="6581" r="15236" b="40847"/>
          <a:stretch/>
        </p:blipFill>
        <p:spPr>
          <a:xfrm>
            <a:off x="9352547" y="4183320"/>
            <a:ext cx="1956186" cy="2369880"/>
          </a:xfrm>
          <a:prstGeom prst="rect">
            <a:avLst/>
          </a:prstGeom>
        </p:spPr>
      </p:pic>
      <p:sp>
        <p:nvSpPr>
          <p:cNvPr id="8" name="Title 7"/>
          <p:cNvSpPr>
            <a:spLocks noGrp="1"/>
          </p:cNvSpPr>
          <p:nvPr>
            <p:ph type="title"/>
          </p:nvPr>
        </p:nvSpPr>
        <p:spPr/>
        <p:txBody>
          <a:bodyPr/>
          <a:lstStyle/>
          <a:p>
            <a:r>
              <a:rPr lang="en-US" dirty="0"/>
              <a:t>Causes of Scientific Misconduct</a:t>
            </a:r>
          </a:p>
        </p:txBody>
      </p:sp>
    </p:spTree>
    <p:extLst>
      <p:ext uri="{BB962C8B-B14F-4D97-AF65-F5344CB8AC3E}">
        <p14:creationId xmlns:p14="http://schemas.microsoft.com/office/powerpoint/2010/main" val="427557581"/>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1612" y="4183320"/>
            <a:ext cx="6096000" cy="2369880"/>
          </a:xfrm>
          <a:prstGeom prst="rect">
            <a:avLst/>
          </a:prstGeom>
        </p:spPr>
        <p:txBody>
          <a:bodyPr>
            <a:spAutoFit/>
          </a:bodyPr>
          <a:lstStyle/>
          <a:p>
            <a:pPr algn="just"/>
            <a:r>
              <a:rPr lang="en-US" sz="2800" dirty="0">
                <a:latin typeface="Century Schoolbook" charset="0"/>
                <a:ea typeface="Century Schoolbook" charset="0"/>
                <a:cs typeface="Century Schoolbook" charset="0"/>
              </a:rPr>
              <a:t>“[Competitiveness] is the </a:t>
            </a:r>
            <a:r>
              <a:rPr lang="en-US" sz="2800" i="1" dirty="0">
                <a:latin typeface="Century Schoolbook" charset="0"/>
                <a:ea typeface="Century Schoolbook" charset="0"/>
                <a:cs typeface="Century Schoolbook" charset="0"/>
              </a:rPr>
              <a:t>dominant motive</a:t>
            </a:r>
            <a:r>
              <a:rPr lang="en-US" sz="2800" dirty="0">
                <a:latin typeface="Century Schoolbook" charset="0"/>
                <a:ea typeface="Century Schoolbook" charset="0"/>
                <a:cs typeface="Century Schoolbook" charset="0"/>
              </a:rPr>
              <a:t> in science. It starts at the beginning: if you publish first, you become a professor first.”</a:t>
            </a:r>
          </a:p>
          <a:p>
            <a:pPr algn="r"/>
            <a:r>
              <a:rPr lang="en-US" dirty="0">
                <a:latin typeface="Century Schoolbook" charset="0"/>
                <a:ea typeface="Century Schoolbook" charset="0"/>
                <a:cs typeface="Century Schoolbook" charset="0"/>
              </a:rPr>
              <a:t>James Watson, Geneticist</a:t>
            </a:r>
          </a:p>
          <a:p>
            <a:pPr algn="r"/>
            <a:r>
              <a:rPr lang="en-US" i="1" dirty="0">
                <a:latin typeface="Century Schoolbook" charset="0"/>
                <a:ea typeface="Century Schoolbook" charset="0"/>
                <a:cs typeface="Century Schoolbook" charset="0"/>
              </a:rPr>
              <a:t>The Eighth Day of Creation</a:t>
            </a:r>
            <a:endParaRPr lang="en-US" dirty="0">
              <a:latin typeface="Century Schoolbook" charset="0"/>
              <a:ea typeface="Century Schoolbook" charset="0"/>
              <a:cs typeface="Century Schoolbook" charset="0"/>
            </a:endParaRPr>
          </a:p>
        </p:txBody>
      </p:sp>
      <p:sp>
        <p:nvSpPr>
          <p:cNvPr id="6" name="Rectangle 3"/>
          <p:cNvSpPr txBox="1">
            <a:spLocks noRot="1" noChangeArrowheads="1"/>
          </p:cNvSpPr>
          <p:nvPr/>
        </p:nvSpPr>
        <p:spPr>
          <a:xfrm>
            <a:off x="2741612" y="1905000"/>
            <a:ext cx="4172535" cy="201328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defRPr/>
            </a:pPr>
            <a:r>
              <a:rPr lang="en-US" sz="2400" dirty="0"/>
              <a:t>Professional Pressure</a:t>
            </a:r>
          </a:p>
          <a:p>
            <a:pPr>
              <a:defRPr/>
            </a:pPr>
            <a:r>
              <a:rPr lang="en-US" sz="2400" dirty="0"/>
              <a:t>Personal problems</a:t>
            </a:r>
          </a:p>
          <a:p>
            <a:pPr>
              <a:defRPr/>
            </a:pPr>
            <a:r>
              <a:rPr lang="en-US" sz="2400" dirty="0"/>
              <a:t>Cultural Differences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694" t="6581" r="15236" b="40847"/>
          <a:stretch/>
        </p:blipFill>
        <p:spPr>
          <a:xfrm>
            <a:off x="9352547" y="4183320"/>
            <a:ext cx="1956186" cy="2369880"/>
          </a:xfrm>
          <a:prstGeom prst="rect">
            <a:avLst/>
          </a:prstGeom>
        </p:spPr>
      </p:pic>
      <p:sp>
        <p:nvSpPr>
          <p:cNvPr id="8" name="Title 7"/>
          <p:cNvSpPr>
            <a:spLocks noGrp="1"/>
          </p:cNvSpPr>
          <p:nvPr>
            <p:ph type="title"/>
          </p:nvPr>
        </p:nvSpPr>
        <p:spPr/>
        <p:txBody>
          <a:bodyPr/>
          <a:lstStyle/>
          <a:p>
            <a:r>
              <a:rPr lang="en-US" dirty="0"/>
              <a:t>Causes of Scientific Misconduct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611" y="1465179"/>
            <a:ext cx="8821121" cy="5839582"/>
          </a:xfrm>
          <a:prstGeom prst="rect">
            <a:avLst/>
          </a:prstGeom>
        </p:spPr>
      </p:pic>
    </p:spTree>
    <p:extLst>
      <p:ext uri="{BB962C8B-B14F-4D97-AF65-F5344CB8AC3E}">
        <p14:creationId xmlns:p14="http://schemas.microsoft.com/office/powerpoint/2010/main" val="1433758850"/>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normAutofit/>
          </a:bodyPr>
          <a:lstStyle/>
          <a:p>
            <a:pPr eaLnBrk="1" hangingPunct="1">
              <a:defRPr/>
            </a:pPr>
            <a:r>
              <a:rPr lang="en-US" sz="4000" dirty="0"/>
              <a:t>Detecting Scientific Misconduct</a:t>
            </a:r>
          </a:p>
        </p:txBody>
      </p:sp>
      <p:sp>
        <p:nvSpPr>
          <p:cNvPr id="4" name="Rectangle 3"/>
          <p:cNvSpPr txBox="1">
            <a:spLocks noRot="1" noChangeArrowheads="1"/>
          </p:cNvSpPr>
          <p:nvPr/>
        </p:nvSpPr>
        <p:spPr>
          <a:xfrm>
            <a:off x="2592925" y="2197768"/>
            <a:ext cx="9438654" cy="41549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200" b="1" dirty="0"/>
              <a:t>How it is detected</a:t>
            </a:r>
          </a:p>
          <a:p>
            <a:pPr>
              <a:defRPr/>
            </a:pPr>
            <a:r>
              <a:rPr lang="en-US" sz="2200" dirty="0"/>
              <a:t>Suspected and reported by a colleague</a:t>
            </a:r>
          </a:p>
          <a:p>
            <a:pPr>
              <a:defRPr/>
            </a:pPr>
            <a:r>
              <a:rPr lang="en-US" sz="2200" dirty="0"/>
              <a:t>Research fails to be replicated</a:t>
            </a:r>
          </a:p>
          <a:p>
            <a:pPr marL="0" indent="0">
              <a:buNone/>
              <a:defRPr/>
            </a:pPr>
            <a:endParaRPr lang="en-US" sz="2200" dirty="0"/>
          </a:p>
          <a:p>
            <a:pPr marL="0" indent="0">
              <a:buNone/>
              <a:defRPr/>
            </a:pPr>
            <a:r>
              <a:rPr lang="en-US" sz="2200" b="1" dirty="0"/>
              <a:t>Who is held accountable:</a:t>
            </a:r>
          </a:p>
          <a:p>
            <a:pPr>
              <a:defRPr/>
            </a:pPr>
            <a:r>
              <a:rPr lang="en-US" sz="2200" dirty="0"/>
              <a:t>All authors that are involved in the data in question are questioned</a:t>
            </a:r>
          </a:p>
          <a:p>
            <a:pPr>
              <a:defRPr/>
            </a:pPr>
            <a:r>
              <a:rPr lang="en-US" sz="2200" dirty="0"/>
              <a:t>Primary author, culpable authors, and the lab PI are held accountable</a:t>
            </a:r>
          </a:p>
        </p:txBody>
      </p:sp>
    </p:spTree>
    <p:extLst>
      <p:ext uri="{BB962C8B-B14F-4D97-AF65-F5344CB8AC3E}">
        <p14:creationId xmlns:p14="http://schemas.microsoft.com/office/powerpoint/2010/main" val="96628851"/>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7AF9E2D-8F98-4755-895E-D65689F2A1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4" name="Group 53">
            <a:extLst>
              <a:ext uri="{FF2B5EF4-FFF2-40B4-BE49-F238E27FC236}">
                <a16:creationId xmlns:a16="http://schemas.microsoft.com/office/drawing/2014/main" id="{94D3C8C4-8367-4524-B9C5-2B3ACA682C06}"/>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1" y="228600"/>
            <a:ext cx="2851516" cy="6638628"/>
            <a:chOff x="2487613" y="285750"/>
            <a:chExt cx="2428875" cy="5654676"/>
          </a:xfrm>
        </p:grpSpPr>
        <p:sp>
          <p:nvSpPr>
            <p:cNvPr id="55" name="Freeform 11">
              <a:extLst>
                <a:ext uri="{FF2B5EF4-FFF2-40B4-BE49-F238E27FC236}">
                  <a16:creationId xmlns:a16="http://schemas.microsoft.com/office/drawing/2014/main" id="{38BDB546-CAFB-429D-8D82-4F3AA28914C5}"/>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8F202AFF-3597-4A70-9149-0AA2AACBB9E6}"/>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5B91C985-1FBD-4FEE-8FB4-FBD47CF0A37F}"/>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E045B090-8B4D-4553-997E-D7A7A2B9357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79661459-591F-41BD-85A7-882DF2E548BF}"/>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172E6458-D7F5-4E0B-8098-F3A9B744636B}"/>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5D1FE182-350A-4951-99FA-123B15A19EEC}"/>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CBFDC3F8-18F5-41F0-9926-097682CEEAD2}"/>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F4B5A695-E6ED-4C81-A965-0461489F8B68}"/>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CF31B175-CBC2-449D-8998-0BA7711EA3A5}"/>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47A691C8-6328-4014-BB1A-CB4824DEB5C7}"/>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4EADC73-ECA3-447E-8D07-AE215A3C4386}"/>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54" y="-833203"/>
            <a:ext cx="4697001" cy="7067588"/>
          </a:xfrm>
          <a:prstGeom prst="rect">
            <a:avLst/>
          </a:prstGeom>
        </p:spPr>
      </p:pic>
      <p:grpSp>
        <p:nvGrpSpPr>
          <p:cNvPr id="68" name="Group 67">
            <a:extLst>
              <a:ext uri="{FF2B5EF4-FFF2-40B4-BE49-F238E27FC236}">
                <a16:creationId xmlns:a16="http://schemas.microsoft.com/office/drawing/2014/main" id="{CDA2558E-94AE-4C16-8CD0-DCF447C9876B}"/>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4" y="-786"/>
            <a:ext cx="2356674" cy="6854039"/>
            <a:chOff x="6627813" y="194833"/>
            <a:chExt cx="1952625" cy="5678918"/>
          </a:xfrm>
        </p:grpSpPr>
        <p:sp>
          <p:nvSpPr>
            <p:cNvPr id="69" name="Freeform 27">
              <a:extLst>
                <a:ext uri="{FF2B5EF4-FFF2-40B4-BE49-F238E27FC236}">
                  <a16:creationId xmlns:a16="http://schemas.microsoft.com/office/drawing/2014/main" id="{6928DF6B-A616-4A71-B951-9D8EAA775650}"/>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CD6B4E15-CED4-45FA-874A-EA347C912036}"/>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A4EE38F8-BF90-4D7F-8691-89ED516D76CA}"/>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2889210F-D6E4-4311-8BF3-DAD3FF49A783}"/>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44641BAA-087D-4656-8D6F-EA70FB67F05B}"/>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DCEB55E2-FCCA-48F5-917E-8B3F26EC8324}"/>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45869B9E-3378-49CB-8EE1-FECA7D7809F0}"/>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3497B8C7-AB4A-40B7-A86E-112D90CC6A7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D5A7E348-C28C-4626-9026-59B6B9F7A2E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A4FF1CA0-E6B1-4861-A2CD-144E06299C22}"/>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774FF261-7109-4B0E-B24B-622F4209CE92}"/>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3ECECA25-954F-4011-ADFF-BBFC4A00D3D7}"/>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81">
            <a:extLst>
              <a:ext uri="{FF2B5EF4-FFF2-40B4-BE49-F238E27FC236}">
                <a16:creationId xmlns:a16="http://schemas.microsoft.com/office/drawing/2014/main" id="{6D0FFBDB-89D1-4050-8FE5-AFC94C0765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11">
            <a:extLst>
              <a:ext uri="{FF2B5EF4-FFF2-40B4-BE49-F238E27FC236}">
                <a16:creationId xmlns:a16="http://schemas.microsoft.com/office/drawing/2014/main" id="{75823B85-53D1-46E0-BC58-872776B5A1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86" name="Straight Connector 85">
            <a:extLst>
              <a:ext uri="{FF2B5EF4-FFF2-40B4-BE49-F238E27FC236}">
                <a16:creationId xmlns:a16="http://schemas.microsoft.com/office/drawing/2014/main" id="{81F86B2C-5FF7-48E0-B5B0-ABEA39A1E2C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483096" y="624110"/>
            <a:ext cx="5021516" cy="1280890"/>
          </a:xfrm>
        </p:spPr>
        <p:txBody>
          <a:bodyPr>
            <a:normAutofit/>
          </a:bodyPr>
          <a:lstStyle/>
          <a:p>
            <a:r>
              <a:rPr lang="en-US" dirty="0"/>
              <a:t>Fabrication</a:t>
            </a:r>
          </a:p>
        </p:txBody>
      </p:sp>
      <p:sp>
        <p:nvSpPr>
          <p:cNvPr id="49" name="Content Placeholder 48"/>
          <p:cNvSpPr>
            <a:spLocks noGrp="1"/>
          </p:cNvSpPr>
          <p:nvPr>
            <p:ph idx="1"/>
          </p:nvPr>
        </p:nvSpPr>
        <p:spPr>
          <a:xfrm>
            <a:off x="6438191" y="2133600"/>
            <a:ext cx="5066419" cy="3777622"/>
          </a:xfrm>
        </p:spPr>
        <p:txBody>
          <a:bodyPr>
            <a:normAutofit/>
          </a:bodyPr>
          <a:lstStyle/>
          <a:p>
            <a:r>
              <a:rPr lang="en-US" sz="2000" dirty="0"/>
              <a:t>William </a:t>
            </a:r>
            <a:r>
              <a:rPr lang="en-US" sz="2000" dirty="0" err="1"/>
              <a:t>Summerlin</a:t>
            </a:r>
            <a:r>
              <a:rPr lang="en-US" sz="2000" dirty="0"/>
              <a:t> publishes several studies claiming to have performed successful skin grafts between unrelated mice (by culturing the skin in special medium for several weeks)</a:t>
            </a:r>
          </a:p>
          <a:p>
            <a:r>
              <a:rPr lang="en-US" sz="2000" dirty="0"/>
              <a:t>Under questioning, he admits that he has used a black permanent marker to enhance the color, but maintains that the transplant was genuine.</a:t>
            </a:r>
          </a:p>
          <a:p>
            <a:r>
              <a:rPr lang="en-US" sz="2000" dirty="0"/>
              <a:t>It wasn’t.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1459"/>
          <a:stretch/>
        </p:blipFill>
        <p:spPr>
          <a:xfrm>
            <a:off x="-1665946" y="3441429"/>
            <a:ext cx="6320115" cy="3404657"/>
          </a:xfrm>
          <a:prstGeom prst="rect">
            <a:avLst/>
          </a:prstGeom>
        </p:spPr>
      </p:pic>
    </p:spTree>
    <p:extLst>
      <p:ext uri="{BB962C8B-B14F-4D97-AF65-F5344CB8AC3E}">
        <p14:creationId xmlns:p14="http://schemas.microsoft.com/office/powerpoint/2010/main" val="373387720"/>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37160" y="152401"/>
            <a:ext cx="893564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cap="none" dirty="0">
                <a:solidFill>
                  <a:schemeClr val="tx2">
                    <a:lumMod val="50000"/>
                  </a:schemeClr>
                </a:solidFill>
              </a:rPr>
              <a:t>Falsified and Manipulated Data</a:t>
            </a:r>
          </a:p>
        </p:txBody>
      </p:sp>
      <p:sp>
        <p:nvSpPr>
          <p:cNvPr id="5" name="Content Placeholder 2"/>
          <p:cNvSpPr txBox="1">
            <a:spLocks/>
          </p:cNvSpPr>
          <p:nvPr/>
        </p:nvSpPr>
        <p:spPr>
          <a:xfrm>
            <a:off x="2037159" y="1708840"/>
            <a:ext cx="6288693" cy="514915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fontAlgn="auto">
              <a:lnSpc>
                <a:spcPct val="120000"/>
              </a:lnSpc>
              <a:buClr>
                <a:schemeClr val="accent1"/>
              </a:buClr>
            </a:pPr>
            <a:r>
              <a:rPr lang="en-US" sz="2400" dirty="0">
                <a:solidFill>
                  <a:schemeClr val="tx2">
                    <a:lumMod val="50000"/>
                  </a:schemeClr>
                </a:solidFill>
              </a:rPr>
              <a:t>Andrew Wakefield &amp;12 colleagues published a case series in </a:t>
            </a:r>
            <a:r>
              <a:rPr lang="en-US" sz="2400" i="1" dirty="0">
                <a:solidFill>
                  <a:schemeClr val="tx2">
                    <a:lumMod val="50000"/>
                  </a:schemeClr>
                </a:solidFill>
              </a:rPr>
              <a:t>the Lancet</a:t>
            </a:r>
            <a:r>
              <a:rPr lang="en-US" sz="2400" dirty="0">
                <a:solidFill>
                  <a:schemeClr val="tx2">
                    <a:lumMod val="50000"/>
                  </a:schemeClr>
                </a:solidFill>
              </a:rPr>
              <a:t> analyzing </a:t>
            </a:r>
            <a:r>
              <a:rPr lang="en-US" sz="2400" b="1" dirty="0">
                <a:solidFill>
                  <a:schemeClr val="tx2">
                    <a:lumMod val="50000"/>
                  </a:schemeClr>
                </a:solidFill>
              </a:rPr>
              <a:t>the measles, mumps, and rubella (MMR) vaccination</a:t>
            </a:r>
          </a:p>
          <a:p>
            <a:pPr fontAlgn="auto">
              <a:lnSpc>
                <a:spcPct val="120000"/>
              </a:lnSpc>
              <a:buClr>
                <a:schemeClr val="accent1"/>
              </a:buClr>
            </a:pPr>
            <a:r>
              <a:rPr lang="en-US" sz="2400" dirty="0">
                <a:solidFill>
                  <a:schemeClr val="tx2">
                    <a:lumMod val="50000"/>
                  </a:schemeClr>
                </a:solidFill>
              </a:rPr>
              <a:t>Suggested that the MMR may predispose to behavioral regression and pervasive developmental disorder in children.</a:t>
            </a:r>
          </a:p>
          <a:p>
            <a:pPr fontAlgn="auto">
              <a:lnSpc>
                <a:spcPct val="120000"/>
              </a:lnSpc>
              <a:buClr>
                <a:schemeClr val="accent1"/>
              </a:buClr>
            </a:pPr>
            <a:r>
              <a:rPr lang="en-US" sz="2400" dirty="0">
                <a:solidFill>
                  <a:schemeClr val="tx2">
                    <a:lumMod val="50000"/>
                  </a:schemeClr>
                </a:solidFill>
              </a:rPr>
              <a:t>In other words, </a:t>
            </a:r>
            <a:r>
              <a:rPr lang="en-US" sz="2400" b="1" dirty="0">
                <a:solidFill>
                  <a:schemeClr val="tx2">
                    <a:lumMod val="50000"/>
                  </a:schemeClr>
                </a:solidFill>
              </a:rPr>
              <a:t>MMR vaccination may trigger Autism.</a:t>
            </a:r>
          </a:p>
        </p:txBody>
      </p:sp>
      <p:pic>
        <p:nvPicPr>
          <p:cNvPr id="6" name="Picture Placeholder 4"/>
          <p:cNvPicPr>
            <a:picLocks noChangeAspect="1"/>
          </p:cNvPicPr>
          <p:nvPr/>
        </p:nvPicPr>
        <p:blipFill rotWithShape="1">
          <a:blip r:embed="rId2"/>
          <a:srcRect l="16659" r="35112" b="-1"/>
          <a:stretch/>
        </p:blipFill>
        <p:spPr>
          <a:xfrm>
            <a:off x="8711240" y="1708841"/>
            <a:ext cx="3480760" cy="5142233"/>
          </a:xfrm>
          <a:prstGeom prst="rect">
            <a:avLst/>
          </a:prstGeom>
          <a:ln>
            <a:noFill/>
          </a:ln>
          <a:effectLst/>
        </p:spPr>
      </p:pic>
    </p:spTree>
    <p:extLst>
      <p:ext uri="{BB962C8B-B14F-4D97-AF65-F5344CB8AC3E}">
        <p14:creationId xmlns:p14="http://schemas.microsoft.com/office/powerpoint/2010/main" val="73068167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37160" y="152401"/>
            <a:ext cx="893564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cap="none" dirty="0">
                <a:solidFill>
                  <a:schemeClr val="tx2">
                    <a:lumMod val="50000"/>
                  </a:schemeClr>
                </a:solidFill>
              </a:rPr>
              <a:t>Falsified and Manipulated Data</a:t>
            </a:r>
          </a:p>
        </p:txBody>
      </p:sp>
      <p:sp>
        <p:nvSpPr>
          <p:cNvPr id="5" name="Content Placeholder 2"/>
          <p:cNvSpPr txBox="1">
            <a:spLocks/>
          </p:cNvSpPr>
          <p:nvPr/>
        </p:nvSpPr>
        <p:spPr>
          <a:xfrm>
            <a:off x="2037160" y="1295400"/>
            <a:ext cx="6465156" cy="55626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Clr>
                <a:schemeClr val="accent1"/>
              </a:buClr>
              <a:buNone/>
            </a:pPr>
            <a:r>
              <a:rPr lang="en-US" b="1" dirty="0">
                <a:solidFill>
                  <a:schemeClr val="tx2">
                    <a:lumMod val="50000"/>
                  </a:schemeClr>
                </a:solidFill>
              </a:rPr>
              <a:t>Problems:</a:t>
            </a:r>
          </a:p>
          <a:p>
            <a:pPr fontAlgn="auto">
              <a:buClr>
                <a:schemeClr val="accent1"/>
              </a:buClr>
            </a:pPr>
            <a:r>
              <a:rPr lang="en-US" dirty="0">
                <a:solidFill>
                  <a:schemeClr val="tx2">
                    <a:lumMod val="50000"/>
                  </a:schemeClr>
                </a:solidFill>
              </a:rPr>
              <a:t>Small, biased sample population</a:t>
            </a:r>
          </a:p>
          <a:p>
            <a:pPr fontAlgn="auto">
              <a:buClr>
                <a:schemeClr val="accent1"/>
              </a:buClr>
            </a:pPr>
            <a:r>
              <a:rPr lang="en-US" dirty="0">
                <a:solidFill>
                  <a:schemeClr val="tx2">
                    <a:lumMod val="50000"/>
                  </a:schemeClr>
                </a:solidFill>
              </a:rPr>
              <a:t>Incorrect usage of Procedures leading to Erroneous Data</a:t>
            </a:r>
          </a:p>
          <a:p>
            <a:pPr fontAlgn="auto">
              <a:buClr>
                <a:schemeClr val="accent1"/>
              </a:buClr>
            </a:pPr>
            <a:r>
              <a:rPr lang="en-US" dirty="0">
                <a:solidFill>
                  <a:schemeClr val="tx2">
                    <a:lumMod val="50000"/>
                  </a:schemeClr>
                </a:solidFill>
              </a:rPr>
              <a:t>Reproductions seemed to refute Wakefield’s claim</a:t>
            </a:r>
          </a:p>
          <a:p>
            <a:pPr fontAlgn="auto">
              <a:buClr>
                <a:schemeClr val="accent1"/>
              </a:buClr>
            </a:pPr>
            <a:r>
              <a:rPr lang="en-US" b="1" dirty="0">
                <a:solidFill>
                  <a:schemeClr val="tx2">
                    <a:lumMod val="50000"/>
                  </a:schemeClr>
                </a:solidFill>
              </a:rPr>
              <a:t>Conflicts of Interest </a:t>
            </a:r>
            <a:r>
              <a:rPr lang="en-US" dirty="0">
                <a:solidFill>
                  <a:schemeClr val="tx2">
                    <a:lumMod val="50000"/>
                  </a:schemeClr>
                </a:solidFill>
              </a:rPr>
              <a:t>(Wakefield was paid over £430,000 to prove vaccines were unsafe)</a:t>
            </a:r>
          </a:p>
          <a:p>
            <a:pPr fontAlgn="auto">
              <a:buClr>
                <a:schemeClr val="accent1"/>
              </a:buClr>
            </a:pPr>
            <a:r>
              <a:rPr lang="en-US" dirty="0">
                <a:solidFill>
                  <a:schemeClr val="tx2">
                    <a:lumMod val="50000"/>
                  </a:schemeClr>
                </a:solidFill>
              </a:rPr>
              <a:t>In 2003, 10 of 12 authors retract their support, </a:t>
            </a:r>
            <a:r>
              <a:rPr lang="en-US" i="1" dirty="0">
                <a:solidFill>
                  <a:schemeClr val="tx2">
                    <a:lumMod val="50000"/>
                  </a:schemeClr>
                </a:solidFill>
              </a:rPr>
              <a:t>the</a:t>
            </a:r>
            <a:r>
              <a:rPr lang="en-US" dirty="0">
                <a:solidFill>
                  <a:schemeClr val="tx2">
                    <a:lumMod val="50000"/>
                  </a:schemeClr>
                </a:solidFill>
              </a:rPr>
              <a:t> </a:t>
            </a:r>
            <a:r>
              <a:rPr lang="en-US" i="1" dirty="0">
                <a:solidFill>
                  <a:schemeClr val="tx2">
                    <a:lumMod val="50000"/>
                  </a:schemeClr>
                </a:solidFill>
              </a:rPr>
              <a:t>Lancet</a:t>
            </a:r>
            <a:r>
              <a:rPr lang="en-US" dirty="0">
                <a:solidFill>
                  <a:schemeClr val="tx2">
                    <a:lumMod val="50000"/>
                  </a:schemeClr>
                </a:solidFill>
              </a:rPr>
              <a:t> retracts the study in 2004</a:t>
            </a:r>
          </a:p>
          <a:p>
            <a:pPr fontAlgn="auto">
              <a:buClr>
                <a:schemeClr val="accent1"/>
              </a:buClr>
            </a:pPr>
            <a:r>
              <a:rPr lang="en-US" dirty="0">
                <a:solidFill>
                  <a:schemeClr val="tx2">
                    <a:lumMod val="50000"/>
                  </a:schemeClr>
                </a:solidFill>
              </a:rPr>
              <a:t>Wakefield loses his medical license in 2010</a:t>
            </a:r>
          </a:p>
        </p:txBody>
      </p:sp>
      <p:pic>
        <p:nvPicPr>
          <p:cNvPr id="6" name="Picture Placeholder 4"/>
          <p:cNvPicPr>
            <a:picLocks noChangeAspect="1"/>
          </p:cNvPicPr>
          <p:nvPr/>
        </p:nvPicPr>
        <p:blipFill rotWithShape="1">
          <a:blip r:embed="rId2"/>
          <a:srcRect l="16659" r="35112" b="-1"/>
          <a:stretch/>
        </p:blipFill>
        <p:spPr>
          <a:xfrm>
            <a:off x="8711240" y="1708841"/>
            <a:ext cx="3480760" cy="5142233"/>
          </a:xfrm>
          <a:prstGeom prst="rect">
            <a:avLst/>
          </a:prstGeom>
          <a:ln>
            <a:noFill/>
          </a:ln>
          <a:effectLst/>
        </p:spPr>
      </p:pic>
    </p:spTree>
    <p:extLst>
      <p:ext uri="{BB962C8B-B14F-4D97-AF65-F5344CB8AC3E}">
        <p14:creationId xmlns:p14="http://schemas.microsoft.com/office/powerpoint/2010/main" val="12553509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40" y="304800"/>
            <a:ext cx="11787279" cy="6348663"/>
          </a:xfrm>
          <a:prstGeom prst="rect">
            <a:avLst/>
          </a:prstGeom>
        </p:spPr>
      </p:pic>
    </p:spTree>
    <p:extLst>
      <p:ext uri="{BB962C8B-B14F-4D97-AF65-F5344CB8AC3E}">
        <p14:creationId xmlns:p14="http://schemas.microsoft.com/office/powerpoint/2010/main" val="406117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Science Seems to Need Induction</a:t>
            </a:r>
          </a:p>
        </p:txBody>
      </p:sp>
      <p:sp>
        <p:nvSpPr>
          <p:cNvPr id="4" name="TextBox 3"/>
          <p:cNvSpPr txBox="1"/>
          <p:nvPr/>
        </p:nvSpPr>
        <p:spPr>
          <a:xfrm>
            <a:off x="7506354" y="1905000"/>
            <a:ext cx="3998258" cy="4801314"/>
          </a:xfrm>
          <a:prstGeom prst="rect">
            <a:avLst/>
          </a:prstGeom>
          <a:noFill/>
        </p:spPr>
        <p:txBody>
          <a:bodyPr wrap="square" rtlCol="0">
            <a:spAutoFit/>
          </a:bodyPr>
          <a:lstStyle/>
          <a:p>
            <a:r>
              <a:rPr lang="en-GB" altLang="x-none" b="1" dirty="0">
                <a:ea typeface="Times New Roman" charset="0"/>
                <a:cs typeface="Times New Roman" charset="0"/>
              </a:rPr>
              <a:t>Deduction:</a:t>
            </a:r>
            <a:endParaRPr lang="en-GB" altLang="x-none" dirty="0">
              <a:ea typeface="Times New Roman" charset="0"/>
              <a:cs typeface="Times New Roman" charset="0"/>
            </a:endParaRPr>
          </a:p>
          <a:p>
            <a:r>
              <a:rPr lang="en-GB" altLang="x-none" dirty="0">
                <a:ea typeface="Times New Roman" charset="0"/>
                <a:cs typeface="Times New Roman" charset="0"/>
              </a:rPr>
              <a:t>Going from certain truths to further certain truths.</a:t>
            </a:r>
          </a:p>
          <a:p>
            <a:endParaRPr lang="en-GB" altLang="x-none" dirty="0">
              <a:ea typeface="Times New Roman" charset="0"/>
              <a:cs typeface="Times New Roman" charset="0"/>
            </a:endParaRPr>
          </a:p>
          <a:p>
            <a:r>
              <a:rPr lang="en-GB" altLang="x-none" dirty="0">
                <a:ea typeface="Times New Roman" charset="0"/>
                <a:cs typeface="Times New Roman" charset="0"/>
              </a:rPr>
              <a:t>	All men are mortal</a:t>
            </a:r>
          </a:p>
          <a:p>
            <a:r>
              <a:rPr lang="en-GB" altLang="x-none" dirty="0">
                <a:ea typeface="Times New Roman" charset="0"/>
                <a:cs typeface="Times New Roman" charset="0"/>
              </a:rPr>
              <a:t>	Socrates is a man</a:t>
            </a:r>
          </a:p>
          <a:p>
            <a:r>
              <a:rPr lang="en-GB" altLang="x-none" dirty="0">
                <a:ea typeface="Times New Roman" charset="0"/>
                <a:cs typeface="Times New Roman" charset="0"/>
              </a:rPr>
              <a:t>        ____________________</a:t>
            </a:r>
          </a:p>
          <a:p>
            <a:r>
              <a:rPr lang="en-GB" altLang="x-none" dirty="0">
                <a:ea typeface="Times New Roman" charset="0"/>
                <a:cs typeface="Times New Roman" charset="0"/>
              </a:rPr>
              <a:t>	Socrates is mortal</a:t>
            </a:r>
            <a:endParaRPr lang="en-GB" altLang="x-none" dirty="0"/>
          </a:p>
          <a:p>
            <a:endParaRPr lang="en-US" dirty="0"/>
          </a:p>
          <a:p>
            <a:endParaRPr lang="en-US" dirty="0"/>
          </a:p>
          <a:p>
            <a:endParaRPr lang="en-US" dirty="0"/>
          </a:p>
          <a:p>
            <a:pPr marL="285750" indent="-285750">
              <a:buFont typeface="Arial" charset="0"/>
              <a:buChar char="•"/>
            </a:pPr>
            <a:r>
              <a:rPr lang="en-US" dirty="0"/>
              <a:t>Problematically, deductive conclusions contain </a:t>
            </a:r>
            <a:r>
              <a:rPr lang="en-US" i="1" dirty="0"/>
              <a:t>less </a:t>
            </a:r>
            <a:r>
              <a:rPr lang="en-US" dirty="0"/>
              <a:t>information than their premises.</a:t>
            </a:r>
          </a:p>
          <a:p>
            <a:pPr marL="285750" indent="-285750">
              <a:buFont typeface="Arial" charset="0"/>
              <a:buChar char="•"/>
            </a:pPr>
            <a:r>
              <a:rPr lang="en-US" dirty="0"/>
              <a:t>It is hard to do science if you can never move beyond certain truths.</a:t>
            </a:r>
          </a:p>
        </p:txBody>
      </p:sp>
      <p:sp>
        <p:nvSpPr>
          <p:cNvPr id="5" name="TextBox 4"/>
          <p:cNvSpPr txBox="1"/>
          <p:nvPr/>
        </p:nvSpPr>
        <p:spPr>
          <a:xfrm>
            <a:off x="2592924" y="1905000"/>
            <a:ext cx="4913430" cy="5078313"/>
          </a:xfrm>
          <a:prstGeom prst="rect">
            <a:avLst/>
          </a:prstGeom>
          <a:noFill/>
        </p:spPr>
        <p:txBody>
          <a:bodyPr wrap="square" rtlCol="0">
            <a:spAutoFit/>
          </a:bodyPr>
          <a:lstStyle/>
          <a:p>
            <a:r>
              <a:rPr lang="en-GB" altLang="x-none" b="1" dirty="0">
                <a:ea typeface="Times New Roman" charset="0"/>
                <a:cs typeface="Times New Roman" charset="0"/>
              </a:rPr>
              <a:t>Induction:</a:t>
            </a:r>
            <a:endParaRPr lang="en-GB" altLang="x-none" dirty="0">
              <a:ea typeface="Times New Roman" charset="0"/>
              <a:cs typeface="Times New Roman" charset="0"/>
            </a:endParaRPr>
          </a:p>
          <a:p>
            <a:r>
              <a:rPr lang="en-GB" altLang="x-none" dirty="0">
                <a:ea typeface="Times New Roman" charset="0"/>
                <a:cs typeface="Times New Roman" charset="0"/>
              </a:rPr>
              <a:t>Going from particular observations to universal rules.</a:t>
            </a:r>
          </a:p>
          <a:p>
            <a:r>
              <a:rPr lang="en-GB" altLang="x-none" dirty="0">
                <a:ea typeface="Times New Roman" charset="0"/>
                <a:cs typeface="Times New Roman" charset="0"/>
              </a:rPr>
              <a:t> </a:t>
            </a:r>
          </a:p>
          <a:p>
            <a:r>
              <a:rPr lang="en-GB" altLang="x-none" dirty="0">
                <a:ea typeface="Times New Roman" charset="0"/>
                <a:cs typeface="Times New Roman" charset="0"/>
              </a:rPr>
              <a:t>	Socrates is man</a:t>
            </a:r>
          </a:p>
          <a:p>
            <a:r>
              <a:rPr lang="en-GB" altLang="x-none" dirty="0">
                <a:ea typeface="Times New Roman" charset="0"/>
                <a:cs typeface="Times New Roman" charset="0"/>
              </a:rPr>
              <a:t>	Socrates is a mortal</a:t>
            </a:r>
          </a:p>
          <a:p>
            <a:r>
              <a:rPr lang="en-GB" altLang="x-none" dirty="0">
                <a:ea typeface="Times New Roman" charset="0"/>
                <a:cs typeface="Times New Roman" charset="0"/>
              </a:rPr>
              <a:t>	Plato is a man</a:t>
            </a:r>
          </a:p>
          <a:p>
            <a:r>
              <a:rPr lang="en-GB" altLang="x-none" dirty="0">
                <a:ea typeface="Times New Roman" charset="0"/>
                <a:cs typeface="Times New Roman" charset="0"/>
              </a:rPr>
              <a:t>	Plato is mortal</a:t>
            </a:r>
          </a:p>
          <a:p>
            <a:r>
              <a:rPr lang="en-GB" altLang="x-none" dirty="0">
                <a:ea typeface="Times New Roman" charset="0"/>
                <a:cs typeface="Times New Roman" charset="0"/>
              </a:rPr>
              <a:t>	…</a:t>
            </a:r>
          </a:p>
          <a:p>
            <a:r>
              <a:rPr lang="en-GB" altLang="x-none" dirty="0">
                <a:ea typeface="Times New Roman" charset="0"/>
                <a:cs typeface="Times New Roman" charset="0"/>
              </a:rPr>
              <a:t>	Carlos is a man</a:t>
            </a:r>
          </a:p>
          <a:p>
            <a:r>
              <a:rPr lang="en-GB" altLang="x-none" dirty="0">
                <a:ea typeface="Times New Roman" charset="0"/>
                <a:cs typeface="Times New Roman" charset="0"/>
              </a:rPr>
              <a:t>	Carlos is mortal</a:t>
            </a:r>
          </a:p>
          <a:p>
            <a:r>
              <a:rPr lang="en-GB" altLang="x-none" dirty="0">
                <a:ea typeface="Times New Roman" charset="0"/>
                <a:cs typeface="Times New Roman" charset="0"/>
              </a:rPr>
              <a:t>	_____________________</a:t>
            </a:r>
          </a:p>
          <a:p>
            <a:r>
              <a:rPr lang="en-GB" altLang="x-none" dirty="0">
                <a:ea typeface="Times New Roman" charset="0"/>
                <a:cs typeface="Times New Roman" charset="0"/>
              </a:rPr>
              <a:t>	All men are mortal</a:t>
            </a:r>
          </a:p>
          <a:p>
            <a:endParaRPr lang="en-GB" altLang="x-none" dirty="0">
              <a:ea typeface="Times New Roman" charset="0"/>
              <a:cs typeface="Times New Roman" charset="0"/>
            </a:endParaRPr>
          </a:p>
          <a:p>
            <a:pPr marL="285750" indent="-285750">
              <a:buFont typeface="Arial" charset="0"/>
              <a:buChar char="•"/>
            </a:pPr>
            <a:r>
              <a:rPr lang="en-US" dirty="0"/>
              <a:t>Inductive conclusions typically contain </a:t>
            </a:r>
            <a:r>
              <a:rPr lang="en-US" i="1" dirty="0"/>
              <a:t>more</a:t>
            </a:r>
            <a:r>
              <a:rPr lang="en-US" dirty="0"/>
              <a:t> (or perhaps just different) information than their premises.</a:t>
            </a:r>
            <a:endParaRPr lang="en-GB" altLang="x-none" dirty="0">
              <a:ea typeface="Times New Roman" charset="0"/>
              <a:cs typeface="Times New Roman" charset="0"/>
            </a:endParaRPr>
          </a:p>
          <a:p>
            <a:endParaRPr lang="en-US" dirty="0"/>
          </a:p>
        </p:txBody>
      </p:sp>
    </p:spTree>
    <p:extLst>
      <p:ext uri="{BB962C8B-B14F-4D97-AF65-F5344CB8AC3E}">
        <p14:creationId xmlns:p14="http://schemas.microsoft.com/office/powerpoint/2010/main" val="1717304699"/>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37160" y="152401"/>
            <a:ext cx="8402240"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cap="none" dirty="0">
              <a:solidFill>
                <a:schemeClr val="tx2">
                  <a:lumMod val="50000"/>
                </a:schemeClr>
              </a:solidFill>
            </a:endParaRPr>
          </a:p>
        </p:txBody>
      </p:sp>
      <p:sp>
        <p:nvSpPr>
          <p:cNvPr id="5" name="Content Placeholder 2"/>
          <p:cNvSpPr txBox="1">
            <a:spLocks/>
          </p:cNvSpPr>
          <p:nvPr/>
        </p:nvSpPr>
        <p:spPr>
          <a:xfrm>
            <a:off x="2037160" y="1295400"/>
            <a:ext cx="6344840" cy="556260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fontAlgn="auto">
              <a:buClr>
                <a:schemeClr val="accent1"/>
              </a:buClr>
            </a:pPr>
            <a:endParaRPr lang="en-US" sz="2600" dirty="0">
              <a:solidFill>
                <a:schemeClr val="tx2">
                  <a:lumMod val="50000"/>
                </a:schemeClr>
              </a:solidFill>
            </a:endParaRP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3231173"/>
            <a:ext cx="2514600" cy="3626827"/>
          </a:xfrm>
          <a:prstGeom prst="rect">
            <a:avLst/>
          </a:prstGeom>
        </p:spPr>
      </p:pic>
      <p:sp>
        <p:nvSpPr>
          <p:cNvPr id="2" name="Title 1"/>
          <p:cNvSpPr>
            <a:spLocks noGrp="1"/>
          </p:cNvSpPr>
          <p:nvPr>
            <p:ph type="title"/>
          </p:nvPr>
        </p:nvSpPr>
        <p:spPr/>
        <p:txBody>
          <a:bodyPr/>
          <a:lstStyle/>
          <a:p>
            <a:r>
              <a:rPr lang="en-US" dirty="0"/>
              <a:t>Disneyland Measles Outbreak (2015)</a:t>
            </a:r>
          </a:p>
        </p:txBody>
      </p:sp>
      <p:sp>
        <p:nvSpPr>
          <p:cNvPr id="4" name="Content Placeholder 3"/>
          <p:cNvSpPr>
            <a:spLocks noGrp="1"/>
          </p:cNvSpPr>
          <p:nvPr>
            <p:ph idx="1"/>
          </p:nvPr>
        </p:nvSpPr>
        <p:spPr/>
        <p:txBody>
          <a:bodyPr/>
          <a:lstStyle/>
          <a:p>
            <a:pPr fontAlgn="auto">
              <a:buClr>
                <a:schemeClr val="accent1"/>
              </a:buClr>
            </a:pPr>
            <a:r>
              <a:rPr lang="en-US" sz="2800" dirty="0">
                <a:solidFill>
                  <a:schemeClr val="tx2">
                    <a:lumMod val="50000"/>
                  </a:schemeClr>
                </a:solidFill>
              </a:rPr>
              <a:t>125 cases: 110 in California + 7 other states</a:t>
            </a:r>
          </a:p>
          <a:p>
            <a:pPr marL="457200" lvl="1" indent="0">
              <a:buClr>
                <a:schemeClr val="accent1"/>
              </a:buClr>
            </a:pPr>
            <a:r>
              <a:rPr lang="en-US" sz="2600" dirty="0">
                <a:solidFill>
                  <a:schemeClr val="tx2">
                    <a:lumMod val="50000"/>
                  </a:schemeClr>
                </a:solidFill>
              </a:rPr>
              <a:t>49 (45%) unvaccinated</a:t>
            </a:r>
          </a:p>
          <a:p>
            <a:pPr marL="457200" lvl="1" indent="0">
              <a:buClr>
                <a:schemeClr val="accent1"/>
              </a:buClr>
            </a:pPr>
            <a:r>
              <a:rPr lang="en-US" sz="2600" dirty="0">
                <a:solidFill>
                  <a:schemeClr val="tx2">
                    <a:lumMod val="50000"/>
                  </a:schemeClr>
                </a:solidFill>
              </a:rPr>
              <a:t>12 (10%): too young</a:t>
            </a:r>
          </a:p>
          <a:p>
            <a:pPr marL="457200" lvl="1" indent="0">
              <a:buClr>
                <a:schemeClr val="accent1"/>
              </a:buClr>
            </a:pPr>
            <a:r>
              <a:rPr lang="en-US" sz="2600" dirty="0">
                <a:solidFill>
                  <a:schemeClr val="tx2">
                    <a:lumMod val="50000"/>
                  </a:schemeClr>
                </a:solidFill>
              </a:rPr>
              <a:t>28 (26%): </a:t>
            </a:r>
            <a:r>
              <a:rPr lang="en-US" sz="2600" i="1" dirty="0">
                <a:solidFill>
                  <a:schemeClr val="tx2">
                    <a:lumMod val="50000"/>
                  </a:schemeClr>
                </a:solidFill>
              </a:rPr>
              <a:t>intentionally</a:t>
            </a:r>
            <a:r>
              <a:rPr lang="en-US" sz="2600" dirty="0">
                <a:solidFill>
                  <a:schemeClr val="tx2">
                    <a:lumMod val="50000"/>
                  </a:schemeClr>
                </a:solidFill>
              </a:rPr>
              <a:t> unvaccinated</a:t>
            </a:r>
          </a:p>
          <a:p>
            <a:pPr marL="457200" lvl="1" indent="0">
              <a:buClr>
                <a:schemeClr val="accent1"/>
              </a:buClr>
            </a:pPr>
            <a:r>
              <a:rPr lang="en-US" sz="2600" dirty="0">
                <a:solidFill>
                  <a:schemeClr val="tx2">
                    <a:lumMod val="50000"/>
                  </a:schemeClr>
                </a:solidFill>
              </a:rPr>
              <a:t>47 (43%): unknown status</a:t>
            </a:r>
          </a:p>
        </p:txBody>
      </p:sp>
    </p:spTree>
    <p:extLst>
      <p:ext uri="{BB962C8B-B14F-4D97-AF65-F5344CB8AC3E}">
        <p14:creationId xmlns:p14="http://schemas.microsoft.com/office/powerpoint/2010/main" val="90550648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6F1B29-3A08-4DB7-9F92-4C09B3BCFF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44A5AAD1-9616-4E1C-B3AC-E5497A6A3C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7467" y="2032000"/>
            <a:ext cx="2733111" cy="3862496"/>
          </a:xfrm>
          <a:prstGeom prst="rect">
            <a:avLst/>
          </a:prstGeom>
        </p:spPr>
      </p:pic>
      <p:sp>
        <p:nvSpPr>
          <p:cNvPr id="47105" name="Title 1"/>
          <p:cNvSpPr>
            <a:spLocks noGrp="1"/>
          </p:cNvSpPr>
          <p:nvPr>
            <p:ph type="title"/>
          </p:nvPr>
        </p:nvSpPr>
        <p:spPr>
          <a:xfrm>
            <a:off x="541867" y="787400"/>
            <a:ext cx="7145866" cy="778933"/>
          </a:xfrm>
        </p:spPr>
        <p:txBody>
          <a:bodyPr anchor="ctr">
            <a:normAutofit/>
          </a:bodyPr>
          <a:lstStyle/>
          <a:p>
            <a:pPr eaLnBrk="1" hangingPunct="1"/>
            <a:r>
              <a:rPr lang="en-US" altLang="x-none" sz="3200" dirty="0">
                <a:solidFill>
                  <a:srgbClr val="FEFFFF"/>
                </a:solidFill>
              </a:rPr>
              <a:t>Falsification and Plagiarism</a:t>
            </a:r>
          </a:p>
        </p:txBody>
      </p:sp>
      <p:sp>
        <p:nvSpPr>
          <p:cNvPr id="47109" name="Content Placeholder 12"/>
          <p:cNvSpPr>
            <a:spLocks noGrp="1"/>
          </p:cNvSpPr>
          <p:nvPr>
            <p:ph idx="1"/>
          </p:nvPr>
        </p:nvSpPr>
        <p:spPr>
          <a:xfrm>
            <a:off x="541866" y="2032000"/>
            <a:ext cx="7145867" cy="3879222"/>
          </a:xfrm>
        </p:spPr>
        <p:txBody>
          <a:bodyPr>
            <a:normAutofit/>
          </a:bodyPr>
          <a:lstStyle/>
          <a:p>
            <a:pPr eaLnBrk="1" hangingPunct="1">
              <a:lnSpc>
                <a:spcPct val="90000"/>
              </a:lnSpc>
            </a:pPr>
            <a:r>
              <a:rPr lang="en-US" altLang="x-none" sz="2400" dirty="0">
                <a:solidFill>
                  <a:srgbClr val="FEFFFF"/>
                </a:solidFill>
              </a:rPr>
              <a:t>Vijay </a:t>
            </a:r>
            <a:r>
              <a:rPr lang="en-US" altLang="x-none" sz="2400" dirty="0" err="1">
                <a:solidFill>
                  <a:srgbClr val="FEFFFF"/>
                </a:solidFill>
              </a:rPr>
              <a:t>Soman</a:t>
            </a:r>
            <a:r>
              <a:rPr lang="en-US" altLang="x-none" sz="2400" dirty="0">
                <a:solidFill>
                  <a:srgbClr val="FEFFFF"/>
                </a:solidFill>
              </a:rPr>
              <a:t> receives a paper for review from the NEJM</a:t>
            </a:r>
            <a:r>
              <a:rPr lang="en-US" altLang="x-none" sz="2400" b="1" dirty="0">
                <a:solidFill>
                  <a:srgbClr val="FEFFFF"/>
                </a:solidFill>
              </a:rPr>
              <a:t>, recommends rejection, </a:t>
            </a:r>
            <a:r>
              <a:rPr lang="en-US" altLang="x-none" sz="2400" dirty="0">
                <a:solidFill>
                  <a:srgbClr val="FEFFFF"/>
                </a:solidFill>
              </a:rPr>
              <a:t>then publishes a paper on the same topic to AJM.</a:t>
            </a:r>
          </a:p>
          <a:p>
            <a:pPr>
              <a:lnSpc>
                <a:spcPct val="90000"/>
              </a:lnSpc>
            </a:pPr>
            <a:r>
              <a:rPr lang="en-US" altLang="x-none" sz="2400" dirty="0">
                <a:solidFill>
                  <a:srgbClr val="FEFFFF"/>
                </a:solidFill>
              </a:rPr>
              <a:t>Helena </a:t>
            </a:r>
            <a:r>
              <a:rPr lang="en-US" altLang="x-none" sz="2400" dirty="0" err="1">
                <a:solidFill>
                  <a:srgbClr val="FEFFFF"/>
                </a:solidFill>
              </a:rPr>
              <a:t>Wachslicht-Rodbard</a:t>
            </a:r>
            <a:r>
              <a:rPr lang="en-US" altLang="x-none" sz="2400" dirty="0">
                <a:solidFill>
                  <a:srgbClr val="FEFFFF"/>
                </a:solidFill>
              </a:rPr>
              <a:t>, whose manuscript </a:t>
            </a:r>
            <a:r>
              <a:rPr lang="en-US" altLang="x-none" sz="2400" dirty="0" err="1">
                <a:solidFill>
                  <a:srgbClr val="FEFFFF"/>
                </a:solidFill>
              </a:rPr>
              <a:t>Soman</a:t>
            </a:r>
            <a:r>
              <a:rPr lang="en-US" altLang="x-none" sz="2400" dirty="0">
                <a:solidFill>
                  <a:srgbClr val="FEFFFF"/>
                </a:solidFill>
              </a:rPr>
              <a:t> had rejected, issues a complaint.</a:t>
            </a:r>
          </a:p>
          <a:p>
            <a:pPr>
              <a:lnSpc>
                <a:spcPct val="90000"/>
              </a:lnSpc>
            </a:pPr>
            <a:r>
              <a:rPr lang="en-US" altLang="x-none" sz="2400" dirty="0" err="1">
                <a:solidFill>
                  <a:srgbClr val="FEFFFF"/>
                </a:solidFill>
              </a:rPr>
              <a:t>Soman</a:t>
            </a:r>
            <a:r>
              <a:rPr lang="en-US" altLang="x-none" sz="2400" dirty="0">
                <a:solidFill>
                  <a:srgbClr val="FEFFFF"/>
                </a:solidFill>
              </a:rPr>
              <a:t> is investigated and </a:t>
            </a:r>
            <a:r>
              <a:rPr lang="en-US" altLang="x-none" sz="2400" b="1" dirty="0">
                <a:solidFill>
                  <a:srgbClr val="FEFFFF"/>
                </a:solidFill>
              </a:rPr>
              <a:t>12 of his 14 articles</a:t>
            </a:r>
            <a:r>
              <a:rPr lang="en-US" altLang="x-none" sz="2400" dirty="0">
                <a:solidFill>
                  <a:srgbClr val="FEFFFF"/>
                </a:solidFill>
              </a:rPr>
              <a:t> included </a:t>
            </a:r>
            <a:r>
              <a:rPr lang="en-US" altLang="x-none" sz="2400" dirty="0" err="1">
                <a:solidFill>
                  <a:srgbClr val="FEFFFF"/>
                </a:solidFill>
              </a:rPr>
              <a:t>fradulent</a:t>
            </a:r>
            <a:r>
              <a:rPr lang="en-US" altLang="x-none" sz="2400" dirty="0">
                <a:solidFill>
                  <a:srgbClr val="FEFFFF"/>
                </a:solidFill>
              </a:rPr>
              <a:t> data.</a:t>
            </a:r>
          </a:p>
          <a:p>
            <a:pPr>
              <a:lnSpc>
                <a:spcPct val="90000"/>
              </a:lnSpc>
            </a:pPr>
            <a:r>
              <a:rPr lang="en-US" altLang="x-none" sz="2400" dirty="0">
                <a:solidFill>
                  <a:srgbClr val="FEFFFF"/>
                </a:solidFill>
              </a:rPr>
              <a:t>He loses his professorship at Columbia</a:t>
            </a:r>
          </a:p>
        </p:txBody>
      </p:sp>
    </p:spTree>
    <p:extLst>
      <p:ext uri="{BB962C8B-B14F-4D97-AF65-F5344CB8AC3E}">
        <p14:creationId xmlns:p14="http://schemas.microsoft.com/office/powerpoint/2010/main" val="141450470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111"/>
          <a:stretch/>
        </p:blipFill>
        <p:spPr>
          <a:xfrm>
            <a:off x="20" y="10"/>
            <a:ext cx="12191980" cy="6857990"/>
          </a:xfrm>
          <a:prstGeom prst="rect">
            <a:avLst/>
          </a:prstGeom>
        </p:spPr>
      </p:pic>
      <p:sp>
        <p:nvSpPr>
          <p:cNvPr id="16" name="Freeform 5">
            <a:extLst>
              <a:ext uri="{FF2B5EF4-FFF2-40B4-BE49-F238E27FC236}">
                <a16:creationId xmlns:a16="http://schemas.microsoft.com/office/drawing/2014/main" id="{201543D1-8AF1-41DA-AB4A-ECE74D355AB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391775" cy="6858000"/>
          </a:xfrm>
          <a:custGeom>
            <a:avLst/>
            <a:gdLst>
              <a:gd name="T0" fmla="*/ 0 w 2184"/>
              <a:gd name="T1" fmla="*/ 1441 h 1441"/>
              <a:gd name="T2" fmla="*/ 1482 w 2184"/>
              <a:gd name="T3" fmla="*/ 1441 h 1441"/>
              <a:gd name="T4" fmla="*/ 2161 w 2184"/>
              <a:gd name="T5" fmla="*/ 762 h 1441"/>
              <a:gd name="T6" fmla="*/ 2161 w 2184"/>
              <a:gd name="T7" fmla="*/ 678 h 1441"/>
              <a:gd name="T8" fmla="*/ 1483 w 2184"/>
              <a:gd name="T9" fmla="*/ 0 h 1441"/>
              <a:gd name="T10" fmla="*/ 0 w 2184"/>
              <a:gd name="T11" fmla="*/ 0 h 1441"/>
              <a:gd name="T12" fmla="*/ 0 w 2184"/>
              <a:gd name="T13" fmla="*/ 1441 h 1441"/>
            </a:gdLst>
            <a:ahLst/>
            <a:cxnLst>
              <a:cxn ang="0">
                <a:pos x="T0" y="T1"/>
              </a:cxn>
              <a:cxn ang="0">
                <a:pos x="T2" y="T3"/>
              </a:cxn>
              <a:cxn ang="0">
                <a:pos x="T4" y="T5"/>
              </a:cxn>
              <a:cxn ang="0">
                <a:pos x="T6" y="T7"/>
              </a:cxn>
              <a:cxn ang="0">
                <a:pos x="T8" y="T9"/>
              </a:cxn>
              <a:cxn ang="0">
                <a:pos x="T10" y="T11"/>
              </a:cxn>
              <a:cxn ang="0">
                <a:pos x="T12" y="T13"/>
              </a:cxn>
            </a:cxnLst>
            <a:rect l="0" t="0" r="r" b="b"/>
            <a:pathLst>
              <a:path w="2184" h="1441">
                <a:moveTo>
                  <a:pt x="0" y="1441"/>
                </a:moveTo>
                <a:cubicBezTo>
                  <a:pt x="1482" y="1441"/>
                  <a:pt x="1482" y="1441"/>
                  <a:pt x="1482" y="1441"/>
                </a:cubicBezTo>
                <a:cubicBezTo>
                  <a:pt x="2161" y="762"/>
                  <a:pt x="2161" y="762"/>
                  <a:pt x="2161" y="762"/>
                </a:cubicBezTo>
                <a:cubicBezTo>
                  <a:pt x="2184" y="739"/>
                  <a:pt x="2184" y="701"/>
                  <a:pt x="2161" y="678"/>
                </a:cubicBezTo>
                <a:cubicBezTo>
                  <a:pt x="1483" y="0"/>
                  <a:pt x="1483" y="0"/>
                  <a:pt x="1483" y="0"/>
                </a:cubicBezTo>
                <a:cubicBezTo>
                  <a:pt x="0" y="0"/>
                  <a:pt x="0" y="0"/>
                  <a:pt x="0" y="0"/>
                </a:cubicBezTo>
                <a:lnTo>
                  <a:pt x="0" y="1441"/>
                </a:lnTo>
                <a:close/>
              </a:path>
            </a:pathLst>
          </a:cu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 name="Content Placeholder 1"/>
          <p:cNvSpPr txBox="1">
            <a:spLocks/>
          </p:cNvSpPr>
          <p:nvPr/>
        </p:nvSpPr>
        <p:spPr>
          <a:xfrm>
            <a:off x="-1639685" y="2844206"/>
            <a:ext cx="6019800" cy="448013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fontAlgn="auto"/>
            <a:endParaRPr lang="en-US" sz="2800" dirty="0">
              <a:solidFill>
                <a:schemeClr val="tx1"/>
              </a:solidFill>
            </a:endParaRPr>
          </a:p>
        </p:txBody>
      </p:sp>
      <p:sp>
        <p:nvSpPr>
          <p:cNvPr id="6" name="Title 5"/>
          <p:cNvSpPr>
            <a:spLocks noGrp="1"/>
          </p:cNvSpPr>
          <p:nvPr>
            <p:ph type="title"/>
          </p:nvPr>
        </p:nvSpPr>
        <p:spPr>
          <a:xfrm>
            <a:off x="541867" y="626533"/>
            <a:ext cx="7128933" cy="1278467"/>
          </a:xfrm>
        </p:spPr>
        <p:txBody>
          <a:bodyPr anchor="ctr">
            <a:normAutofit/>
          </a:bodyPr>
          <a:lstStyle/>
          <a:p>
            <a:r>
              <a:rPr lang="en-US" sz="3200">
                <a:solidFill>
                  <a:srgbClr val="FEFFFF"/>
                </a:solidFill>
              </a:rPr>
              <a:t>Honorary &amp; Ghost Authors</a:t>
            </a:r>
          </a:p>
        </p:txBody>
      </p:sp>
      <p:sp>
        <p:nvSpPr>
          <p:cNvPr id="9" name="Content Placeholder 8"/>
          <p:cNvSpPr>
            <a:spLocks noGrp="1"/>
          </p:cNvSpPr>
          <p:nvPr>
            <p:ph idx="1"/>
          </p:nvPr>
        </p:nvSpPr>
        <p:spPr>
          <a:xfrm>
            <a:off x="541868" y="2133599"/>
            <a:ext cx="7493000" cy="3809999"/>
          </a:xfrm>
        </p:spPr>
        <p:txBody>
          <a:bodyPr>
            <a:noAutofit/>
          </a:bodyPr>
          <a:lstStyle/>
          <a:p>
            <a:r>
              <a:rPr lang="en-US" sz="2400" b="1" dirty="0">
                <a:solidFill>
                  <a:srgbClr val="FEFFFF"/>
                </a:solidFill>
              </a:rPr>
              <a:t>Honorary authors:</a:t>
            </a:r>
            <a:r>
              <a:rPr lang="en-US" sz="2400" dirty="0">
                <a:solidFill>
                  <a:srgbClr val="FEFFFF"/>
                </a:solidFill>
              </a:rPr>
              <a:t> authors who did not contribute but are still listed as authors</a:t>
            </a:r>
          </a:p>
          <a:p>
            <a:r>
              <a:rPr lang="en-US" sz="2400" b="1" dirty="0">
                <a:solidFill>
                  <a:srgbClr val="FEFFFF"/>
                </a:solidFill>
              </a:rPr>
              <a:t>Ghost authors:</a:t>
            </a:r>
            <a:r>
              <a:rPr lang="en-US" sz="2400" dirty="0">
                <a:solidFill>
                  <a:srgbClr val="FEFFFF"/>
                </a:solidFill>
              </a:rPr>
              <a:t> authors who made major contributions but are not listed as authors </a:t>
            </a:r>
          </a:p>
          <a:p>
            <a:r>
              <a:rPr lang="en-US" sz="2400" dirty="0" err="1">
                <a:solidFill>
                  <a:srgbClr val="FEFFFF"/>
                </a:solidFill>
              </a:rPr>
              <a:t>Wislar</a:t>
            </a:r>
            <a:r>
              <a:rPr lang="en-US" sz="2400" dirty="0">
                <a:solidFill>
                  <a:srgbClr val="FEFFFF"/>
                </a:solidFill>
              </a:rPr>
              <a:t> et al. (BMJ 2011) sampled 896 authors from 5 leading medical journals</a:t>
            </a:r>
          </a:p>
          <a:p>
            <a:pPr lvl="1"/>
            <a:r>
              <a:rPr lang="en-US" sz="2000" dirty="0">
                <a:solidFill>
                  <a:srgbClr val="FEFFFF"/>
                </a:solidFill>
              </a:rPr>
              <a:t>630 responses (70%)</a:t>
            </a:r>
          </a:p>
          <a:p>
            <a:pPr lvl="1"/>
            <a:r>
              <a:rPr lang="en-US" sz="2000" dirty="0">
                <a:solidFill>
                  <a:srgbClr val="FEFFFF"/>
                </a:solidFill>
              </a:rPr>
              <a:t>21% had honorary or ghost authorship or both</a:t>
            </a:r>
          </a:p>
          <a:p>
            <a:pPr lvl="2"/>
            <a:r>
              <a:rPr lang="en-US" sz="1800" dirty="0">
                <a:solidFill>
                  <a:srgbClr val="FEFFFF"/>
                </a:solidFill>
              </a:rPr>
              <a:t>18% honorary</a:t>
            </a:r>
          </a:p>
          <a:p>
            <a:pPr lvl="2"/>
            <a:r>
              <a:rPr lang="en-US" sz="1800" dirty="0">
                <a:solidFill>
                  <a:srgbClr val="FEFFFF"/>
                </a:solidFill>
              </a:rPr>
              <a:t>8% had ghost authorship</a:t>
            </a:r>
          </a:p>
        </p:txBody>
      </p:sp>
    </p:spTree>
    <p:extLst>
      <p:ext uri="{BB962C8B-B14F-4D97-AF65-F5344CB8AC3E}">
        <p14:creationId xmlns:p14="http://schemas.microsoft.com/office/powerpoint/2010/main" val="120659079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592925" y="624110"/>
            <a:ext cx="9343261" cy="1280890"/>
          </a:xfrm>
        </p:spPr>
        <p:txBody>
          <a:bodyPr/>
          <a:lstStyle/>
          <a:p>
            <a:pPr eaLnBrk="1" hangingPunct="1"/>
            <a:r>
              <a:rPr lang="x-none" altLang="x-none" dirty="0"/>
              <a:t>Questionable research practices</a:t>
            </a:r>
            <a:endParaRPr lang="en-US" altLang="x-none" dirty="0"/>
          </a:p>
        </p:txBody>
      </p:sp>
      <p:sp>
        <p:nvSpPr>
          <p:cNvPr id="47109" name="Content Placeholder 12"/>
          <p:cNvSpPr>
            <a:spLocks noGrp="1"/>
          </p:cNvSpPr>
          <p:nvPr>
            <p:ph idx="1"/>
          </p:nvPr>
        </p:nvSpPr>
        <p:spPr>
          <a:xfrm>
            <a:off x="2589212" y="1771650"/>
            <a:ext cx="8915400" cy="4139572"/>
          </a:xfrm>
        </p:spPr>
        <p:txBody>
          <a:bodyPr>
            <a:noAutofit/>
          </a:bodyPr>
          <a:lstStyle/>
          <a:p>
            <a:pPr eaLnBrk="1" hangingPunct="1">
              <a:buFont typeface="Arial" charset="0"/>
              <a:buNone/>
            </a:pPr>
            <a:r>
              <a:rPr lang="x-none" altLang="x-none" sz="1900" dirty="0"/>
              <a:t>Anonymous survey- 6000 APA members:</a:t>
            </a:r>
            <a:endParaRPr lang="en-US" altLang="x-none" sz="1900" dirty="0"/>
          </a:p>
          <a:p>
            <a:pPr eaLnBrk="1" hangingPunct="1"/>
            <a:r>
              <a:rPr lang="x-none" altLang="x-none" sz="1900" dirty="0"/>
              <a:t>74% </a:t>
            </a:r>
            <a:r>
              <a:rPr lang="en-US" altLang="x-none" sz="1900" b="1" dirty="0"/>
              <a:t>did </a:t>
            </a:r>
            <a:r>
              <a:rPr lang="x-none" altLang="x-none" sz="1900" b="1" dirty="0"/>
              <a:t>not report </a:t>
            </a:r>
            <a:r>
              <a:rPr lang="en-US" altLang="x-none" sz="1900" b="1" dirty="0"/>
              <a:t>all dependent variables</a:t>
            </a:r>
            <a:r>
              <a:rPr lang="x-none" altLang="x-none" sz="1900" dirty="0"/>
              <a:t>, </a:t>
            </a:r>
            <a:r>
              <a:rPr lang="en-US" altLang="x-none" sz="1900" dirty="0"/>
              <a:t>only the ones that produce significant effects</a:t>
            </a:r>
          </a:p>
          <a:p>
            <a:pPr eaLnBrk="1" hangingPunct="1"/>
            <a:r>
              <a:rPr lang="x-none" altLang="x-none" sz="1900" dirty="0"/>
              <a:t>71% </a:t>
            </a:r>
            <a:r>
              <a:rPr lang="en-US" altLang="x-none" sz="1900" b="1" dirty="0"/>
              <a:t>stopped </a:t>
            </a:r>
            <a:r>
              <a:rPr lang="x-none" altLang="x-none" sz="1900" b="1" dirty="0"/>
              <a:t>collecting data </a:t>
            </a:r>
            <a:r>
              <a:rPr lang="x-none" altLang="x-none" sz="1900" dirty="0"/>
              <a:t>when </a:t>
            </a:r>
            <a:r>
              <a:rPr lang="en-US" altLang="x-none" sz="1900" dirty="0"/>
              <a:t>they reached </a:t>
            </a:r>
            <a:r>
              <a:rPr lang="x-none" altLang="x-none" sz="1900" dirty="0"/>
              <a:t>statistical significance</a:t>
            </a:r>
            <a:endParaRPr lang="en-US" altLang="x-none" sz="1900" dirty="0"/>
          </a:p>
          <a:p>
            <a:pPr eaLnBrk="1" hangingPunct="1"/>
            <a:r>
              <a:rPr lang="x-none" altLang="x-none" sz="1900" dirty="0"/>
              <a:t>54% reports the unexpected </a:t>
            </a:r>
            <a:br>
              <a:rPr lang="en-US" altLang="x-none" sz="1900" dirty="0"/>
            </a:br>
            <a:r>
              <a:rPr lang="x-none" altLang="x-none" sz="1900" dirty="0"/>
              <a:t>results as if they were </a:t>
            </a:r>
            <a:br>
              <a:rPr lang="en-US" altLang="x-none" sz="1900" dirty="0"/>
            </a:br>
            <a:r>
              <a:rPr lang="x-none" altLang="x-none" sz="1900" dirty="0"/>
              <a:t>expected</a:t>
            </a:r>
            <a:endParaRPr lang="en-US" altLang="x-none" sz="1900" dirty="0"/>
          </a:p>
          <a:p>
            <a:pPr eaLnBrk="1" hangingPunct="1"/>
            <a:r>
              <a:rPr lang="x-none" altLang="x-none" sz="1900" dirty="0"/>
              <a:t>50% </a:t>
            </a:r>
            <a:r>
              <a:rPr lang="en-US" altLang="x-none" sz="1900" b="1" dirty="0"/>
              <a:t>omitted </a:t>
            </a:r>
            <a:r>
              <a:rPr lang="x-none" altLang="x-none" sz="1900" b="1" dirty="0"/>
              <a:t>negative findings</a:t>
            </a:r>
            <a:br>
              <a:rPr lang="en-US" altLang="x-none" sz="1900" b="1" dirty="0"/>
            </a:br>
            <a:r>
              <a:rPr lang="x-none" altLang="x-none" sz="1900" dirty="0"/>
              <a:t>as pilot studies or state</a:t>
            </a:r>
            <a:r>
              <a:rPr lang="en-US" altLang="x-none" sz="1900" dirty="0"/>
              <a:t>d</a:t>
            </a:r>
            <a:r>
              <a:rPr lang="x-none" altLang="x-none" sz="1900" dirty="0"/>
              <a:t> they </a:t>
            </a:r>
            <a:br>
              <a:rPr lang="en-US" altLang="x-none" sz="1900" dirty="0"/>
            </a:br>
            <a:r>
              <a:rPr lang="en-US" altLang="x-none" sz="1900" dirty="0"/>
              <a:t>we</a:t>
            </a:r>
            <a:r>
              <a:rPr lang="x-none" altLang="x-none" sz="1900" dirty="0"/>
              <a:t>re</a:t>
            </a:r>
            <a:r>
              <a:rPr lang="en-US" altLang="x-none" sz="1900" dirty="0"/>
              <a:t> </a:t>
            </a:r>
            <a:r>
              <a:rPr lang="x-none" altLang="x-none" sz="1900" dirty="0"/>
              <a:t>methodologicaly flawed</a:t>
            </a:r>
            <a:r>
              <a:rPr lang="en-US" altLang="x-none" sz="1900" dirty="0"/>
              <a:t>,</a:t>
            </a:r>
            <a:br>
              <a:rPr lang="en-US" altLang="x-none" sz="1900" dirty="0"/>
            </a:br>
            <a:r>
              <a:rPr lang="x-none" altLang="x-none" sz="1900" dirty="0"/>
              <a:t>whilst </a:t>
            </a:r>
            <a:r>
              <a:rPr lang="x-none" altLang="x-none" sz="1900" b="1" dirty="0"/>
              <a:t>positive findings </a:t>
            </a:r>
            <a:r>
              <a:rPr lang="en-US" altLang="x-none" sz="1900" b="1" dirty="0"/>
              <a:t>we</a:t>
            </a:r>
            <a:r>
              <a:rPr lang="x-none" altLang="x-none" sz="1900" b="1" dirty="0"/>
              <a:t>re </a:t>
            </a:r>
            <a:br>
              <a:rPr lang="en-US" altLang="x-none" sz="1900" b="1" dirty="0"/>
            </a:br>
            <a:r>
              <a:rPr lang="en-US" altLang="x-none" sz="1900" b="1" dirty="0"/>
              <a:t>accepted.</a:t>
            </a:r>
            <a:endParaRPr lang="x-none" altLang="x-none" sz="1900" b="1" dirty="0"/>
          </a:p>
          <a:p>
            <a:pPr eaLnBrk="1" hangingPunct="1"/>
            <a:r>
              <a:rPr lang="x-none" altLang="x-none" sz="1900" dirty="0"/>
              <a:t>1.7% </a:t>
            </a:r>
            <a:r>
              <a:rPr lang="en-US" altLang="x-none" sz="1900" b="1" dirty="0"/>
              <a:t>fabricated </a:t>
            </a:r>
            <a:r>
              <a:rPr lang="x-none" altLang="x-none" sz="1900" b="1" dirty="0"/>
              <a:t>data</a:t>
            </a:r>
            <a:endParaRPr lang="en-US" altLang="x-none" sz="19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842" y="3428999"/>
            <a:ext cx="5423158" cy="3159579"/>
          </a:xfrm>
          <a:prstGeom prst="rect">
            <a:avLst/>
          </a:prstGeom>
        </p:spPr>
      </p:pic>
    </p:spTree>
    <p:extLst>
      <p:ext uri="{BB962C8B-B14F-4D97-AF65-F5344CB8AC3E}">
        <p14:creationId xmlns:p14="http://schemas.microsoft.com/office/powerpoint/2010/main" val="1118742270"/>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2592925" y="624110"/>
            <a:ext cx="9343261" cy="1280890"/>
          </a:xfrm>
        </p:spPr>
        <p:txBody>
          <a:bodyPr/>
          <a:lstStyle/>
          <a:p>
            <a:pPr eaLnBrk="1" hangingPunct="1"/>
            <a:r>
              <a:rPr lang="x-none" altLang="x-none" dirty="0"/>
              <a:t>Questionable research practices</a:t>
            </a:r>
            <a:endParaRPr lang="en-US" altLang="x-none" dirty="0"/>
          </a:p>
        </p:txBody>
      </p:sp>
      <p:sp>
        <p:nvSpPr>
          <p:cNvPr id="47109" name="Content Placeholder 12"/>
          <p:cNvSpPr>
            <a:spLocks noGrp="1"/>
          </p:cNvSpPr>
          <p:nvPr>
            <p:ph idx="1"/>
          </p:nvPr>
        </p:nvSpPr>
        <p:spPr>
          <a:xfrm>
            <a:off x="2589212" y="1771650"/>
            <a:ext cx="2366509" cy="4139572"/>
          </a:xfrm>
        </p:spPr>
        <p:txBody>
          <a:bodyPr>
            <a:noAutofit/>
          </a:bodyPr>
          <a:lstStyle/>
          <a:p>
            <a:pPr>
              <a:buNone/>
            </a:pPr>
            <a:r>
              <a:rPr lang="en-US" altLang="x-none" dirty="0"/>
              <a:t>Anonymous survey- </a:t>
            </a:r>
            <a:r>
              <a:rPr lang="en-US" dirty="0">
                <a:ea typeface="ＭＳ Ｐゴシック" charset="0"/>
                <a:cs typeface="ＭＳ Ｐゴシック" charset="0"/>
              </a:rPr>
              <a:t>1138 members of the German Psychological Association </a:t>
            </a:r>
            <a:r>
              <a:rPr lang="en-US" altLang="x-none" dirty="0"/>
              <a:t>APA members:</a:t>
            </a:r>
          </a:p>
          <a:p>
            <a:pPr eaLnBrk="1" hangingPunct="1"/>
            <a:r>
              <a:rPr lang="en-US" altLang="x-none" dirty="0"/>
              <a:t>Could not replicate the </a:t>
            </a:r>
            <a:br>
              <a:rPr lang="en-US" altLang="x-none" dirty="0"/>
            </a:br>
            <a:r>
              <a:rPr lang="en-US" altLang="x-none" dirty="0"/>
              <a:t>results of the survey</a:t>
            </a:r>
          </a:p>
          <a:p>
            <a:pPr eaLnBrk="1" hangingPunct="1"/>
            <a:r>
              <a:rPr lang="en-US" altLang="x-none" dirty="0"/>
              <a:t>Found the effects to be half of the original survey</a:t>
            </a:r>
          </a:p>
        </p:txBody>
      </p:sp>
      <p:pic>
        <p:nvPicPr>
          <p:cNvPr id="5" name="Picture 12" descr="Screen Shot 2015-10-19 at 9.01.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5721" y="1446182"/>
            <a:ext cx="7236279" cy="57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575174"/>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altLang="x-none" dirty="0"/>
              <a:t>Other Questionable Practices</a:t>
            </a:r>
          </a:p>
        </p:txBody>
      </p:sp>
      <p:sp>
        <p:nvSpPr>
          <p:cNvPr id="45062" name="Content Placeholder 12"/>
          <p:cNvSpPr>
            <a:spLocks noGrp="1"/>
          </p:cNvSpPr>
          <p:nvPr>
            <p:ph idx="1"/>
          </p:nvPr>
        </p:nvSpPr>
        <p:spPr/>
        <p:txBody>
          <a:bodyPr>
            <a:normAutofit/>
          </a:bodyPr>
          <a:lstStyle/>
          <a:p>
            <a:pPr eaLnBrk="1" hangingPunct="1">
              <a:buFont typeface="Arial" charset="0"/>
              <a:buNone/>
            </a:pPr>
            <a:r>
              <a:rPr lang="x-none" altLang="x-none" sz="2400" dirty="0"/>
              <a:t>Standards in psyc</a:t>
            </a:r>
            <a:r>
              <a:rPr lang="en-US" altLang="x-none" sz="2400" dirty="0"/>
              <a:t>h</a:t>
            </a:r>
            <a:r>
              <a:rPr lang="x-none" altLang="x-none" sz="2400" dirty="0"/>
              <a:t>ological research not recognized as </a:t>
            </a:r>
            <a:r>
              <a:rPr lang="en-US" altLang="x-none" sz="2400" dirty="0"/>
              <a:t>questionable </a:t>
            </a:r>
            <a:r>
              <a:rPr lang="x-none" altLang="x-none" sz="2400" dirty="0"/>
              <a:t>(Ioannidis, 2005) :</a:t>
            </a:r>
          </a:p>
          <a:p>
            <a:r>
              <a:rPr lang="en-US" altLang="x-none" sz="2400" dirty="0"/>
              <a:t>Researchers </a:t>
            </a:r>
            <a:r>
              <a:rPr lang="en-US" altLang="x-none" sz="2400" b="1" dirty="0"/>
              <a:t>interpret many small experiments as adding up to a large, robust experiment</a:t>
            </a:r>
            <a:endParaRPr lang="x-none" altLang="x-none" sz="2400" b="1" dirty="0"/>
          </a:p>
          <a:p>
            <a:r>
              <a:rPr lang="en-US" altLang="x-none" sz="2400" dirty="0"/>
              <a:t>Researchers believe </a:t>
            </a:r>
            <a:r>
              <a:rPr lang="en-US" altLang="x-none" sz="2400" b="1" dirty="0"/>
              <a:t>continuing data collection until statistical significance is reached </a:t>
            </a:r>
            <a:r>
              <a:rPr lang="en-US" altLang="x-none" sz="2400" dirty="0"/>
              <a:t>is tantamount to increasing the research power.</a:t>
            </a:r>
            <a:endParaRPr lang="x-none" altLang="x-none" sz="2400" dirty="0"/>
          </a:p>
          <a:p>
            <a:r>
              <a:rPr lang="x-none" altLang="x-none" sz="2400" dirty="0"/>
              <a:t>All </a:t>
            </a:r>
            <a:r>
              <a:rPr lang="en-US" altLang="x-none" sz="2400" dirty="0"/>
              <a:t>questionable practices </a:t>
            </a:r>
            <a:r>
              <a:rPr lang="x-none" altLang="x-none" sz="2400" b="1" dirty="0"/>
              <a:t>more common in experimental th</a:t>
            </a:r>
            <a:r>
              <a:rPr lang="en-US" altLang="x-none" sz="2400" b="1" dirty="0"/>
              <a:t>a</a:t>
            </a:r>
            <a:r>
              <a:rPr lang="x-none" altLang="x-none" sz="2400" b="1" dirty="0"/>
              <a:t>n correlational studies.</a:t>
            </a:r>
          </a:p>
        </p:txBody>
      </p:sp>
    </p:spTree>
    <p:extLst>
      <p:ext uri="{BB962C8B-B14F-4D97-AF65-F5344CB8AC3E}">
        <p14:creationId xmlns:p14="http://schemas.microsoft.com/office/powerpoint/2010/main" val="322210081"/>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p:txBody>
          <a:bodyPr>
            <a:normAutofit/>
          </a:bodyPr>
          <a:lstStyle/>
          <a:p>
            <a:pPr eaLnBrk="1" hangingPunct="1">
              <a:defRPr/>
            </a:pPr>
            <a:r>
              <a:rPr lang="en-US" i="1" dirty="0"/>
              <a:t>Nature</a:t>
            </a:r>
            <a:r>
              <a:rPr lang="en-US" dirty="0"/>
              <a:t> </a:t>
            </a:r>
            <a:r>
              <a:rPr lang="en-US" b="1" dirty="0"/>
              <a:t>453</a:t>
            </a:r>
            <a:r>
              <a:rPr lang="en-US" dirty="0"/>
              <a:t>, 980-982 (19 June 2008) </a:t>
            </a:r>
          </a:p>
        </p:txBody>
      </p:sp>
      <p:sp>
        <p:nvSpPr>
          <p:cNvPr id="2" name="Content Placeholder 1"/>
          <p:cNvSpPr>
            <a:spLocks noGrp="1"/>
          </p:cNvSpPr>
          <p:nvPr>
            <p:ph idx="1"/>
          </p:nvPr>
        </p:nvSpPr>
        <p:spPr>
          <a:xfrm>
            <a:off x="2589212" y="2133600"/>
            <a:ext cx="8915400" cy="4539916"/>
          </a:xfrm>
        </p:spPr>
        <p:txBody>
          <a:bodyPr>
            <a:noAutofit/>
          </a:bodyPr>
          <a:lstStyle/>
          <a:p>
            <a:pPr marL="0" indent="0">
              <a:buNone/>
            </a:pPr>
            <a:r>
              <a:rPr lang="en-US" sz="2000" dirty="0"/>
              <a:t>SURVEY of 2,212 Researchers observed 201 instances of misconduct</a:t>
            </a:r>
          </a:p>
          <a:p>
            <a:r>
              <a:rPr lang="en-US" sz="2000" dirty="0"/>
              <a:t>"A post doc changed the numbers in assays in order to 'improve' the data."</a:t>
            </a:r>
          </a:p>
          <a:p>
            <a:r>
              <a:rPr lang="en-US" sz="2000" dirty="0"/>
              <a:t>"A colleague duplicated results between three different papers but differently labeled data in each paper."</a:t>
            </a:r>
          </a:p>
          <a:p>
            <a:r>
              <a:rPr lang="en-US" sz="2000" dirty="0"/>
              <a:t>"A co-investigator on a large, interdisciplinary grant application reported that a postdoctoral fellow in his laboratory falsified data submitted as preliminary data in the grant. As principal investigator of the grant, I submitted supplementary data to correct the application."</a:t>
            </a:r>
          </a:p>
          <a:p>
            <a:r>
              <a:rPr lang="en-US" sz="2000" dirty="0"/>
              <a:t>"A colleague used Photoshop to eliminate background bands on a western blot to make the data look more specific than they were."</a:t>
            </a:r>
          </a:p>
        </p:txBody>
      </p:sp>
    </p:spTree>
    <p:extLst>
      <p:ext uri="{BB962C8B-B14F-4D97-AF65-F5344CB8AC3E}">
        <p14:creationId xmlns:p14="http://schemas.microsoft.com/office/powerpoint/2010/main" val="169177307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297" name="Picture 6" descr="Screen shot 2014-12-21 at 1.57.5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745" y="1333500"/>
            <a:ext cx="8211127"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92461" y="624110"/>
            <a:ext cx="8911687" cy="1280890"/>
          </a:xfrm>
        </p:spPr>
        <p:txBody>
          <a:bodyPr/>
          <a:lstStyle/>
          <a:p>
            <a:r>
              <a:rPr lang="en-US" dirty="0"/>
              <a:t>P-Hacking, Peaking, etc.</a:t>
            </a:r>
          </a:p>
        </p:txBody>
      </p:sp>
    </p:spTree>
    <p:extLst>
      <p:ext uri="{BB962C8B-B14F-4D97-AF65-F5344CB8AC3E}">
        <p14:creationId xmlns:p14="http://schemas.microsoft.com/office/powerpoint/2010/main" val="799229922"/>
      </p:ext>
    </p:extLst>
  </p:cSld>
  <p:clrMapOvr>
    <a:masterClrMapping/>
  </p:clrMapOvr>
  <p:transition/>
</p:sld>
</file>

<file path=ppt/slides/slide5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67D2132-90B3-413F-897F-473BEF0EB39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 b="6679"/>
          <a:stretch/>
        </p:blipFill>
        <p:spPr>
          <a:xfrm>
            <a:off x="-1" y="2283086"/>
            <a:ext cx="2735480" cy="2268027"/>
          </a:xfrm>
          <a:prstGeom prst="rect">
            <a:avLst/>
          </a:prstGeom>
        </p:spPr>
      </p:pic>
      <p:grpSp>
        <p:nvGrpSpPr>
          <p:cNvPr id="18" name="Group 17">
            <a:extLst>
              <a:ext uri="{FF2B5EF4-FFF2-40B4-BE49-F238E27FC236}">
                <a16:creationId xmlns:a16="http://schemas.microsoft.com/office/drawing/2014/main" id="{0A43419F-7F78-4FB7-92E5-5C2034B7034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77" y="228600"/>
            <a:ext cx="2851516" cy="6638628"/>
            <a:chOff x="2487613" y="285750"/>
            <a:chExt cx="2428875" cy="5654676"/>
          </a:xfrm>
        </p:grpSpPr>
        <p:sp>
          <p:nvSpPr>
            <p:cNvPr id="19" name="Freeform 11">
              <a:extLst>
                <a:ext uri="{FF2B5EF4-FFF2-40B4-BE49-F238E27FC236}">
                  <a16:creationId xmlns:a16="http://schemas.microsoft.com/office/drawing/2014/main" id="{32B22241-3AA2-4AA7-9096-91E2BEAFE677}"/>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id="{ADEEA359-5CDD-490F-A4DB-B46F72411869}"/>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id="{C40CC9BF-9136-4AD6-9F03-8582627834CB}"/>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id="{1770515D-6FCC-4E39-8E10-1C3A928F2BAE}"/>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id="{AC3EAF3B-CBCE-4EBA-ADB0-BAF45B907688}"/>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id="{CA3A52DD-88D6-47E5-A4FD-17CE5D1186F2}"/>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id="{76E2DB03-C4CF-4DBA-BC33-6B341BD20DB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id="{94E9908B-E7F4-4EF1-81F3-A934388EC33F}"/>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id="{95D24F88-3F41-4F25-A9B5-5BF124D25930}"/>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id="{93F4DD22-D183-4BEF-93FB-2D8C165E0CEF}"/>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id="{2EF7A3A4-E966-4C3C-B159-6F4E26427A06}"/>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id="{AF5679B0-4869-4DC8-9CE4-B842679EFCDB}"/>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id="{328320C0-DFCC-47B1-AA49-93F8F609168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0" y="-786"/>
            <a:ext cx="2356674" cy="6854039"/>
            <a:chOff x="6627813" y="194833"/>
            <a:chExt cx="1952625" cy="5678918"/>
          </a:xfrm>
        </p:grpSpPr>
        <p:sp>
          <p:nvSpPr>
            <p:cNvPr id="33" name="Freeform 27">
              <a:extLst>
                <a:ext uri="{FF2B5EF4-FFF2-40B4-BE49-F238E27FC236}">
                  <a16:creationId xmlns:a16="http://schemas.microsoft.com/office/drawing/2014/main" id="{D30613A1-D841-4EED-BC27-8EDF649E9559}"/>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id="{05296811-2A99-4E9E-BF15-160F3A26BCF0}"/>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id="{86BA4F35-8848-479B-BAEA-E08257269D28}"/>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id="{903BBBEA-78D4-4EDF-83D8-219DA4E83EDE}"/>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id="{DBCCEA86-09C9-40B8-85DD-3E062072AE00}"/>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id="{A5915EF0-552C-4642-8833-1638569FA996}"/>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id="{F273358C-0744-441B-87CF-4E62D4D1987F}"/>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id="{DE5183A2-C4AD-4053-B611-967535075E85}"/>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id="{464E6E27-ADC4-45DD-98CC-47A4963D9526}"/>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id="{807B74EB-1D12-4D63-AEE2-B89CCDD1381B}"/>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id="{F646E8FF-DE5C-46F2-8705-A51E4A81F390}"/>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id="{B7B80B0E-2F87-442C-94BD-2D7EDA29848E}"/>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id="{F89BEA79-46CC-43BB-AE5B-360A20526D1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175A2659-4144-4C1E-8878-27313728F6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082" r="33750" b="51479"/>
          <a:stretch/>
        </p:blipFill>
        <p:spPr>
          <a:xfrm>
            <a:off x="20" y="10"/>
            <a:ext cx="2725091" cy="2252958"/>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8359"/>
          <a:stretch/>
        </p:blipFill>
        <p:spPr>
          <a:xfrm>
            <a:off x="2" y="4551114"/>
            <a:ext cx="2717601" cy="2316113"/>
          </a:xfrm>
          <a:prstGeom prst="rect">
            <a:avLst/>
          </a:prstGeom>
        </p:spPr>
      </p:pic>
      <p:cxnSp>
        <p:nvCxnSpPr>
          <p:cNvPr id="50" name="Straight Connector 49">
            <a:extLst>
              <a:ext uri="{FF2B5EF4-FFF2-40B4-BE49-F238E27FC236}">
                <a16:creationId xmlns:a16="http://schemas.microsoft.com/office/drawing/2014/main" id="{C2259EEE-A6C4-4945-8348-AE072983BBE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4551114"/>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36B8927-2B3F-45D4-9D6E-09821808A49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 y="2268027"/>
            <a:ext cx="2733254" cy="0"/>
          </a:xfrm>
          <a:prstGeom prst="line">
            <a:avLst/>
          </a:prstGeom>
          <a:ln w="50800"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 name="Content Placeholder 1"/>
          <p:cNvSpPr txBox="1">
            <a:spLocks/>
          </p:cNvSpPr>
          <p:nvPr/>
        </p:nvSpPr>
        <p:spPr>
          <a:xfrm>
            <a:off x="-1639685" y="2844206"/>
            <a:ext cx="6019800" cy="448013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fontAlgn="auto"/>
            <a:endParaRPr lang="en-US" sz="2800" dirty="0">
              <a:solidFill>
                <a:schemeClr val="tx1"/>
              </a:solidFill>
            </a:endParaRPr>
          </a:p>
        </p:txBody>
      </p:sp>
      <p:sp>
        <p:nvSpPr>
          <p:cNvPr id="6" name="Title 5"/>
          <p:cNvSpPr>
            <a:spLocks noGrp="1"/>
          </p:cNvSpPr>
          <p:nvPr>
            <p:ph type="title"/>
          </p:nvPr>
        </p:nvSpPr>
        <p:spPr>
          <a:xfrm>
            <a:off x="4659520" y="624110"/>
            <a:ext cx="6845092" cy="1280890"/>
          </a:xfrm>
        </p:spPr>
        <p:txBody>
          <a:bodyPr>
            <a:normAutofit/>
          </a:bodyPr>
          <a:lstStyle/>
          <a:p>
            <a:r>
              <a:rPr lang="en-US" dirty="0"/>
              <a:t>Sabotage!</a:t>
            </a:r>
          </a:p>
        </p:txBody>
      </p:sp>
      <p:sp>
        <p:nvSpPr>
          <p:cNvPr id="9" name="Content Placeholder 8"/>
          <p:cNvSpPr>
            <a:spLocks noGrp="1"/>
          </p:cNvSpPr>
          <p:nvPr>
            <p:ph idx="1"/>
          </p:nvPr>
        </p:nvSpPr>
        <p:spPr>
          <a:xfrm>
            <a:off x="4656667" y="2133600"/>
            <a:ext cx="6847944" cy="3777622"/>
          </a:xfrm>
        </p:spPr>
        <p:txBody>
          <a:bodyPr>
            <a:normAutofit/>
          </a:bodyPr>
          <a:lstStyle/>
          <a:p>
            <a:r>
              <a:rPr lang="en-US" sz="2200" dirty="0"/>
              <a:t>Heather Ames, a graduate student, notices her experiments seem to systematically fail, but work if done in other labs.</a:t>
            </a:r>
          </a:p>
          <a:p>
            <a:r>
              <a:rPr lang="en-US" sz="2200" dirty="0"/>
              <a:t>She contacts police, they set up a concealed camera and catch Vipul </a:t>
            </a:r>
            <a:r>
              <a:rPr lang="en-US" sz="2200" dirty="0" err="1"/>
              <a:t>Bhrigu</a:t>
            </a:r>
            <a:r>
              <a:rPr lang="en-US" sz="2200" dirty="0"/>
              <a:t>, a postdoc, systematically spraying ethanol on her samples.</a:t>
            </a:r>
          </a:p>
          <a:p>
            <a:r>
              <a:rPr lang="en-US" sz="2200" dirty="0" err="1"/>
              <a:t>Bhrigu</a:t>
            </a:r>
            <a:r>
              <a:rPr lang="en-US" sz="2200" dirty="0"/>
              <a:t> pleads guilty to destruction, fined $10k+, but flees the country</a:t>
            </a:r>
          </a:p>
        </p:txBody>
      </p:sp>
    </p:spTree>
    <p:extLst>
      <p:ext uri="{BB962C8B-B14F-4D97-AF65-F5344CB8AC3E}">
        <p14:creationId xmlns:p14="http://schemas.microsoft.com/office/powerpoint/2010/main" val="296651749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877286" y="2133600"/>
            <a:ext cx="2237947" cy="1815574"/>
          </a:xfrm>
          <a:prstGeom prst="rect">
            <a:avLst/>
          </a:prstGeom>
        </p:spPr>
      </p:pic>
      <p:sp>
        <p:nvSpPr>
          <p:cNvPr id="6" name="Title 5"/>
          <p:cNvSpPr>
            <a:spLocks noGrp="1"/>
          </p:cNvSpPr>
          <p:nvPr>
            <p:ph type="title"/>
          </p:nvPr>
        </p:nvSpPr>
        <p:spPr/>
        <p:txBody>
          <a:bodyPr/>
          <a:lstStyle/>
          <a:p>
            <a:r>
              <a:rPr lang="en-US" dirty="0"/>
              <a:t>Exploitation</a:t>
            </a:r>
          </a:p>
        </p:txBody>
      </p:sp>
      <p:sp>
        <p:nvSpPr>
          <p:cNvPr id="9" name="Content Placeholder 8"/>
          <p:cNvSpPr>
            <a:spLocks noGrp="1"/>
          </p:cNvSpPr>
          <p:nvPr>
            <p:ph idx="1"/>
          </p:nvPr>
        </p:nvSpPr>
        <p:spPr>
          <a:xfrm>
            <a:off x="2589211" y="1905000"/>
            <a:ext cx="7950452" cy="4953000"/>
          </a:xfrm>
        </p:spPr>
        <p:txBody>
          <a:bodyPr>
            <a:normAutofit/>
          </a:bodyPr>
          <a:lstStyle/>
          <a:p>
            <a:pPr marL="0" indent="0">
              <a:buNone/>
            </a:pPr>
            <a:r>
              <a:rPr lang="en-US" sz="2400" dirty="0"/>
              <a:t>Guatemala Study (1946-1948)</a:t>
            </a:r>
          </a:p>
          <a:p>
            <a:r>
              <a:rPr lang="en-US" sz="2300" dirty="0"/>
              <a:t>1,308 male prisoners infected with syphilis, </a:t>
            </a:r>
            <a:br>
              <a:rPr lang="en-US" sz="2300" dirty="0"/>
            </a:br>
            <a:r>
              <a:rPr lang="en-US" sz="2300" dirty="0"/>
              <a:t>about half received treatment.</a:t>
            </a:r>
          </a:p>
          <a:p>
            <a:r>
              <a:rPr lang="en-US" sz="2300" dirty="0"/>
              <a:t>Goal was to observe efficacy of penicillin for prevention and treatment</a:t>
            </a:r>
          </a:p>
          <a:p>
            <a:r>
              <a:rPr lang="en-US" sz="2300" dirty="0"/>
              <a:t>Paid for by U.S. National Institute of Health, </a:t>
            </a:r>
            <a:br>
              <a:rPr lang="en-US" sz="2300" dirty="0"/>
            </a:br>
            <a:r>
              <a:rPr lang="en-US" sz="2300" dirty="0"/>
              <a:t>with consent of Guatemalan </a:t>
            </a:r>
            <a:br>
              <a:rPr lang="en-US" sz="2300" dirty="0"/>
            </a:br>
            <a:r>
              <a:rPr lang="en-US" sz="2300" dirty="0"/>
              <a:t>government (but not of the </a:t>
            </a:r>
            <a:br>
              <a:rPr lang="en-US" sz="2300" dirty="0"/>
            </a:br>
            <a:r>
              <a:rPr lang="en-US" sz="2300" dirty="0"/>
              <a:t>prisoners)</a:t>
            </a:r>
          </a:p>
          <a:p>
            <a:r>
              <a:rPr lang="en-US" sz="2300" dirty="0"/>
              <a:t>Researchers were part of a </a:t>
            </a:r>
            <a:br>
              <a:rPr lang="en-US" sz="2300" dirty="0"/>
            </a:br>
            <a:r>
              <a:rPr lang="en-US" sz="2300" dirty="0"/>
              <a:t>similar study in the U.S. that </a:t>
            </a:r>
            <a:br>
              <a:rPr lang="en-US" sz="2300" dirty="0"/>
            </a:br>
            <a:r>
              <a:rPr lang="en-US" sz="2300" dirty="0"/>
              <a:t>went on for 40 years.</a:t>
            </a:r>
          </a:p>
        </p:txBody>
      </p:sp>
      <p:sp>
        <p:nvSpPr>
          <p:cNvPr id="11" name="Content Placeholder 1"/>
          <p:cNvSpPr txBox="1">
            <a:spLocks/>
          </p:cNvSpPr>
          <p:nvPr/>
        </p:nvSpPr>
        <p:spPr>
          <a:xfrm>
            <a:off x="-1639685" y="2844206"/>
            <a:ext cx="6019800" cy="448013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fontAlgn="auto"/>
            <a:endParaRPr lang="en-US" sz="2800" dirty="0">
              <a:solidFill>
                <a:schemeClr val="tx1"/>
              </a:solidFil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64660"/>
          <a:stretch/>
        </p:blipFill>
        <p:spPr>
          <a:xfrm>
            <a:off x="7876674" y="4866312"/>
            <a:ext cx="4315325" cy="1991688"/>
          </a:xfrm>
          <a:prstGeom prst="rect">
            <a:avLst/>
          </a:prstGeom>
        </p:spPr>
      </p:pic>
    </p:spTree>
    <p:extLst>
      <p:ext uri="{BB962C8B-B14F-4D97-AF65-F5344CB8AC3E}">
        <p14:creationId xmlns:p14="http://schemas.microsoft.com/office/powerpoint/2010/main" val="1170461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pseudoscience?</a:t>
            </a:r>
          </a:p>
        </p:txBody>
      </p:sp>
      <p:sp>
        <p:nvSpPr>
          <p:cNvPr id="3" name="Content Placeholder 2"/>
          <p:cNvSpPr>
            <a:spLocks noGrp="1"/>
          </p:cNvSpPr>
          <p:nvPr>
            <p:ph idx="1"/>
          </p:nvPr>
        </p:nvSpPr>
        <p:spPr/>
        <p:txBody>
          <a:bodyPr>
            <a:normAutofit/>
          </a:bodyPr>
          <a:lstStyle/>
          <a:p>
            <a:r>
              <a:rPr lang="en-US" dirty="0"/>
              <a:t>Good question.</a:t>
            </a:r>
          </a:p>
          <a:p>
            <a:r>
              <a:rPr lang="en-US" dirty="0"/>
              <a:t>Examples:</a:t>
            </a:r>
          </a:p>
          <a:p>
            <a:pPr lvl="1"/>
            <a:r>
              <a:rPr lang="en-US" b="1" dirty="0"/>
              <a:t>Astrology</a:t>
            </a:r>
            <a:r>
              <a:rPr lang="en-US" dirty="0"/>
              <a:t> – no known laws of physics are consistent with stars effecting personalities and futures in predictable ways. Multiple studies show confirmation bias in horoscopes.</a:t>
            </a:r>
          </a:p>
          <a:p>
            <a:pPr lvl="1"/>
            <a:r>
              <a:rPr lang="en-US" b="1" dirty="0"/>
              <a:t>Homeopathy</a:t>
            </a:r>
            <a:r>
              <a:rPr lang="en-US" dirty="0"/>
              <a:t> – Principles are self-defeating, 230+ trials show it is no better than placebo, animal studies corroborate this, claims don’t hold up to scrutiny</a:t>
            </a:r>
          </a:p>
          <a:p>
            <a:pPr lvl="1"/>
            <a:r>
              <a:rPr lang="en-US" b="1" dirty="0"/>
              <a:t>Phrenology?</a:t>
            </a:r>
            <a:r>
              <a:rPr lang="en-US" dirty="0"/>
              <a:t> – brain features not correlated with skull features, racist conclusions seem to be result of confirmation bias,</a:t>
            </a:r>
          </a:p>
          <a:p>
            <a:pPr lvl="1"/>
            <a:r>
              <a:rPr lang="en-US" b="1" dirty="0"/>
              <a:t>Evolutionary psychology?</a:t>
            </a:r>
            <a:r>
              <a:rPr lang="en-US" dirty="0"/>
              <a:t> – </a:t>
            </a:r>
            <a:r>
              <a:rPr lang="en-US" dirty="0" err="1"/>
              <a:t>Adaptationist</a:t>
            </a:r>
            <a:r>
              <a:rPr lang="en-US" dirty="0"/>
              <a:t> thinking, assumptions about human past not justified by evidence, false atomization: properties may not actually exist</a:t>
            </a:r>
          </a:p>
        </p:txBody>
      </p:sp>
    </p:spTree>
    <p:extLst>
      <p:ext uri="{BB962C8B-B14F-4D97-AF65-F5344CB8AC3E}">
        <p14:creationId xmlns:p14="http://schemas.microsoft.com/office/powerpoint/2010/main" val="559860413"/>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8178" y="311288"/>
            <a:ext cx="7988970" cy="1280890"/>
          </a:xfrm>
        </p:spPr>
        <p:txBody>
          <a:bodyPr>
            <a:noAutofit/>
          </a:bodyPr>
          <a:lstStyle/>
          <a:p>
            <a:r>
              <a:rPr lang="en-US" sz="2700" dirty="0"/>
              <a:t>Survey of Academic Field Experiences (SAFE): Trainees Report Harassment </a:t>
            </a:r>
            <a:r>
              <a:rPr lang="en-US" sz="2700"/>
              <a:t>and Assault</a:t>
            </a:r>
            <a:endParaRPr lang="en-US" sz="2700" dirty="0"/>
          </a:p>
        </p:txBody>
      </p:sp>
      <p:sp>
        <p:nvSpPr>
          <p:cNvPr id="2" name="Content Placeholder 1"/>
          <p:cNvSpPr>
            <a:spLocks noGrp="1"/>
          </p:cNvSpPr>
          <p:nvPr>
            <p:ph idx="1"/>
          </p:nvPr>
        </p:nvSpPr>
        <p:spPr>
          <a:xfrm>
            <a:off x="4338178" y="1592178"/>
            <a:ext cx="7269496" cy="4507832"/>
          </a:xfrm>
        </p:spPr>
        <p:txBody>
          <a:bodyPr>
            <a:noAutofit/>
          </a:bodyPr>
          <a:lstStyle/>
          <a:p>
            <a:pPr>
              <a:lnSpc>
                <a:spcPct val="110000"/>
              </a:lnSpc>
            </a:pPr>
            <a:r>
              <a:rPr lang="en-US" sz="2000" dirty="0"/>
              <a:t>A majority </a:t>
            </a:r>
            <a:r>
              <a:rPr lang="en-US" sz="2000" b="1" dirty="0"/>
              <a:t>(64%) </a:t>
            </a:r>
            <a:r>
              <a:rPr lang="en-US" sz="2000" dirty="0"/>
              <a:t>of all survey respondents, stated that they had </a:t>
            </a:r>
            <a:r>
              <a:rPr lang="en-US" sz="2000" b="1" dirty="0"/>
              <a:t>personally experienced sexual harassment</a:t>
            </a:r>
            <a:r>
              <a:rPr lang="en-US" sz="2000" dirty="0"/>
              <a:t> </a:t>
            </a:r>
          </a:p>
          <a:p>
            <a:pPr>
              <a:lnSpc>
                <a:spcPct val="110000"/>
              </a:lnSpc>
            </a:pPr>
            <a:r>
              <a:rPr lang="en-US" sz="2000" b="1" dirty="0"/>
              <a:t>Over 20% </a:t>
            </a:r>
            <a:r>
              <a:rPr lang="en-US" sz="2000" dirty="0"/>
              <a:t>of respondents reported that they had </a:t>
            </a:r>
            <a:r>
              <a:rPr lang="en-US" sz="2000" b="1" dirty="0"/>
              <a:t>personally experienced sexual assault</a:t>
            </a:r>
            <a:endParaRPr lang="en-US" sz="2000" dirty="0"/>
          </a:p>
          <a:p>
            <a:pPr lvl="8">
              <a:lnSpc>
                <a:spcPct val="110000"/>
              </a:lnSpc>
            </a:pPr>
            <a:r>
              <a:rPr lang="en-US" sz="2000" dirty="0"/>
              <a:t>Women respondents experienced </a:t>
            </a:r>
            <a:r>
              <a:rPr lang="en-US" sz="2000" b="1" dirty="0"/>
              <a:t>3.5x more</a:t>
            </a:r>
            <a:r>
              <a:rPr lang="en-US" sz="2000" dirty="0"/>
              <a:t> sexual harassment than men</a:t>
            </a:r>
          </a:p>
          <a:p>
            <a:pPr lvl="8">
              <a:lnSpc>
                <a:spcPct val="110000"/>
              </a:lnSpc>
            </a:pPr>
            <a:r>
              <a:rPr lang="en-US" sz="2000" dirty="0"/>
              <a:t>Only </a:t>
            </a:r>
            <a:r>
              <a:rPr lang="en-US" sz="2000" b="1" dirty="0"/>
              <a:t>37/139</a:t>
            </a:r>
            <a:r>
              <a:rPr lang="en-US" sz="2000" dirty="0"/>
              <a:t> reported the event to an authority figure, and only </a:t>
            </a:r>
            <a:r>
              <a:rPr lang="en-US" sz="2000" b="1" dirty="0"/>
              <a:t>7</a:t>
            </a:r>
            <a:r>
              <a:rPr lang="en-US" sz="2000" dirty="0"/>
              <a:t> of those were satisfied with the outcome of reporting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06" y="0"/>
            <a:ext cx="3772835" cy="6859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440" y="3461813"/>
            <a:ext cx="3946359" cy="3408219"/>
          </a:xfrm>
          <a:prstGeom prst="rect">
            <a:avLst/>
          </a:prstGeom>
        </p:spPr>
      </p:pic>
    </p:spTree>
    <p:extLst>
      <p:ext uri="{BB962C8B-B14F-4D97-AF65-F5344CB8AC3E}">
        <p14:creationId xmlns:p14="http://schemas.microsoft.com/office/powerpoint/2010/main" val="185981798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0"/>
            <a:ext cx="8001000" cy="6794500"/>
          </a:xfrm>
          <a:prstGeom prst="rect">
            <a:avLst/>
          </a:prstGeom>
        </p:spPr>
      </p:pic>
    </p:spTree>
    <p:extLst>
      <p:ext uri="{BB962C8B-B14F-4D97-AF65-F5344CB8AC3E}">
        <p14:creationId xmlns:p14="http://schemas.microsoft.com/office/powerpoint/2010/main" val="336029175"/>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951" y="0"/>
            <a:ext cx="5469038"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48" y="0"/>
            <a:ext cx="4611035" cy="6858000"/>
          </a:xfrm>
          <a:prstGeom prst="rect">
            <a:avLst/>
          </a:prstGeom>
        </p:spPr>
      </p:pic>
    </p:spTree>
    <p:extLst>
      <p:ext uri="{BB962C8B-B14F-4D97-AF65-F5344CB8AC3E}">
        <p14:creationId xmlns:p14="http://schemas.microsoft.com/office/powerpoint/2010/main" val="84492733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18" y="0"/>
            <a:ext cx="6805870" cy="1285553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990" y="0"/>
            <a:ext cx="4311916" cy="6858000"/>
          </a:xfrm>
          <a:prstGeom prst="rect">
            <a:avLst/>
          </a:prstGeom>
        </p:spPr>
      </p:pic>
    </p:spTree>
    <p:extLst>
      <p:ext uri="{BB962C8B-B14F-4D97-AF65-F5344CB8AC3E}">
        <p14:creationId xmlns:p14="http://schemas.microsoft.com/office/powerpoint/2010/main" val="74054314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42128" cy="47242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615" y="-6121831"/>
            <a:ext cx="5899385" cy="11143282"/>
          </a:xfrm>
          <a:prstGeom prst="rect">
            <a:avLst/>
          </a:prstGeom>
        </p:spPr>
      </p:pic>
    </p:spTree>
    <p:extLst>
      <p:ext uri="{BB962C8B-B14F-4D97-AF65-F5344CB8AC3E}">
        <p14:creationId xmlns:p14="http://schemas.microsoft.com/office/powerpoint/2010/main" val="897949347"/>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lstStyle/>
          <a:p>
            <a:pPr eaLnBrk="1" hangingPunct="1">
              <a:defRPr/>
            </a:pPr>
            <a:r>
              <a:rPr lang="en-US" dirty="0"/>
              <a:t>Research Integrity Recommendations</a:t>
            </a:r>
          </a:p>
        </p:txBody>
      </p:sp>
      <p:sp>
        <p:nvSpPr>
          <p:cNvPr id="115715" name="Rectangle 3"/>
          <p:cNvSpPr>
            <a:spLocks noGrp="1" noRot="1" noChangeArrowheads="1"/>
          </p:cNvSpPr>
          <p:nvPr>
            <p:ph type="body" idx="1"/>
          </p:nvPr>
        </p:nvSpPr>
        <p:spPr/>
        <p:txBody>
          <a:bodyPr>
            <a:normAutofit/>
          </a:bodyPr>
          <a:lstStyle/>
          <a:p>
            <a:pPr eaLnBrk="1" hangingPunct="1">
              <a:defRPr/>
            </a:pPr>
            <a:r>
              <a:rPr lang="en-US" sz="2400" dirty="0"/>
              <a:t>Adopt zero tolerance</a:t>
            </a:r>
          </a:p>
          <a:p>
            <a:pPr eaLnBrk="1" hangingPunct="1">
              <a:defRPr/>
            </a:pPr>
            <a:r>
              <a:rPr lang="en-US" sz="2400" dirty="0"/>
              <a:t>Protect whistleblowers</a:t>
            </a:r>
          </a:p>
          <a:p>
            <a:pPr eaLnBrk="1" hangingPunct="1">
              <a:defRPr/>
            </a:pPr>
            <a:r>
              <a:rPr lang="en-US" sz="2400" dirty="0"/>
              <a:t>Clarify how to report</a:t>
            </a:r>
          </a:p>
          <a:p>
            <a:pPr eaLnBrk="1" hangingPunct="1">
              <a:defRPr/>
            </a:pPr>
            <a:r>
              <a:rPr lang="en-US" sz="2400" dirty="0"/>
              <a:t>Train the mentors</a:t>
            </a:r>
          </a:p>
          <a:p>
            <a:pPr eaLnBrk="1" hangingPunct="1">
              <a:defRPr/>
            </a:pPr>
            <a:r>
              <a:rPr lang="en-US" sz="2400" dirty="0"/>
              <a:t>Model ethical behavior</a:t>
            </a:r>
          </a:p>
        </p:txBody>
      </p:sp>
    </p:spTree>
    <p:extLst>
      <p:ext uri="{BB962C8B-B14F-4D97-AF65-F5344CB8AC3E}">
        <p14:creationId xmlns:p14="http://schemas.microsoft.com/office/powerpoint/2010/main" val="946534824"/>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a:t>
            </a:r>
          </a:p>
        </p:txBody>
      </p:sp>
    </p:spTree>
    <p:extLst>
      <p:ext uri="{BB962C8B-B14F-4D97-AF65-F5344CB8AC3E}">
        <p14:creationId xmlns:p14="http://schemas.microsoft.com/office/powerpoint/2010/main" val="165546113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Philosophy of Science Five-Year Test</a:t>
            </a:r>
          </a:p>
        </p:txBody>
      </p:sp>
      <p:sp>
        <p:nvSpPr>
          <p:cNvPr id="3" name="Content Placeholder 2"/>
          <p:cNvSpPr>
            <a:spLocks noGrp="1"/>
          </p:cNvSpPr>
          <p:nvPr>
            <p:ph idx="1"/>
          </p:nvPr>
        </p:nvSpPr>
        <p:spPr>
          <a:xfrm>
            <a:off x="2589212" y="1905000"/>
            <a:ext cx="4657408" cy="5227320"/>
          </a:xfrm>
        </p:spPr>
        <p:txBody>
          <a:bodyPr>
            <a:normAutofit fontScale="92500"/>
          </a:bodyPr>
          <a:lstStyle/>
          <a:p>
            <a:pPr>
              <a:lnSpc>
                <a:spcPct val="200000"/>
              </a:lnSpc>
              <a:buFont typeface="+mj-lt"/>
              <a:buAutoNum type="arabicPeriod"/>
            </a:pPr>
            <a:r>
              <a:rPr lang="en-US" sz="2800" dirty="0"/>
              <a:t>Explanations are ________</a:t>
            </a:r>
          </a:p>
          <a:p>
            <a:pPr>
              <a:lnSpc>
                <a:spcPct val="200000"/>
              </a:lnSpc>
              <a:buFont typeface="+mj-lt"/>
              <a:buAutoNum type="arabicPeriod"/>
            </a:pPr>
            <a:r>
              <a:rPr lang="en-US" sz="2800" dirty="0"/>
              <a:t>Data ____ interpretations</a:t>
            </a:r>
          </a:p>
          <a:p>
            <a:pPr>
              <a:lnSpc>
                <a:spcPct val="200000"/>
              </a:lnSpc>
              <a:buFont typeface="+mj-lt"/>
              <a:buAutoNum type="arabicPeriod"/>
            </a:pPr>
            <a:r>
              <a:rPr lang="en-US" sz="2800" dirty="0"/>
              <a:t>Values are ___________</a:t>
            </a:r>
          </a:p>
          <a:p>
            <a:pPr>
              <a:lnSpc>
                <a:spcPct val="200000"/>
              </a:lnSpc>
              <a:buFont typeface="+mj-lt"/>
              <a:buAutoNum type="arabicPeriod"/>
            </a:pPr>
            <a:r>
              <a:rPr lang="en-US" sz="2800" dirty="0"/>
              <a:t>Scientists are __________</a:t>
            </a:r>
          </a:p>
          <a:p>
            <a:pPr>
              <a:lnSpc>
                <a:spcPct val="200000"/>
              </a:lnSpc>
              <a:buFont typeface="+mj-lt"/>
              <a:buAutoNum type="arabicPeriod"/>
            </a:pPr>
            <a:r>
              <a:rPr lang="en-US" sz="2800" dirty="0"/>
              <a:t>Science is ___________</a:t>
            </a:r>
          </a:p>
        </p:txBody>
      </p:sp>
      <p:sp>
        <p:nvSpPr>
          <p:cNvPr id="4" name="Frame 3"/>
          <p:cNvSpPr/>
          <p:nvPr/>
        </p:nvSpPr>
        <p:spPr>
          <a:xfrm>
            <a:off x="9124156" y="21717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9124156" y="302895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9124156" y="38862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9124156" y="474345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9124156" y="56007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1504612" y="21717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11504612" y="302895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11504612" y="38862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11504612" y="474345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p:cNvSpPr/>
          <p:nvPr/>
        </p:nvSpPr>
        <p:spPr>
          <a:xfrm>
            <a:off x="11504612" y="5600700"/>
            <a:ext cx="502920" cy="50292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ontent Placeholder 2"/>
          <p:cNvSpPr txBox="1">
            <a:spLocks/>
          </p:cNvSpPr>
          <p:nvPr/>
        </p:nvSpPr>
        <p:spPr>
          <a:xfrm>
            <a:off x="6858000" y="2038350"/>
            <a:ext cx="4646612" cy="433959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lnSpc>
                <a:spcPct val="200000"/>
              </a:lnSpc>
              <a:buNone/>
            </a:pPr>
            <a:r>
              <a:rPr lang="en-US" sz="2800" dirty="0"/>
              <a:t>Cheap                 Hard</a:t>
            </a:r>
          </a:p>
          <a:p>
            <a:pPr marL="0" indent="0" algn="r">
              <a:lnSpc>
                <a:spcPct val="200000"/>
              </a:lnSpc>
              <a:buNone/>
            </a:pPr>
            <a:r>
              <a:rPr lang="en-US" sz="2800" dirty="0"/>
              <a:t>Don’t force                Force</a:t>
            </a:r>
          </a:p>
          <a:p>
            <a:pPr marL="0" indent="0" algn="r">
              <a:lnSpc>
                <a:spcPct val="200000"/>
              </a:lnSpc>
              <a:buNone/>
            </a:pPr>
            <a:r>
              <a:rPr lang="en-US" sz="2800" dirty="0" err="1"/>
              <a:t>Ineliminable</a:t>
            </a:r>
            <a:r>
              <a:rPr lang="en-US" sz="2800" dirty="0"/>
              <a:t>		Eliminable</a:t>
            </a:r>
          </a:p>
          <a:p>
            <a:pPr marL="0" indent="0" algn="r">
              <a:lnSpc>
                <a:spcPct val="200000"/>
              </a:lnSpc>
              <a:buNone/>
            </a:pPr>
            <a:r>
              <a:rPr lang="en-US" sz="2800" dirty="0"/>
              <a:t>People        Automata</a:t>
            </a:r>
          </a:p>
          <a:p>
            <a:pPr marL="0" indent="0" algn="r">
              <a:lnSpc>
                <a:spcPct val="200000"/>
              </a:lnSpc>
              <a:buNone/>
            </a:pPr>
            <a:r>
              <a:rPr lang="en-US" sz="2800" dirty="0"/>
              <a:t>Hard                  Easy</a:t>
            </a:r>
          </a:p>
        </p:txBody>
      </p:sp>
    </p:spTree>
    <p:extLst>
      <p:ext uri="{BB962C8B-B14F-4D97-AF65-F5344CB8AC3E}">
        <p14:creationId xmlns:p14="http://schemas.microsoft.com/office/powerpoint/2010/main" val="1987149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pseudoscience?</a:t>
            </a:r>
          </a:p>
        </p:txBody>
      </p:sp>
      <p:sp>
        <p:nvSpPr>
          <p:cNvPr id="3" name="Content Placeholder 2"/>
          <p:cNvSpPr>
            <a:spLocks noGrp="1"/>
          </p:cNvSpPr>
          <p:nvPr>
            <p:ph idx="1"/>
          </p:nvPr>
        </p:nvSpPr>
        <p:spPr>
          <a:xfrm>
            <a:off x="2589211" y="2133600"/>
            <a:ext cx="8126413" cy="3777622"/>
          </a:xfrm>
        </p:spPr>
        <p:txBody>
          <a:bodyPr>
            <a:normAutofit/>
          </a:bodyPr>
          <a:lstStyle/>
          <a:p>
            <a:r>
              <a:rPr lang="en-US" dirty="0"/>
              <a:t>Many examples in psychology and political theory claim to be scientific</a:t>
            </a:r>
          </a:p>
          <a:p>
            <a:r>
              <a:rPr lang="en-US" dirty="0"/>
              <a:t>Examples:</a:t>
            </a:r>
          </a:p>
          <a:p>
            <a:pPr lvl="1"/>
            <a:r>
              <a:rPr lang="en-US" b="1" dirty="0"/>
              <a:t>Freudian psychoanalysis</a:t>
            </a:r>
            <a:endParaRPr lang="en-US" dirty="0"/>
          </a:p>
          <a:p>
            <a:pPr lvl="1"/>
            <a:r>
              <a:rPr lang="en-US" b="1" dirty="0"/>
              <a:t>Adlerian psychology</a:t>
            </a:r>
            <a:endParaRPr lang="en-US" dirty="0"/>
          </a:p>
          <a:p>
            <a:pPr lvl="1"/>
            <a:r>
              <a:rPr lang="en-US" b="1" dirty="0"/>
              <a:t>Jungian psychology</a:t>
            </a:r>
            <a:endParaRPr lang="en-US" dirty="0"/>
          </a:p>
          <a:p>
            <a:pPr lvl="1"/>
            <a:r>
              <a:rPr lang="en-US" b="1" dirty="0"/>
              <a:t>Marx’s scientific socialism</a:t>
            </a:r>
            <a:endParaRPr lang="en-US" dirty="0"/>
          </a:p>
          <a:p>
            <a:pPr lvl="1"/>
            <a:r>
              <a:rPr lang="en-US" b="1" dirty="0"/>
              <a:t>Spengler’s Decline of the West</a:t>
            </a:r>
            <a:endParaRPr lang="en-US" dirty="0"/>
          </a:p>
          <a:p>
            <a:pPr lvl="1"/>
            <a:r>
              <a:rPr lang="en-US" b="1" dirty="0"/>
              <a:t>Nazi science</a:t>
            </a:r>
          </a:p>
          <a:p>
            <a:r>
              <a:rPr lang="en-US" b="1" dirty="0"/>
              <a:t>Question:</a:t>
            </a:r>
            <a:r>
              <a:rPr lang="en-US" dirty="0"/>
              <a:t> Is there any evidence these theories could not explain?</a:t>
            </a:r>
          </a:p>
        </p:txBody>
      </p:sp>
    </p:spTree>
    <p:extLst>
      <p:ext uri="{BB962C8B-B14F-4D97-AF65-F5344CB8AC3E}">
        <p14:creationId xmlns:p14="http://schemas.microsoft.com/office/powerpoint/2010/main" val="1448103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Explaining John Wayne</a:t>
            </a:r>
          </a:p>
        </p:txBody>
      </p:sp>
    </p:spTree>
    <p:extLst>
      <p:ext uri="{BB962C8B-B14F-4D97-AF65-F5344CB8AC3E}">
        <p14:creationId xmlns:p14="http://schemas.microsoft.com/office/powerpoint/2010/main" val="848126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Baby Logic!!!</a:t>
            </a:r>
          </a:p>
        </p:txBody>
      </p:sp>
    </p:spTree>
    <p:extLst>
      <p:ext uri="{BB962C8B-B14F-4D97-AF65-F5344CB8AC3E}">
        <p14:creationId xmlns:p14="http://schemas.microsoft.com/office/powerpoint/2010/main" val="166600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Definitions</a:t>
            </a:r>
          </a:p>
        </p:txBody>
      </p:sp>
      <p:sp>
        <p:nvSpPr>
          <p:cNvPr id="3" name="Content Placeholder 2"/>
          <p:cNvSpPr>
            <a:spLocks noGrp="1"/>
          </p:cNvSpPr>
          <p:nvPr>
            <p:ph idx="1"/>
          </p:nvPr>
        </p:nvSpPr>
        <p:spPr/>
        <p:txBody>
          <a:bodyPr/>
          <a:lstStyle/>
          <a:p>
            <a:r>
              <a:rPr lang="en-US" b="1" dirty="0"/>
              <a:t>Logic</a:t>
            </a:r>
            <a:r>
              <a:rPr lang="en-US" dirty="0"/>
              <a:t>: the study of reasoning about the truth or falsity of statements.</a:t>
            </a:r>
          </a:p>
          <a:p>
            <a:r>
              <a:rPr lang="en-US" b="1" dirty="0"/>
              <a:t>Reason</a:t>
            </a:r>
            <a:r>
              <a:rPr lang="en-US" dirty="0"/>
              <a:t>: The drawing of inferences or conclusions from known or assumed facts.</a:t>
            </a:r>
          </a:p>
          <a:p>
            <a:r>
              <a:rPr lang="en-US" b="1" dirty="0"/>
              <a:t>Argument</a:t>
            </a:r>
            <a:r>
              <a:rPr lang="en-US" dirty="0"/>
              <a:t>: A set of sentences in which the final sentence (</a:t>
            </a:r>
            <a:r>
              <a:rPr lang="en-US" b="1" dirty="0"/>
              <a:t>conclusion</a:t>
            </a:r>
            <a:r>
              <a:rPr lang="en-US" dirty="0"/>
              <a:t>) follows from the truth of the prior sentences (</a:t>
            </a:r>
            <a:r>
              <a:rPr lang="en-US" b="1" dirty="0"/>
              <a:t>premises</a:t>
            </a:r>
            <a:r>
              <a:rPr lang="en-US" dirty="0"/>
              <a:t>).</a:t>
            </a:r>
          </a:p>
          <a:p>
            <a:r>
              <a:rPr lang="en-US" b="1" dirty="0"/>
              <a:t>Premise:</a:t>
            </a:r>
            <a:r>
              <a:rPr lang="en-US" dirty="0"/>
              <a:t> A sentence that either makes a claim or establishes a relationship between two or more other claims.</a:t>
            </a:r>
          </a:p>
          <a:p>
            <a:r>
              <a:rPr lang="en-US" b="1" dirty="0"/>
              <a:t>Conclusion:</a:t>
            </a:r>
            <a:r>
              <a:rPr lang="en-US" dirty="0"/>
              <a:t> The final sentence in an argument.</a:t>
            </a:r>
          </a:p>
        </p:txBody>
      </p:sp>
    </p:spTree>
    <p:extLst>
      <p:ext uri="{BB962C8B-B14F-4D97-AF65-F5344CB8AC3E}">
        <p14:creationId xmlns:p14="http://schemas.microsoft.com/office/powerpoint/2010/main" val="1644867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lumMod val="75000"/>
                  </a:schemeClr>
                </a:solidFill>
              </a:rPr>
              <a:t>Induction	</a:t>
            </a:r>
            <a:r>
              <a:rPr lang="en-US" b="1" dirty="0"/>
              <a:t>					Deduction</a:t>
            </a:r>
          </a:p>
        </p:txBody>
      </p:sp>
      <p:sp>
        <p:nvSpPr>
          <p:cNvPr id="3" name="Content Placeholder 2"/>
          <p:cNvSpPr>
            <a:spLocks noGrp="1"/>
          </p:cNvSpPr>
          <p:nvPr>
            <p:ph idx="1"/>
          </p:nvPr>
        </p:nvSpPr>
        <p:spPr>
          <a:xfrm>
            <a:off x="2589212" y="1915886"/>
            <a:ext cx="4236131" cy="4381500"/>
          </a:xfrm>
        </p:spPr>
        <p:txBody>
          <a:bodyPr>
            <a:normAutofit/>
          </a:bodyPr>
          <a:lstStyle/>
          <a:p>
            <a:r>
              <a:rPr lang="en-US" dirty="0">
                <a:solidFill>
                  <a:schemeClr val="bg1">
                    <a:lumMod val="75000"/>
                  </a:schemeClr>
                </a:solidFill>
              </a:rPr>
              <a:t>A type of logic which involves going from a series of specific cases to a general statement. </a:t>
            </a:r>
          </a:p>
          <a:p>
            <a:r>
              <a:rPr lang="en-US" dirty="0">
                <a:solidFill>
                  <a:schemeClr val="bg1">
                    <a:lumMod val="75000"/>
                  </a:schemeClr>
                </a:solidFill>
              </a:rPr>
              <a:t>Good arguments are termed “</a:t>
            </a:r>
            <a:r>
              <a:rPr lang="en-US" b="1" dirty="0">
                <a:solidFill>
                  <a:schemeClr val="bg1">
                    <a:lumMod val="75000"/>
                  </a:schemeClr>
                </a:solidFill>
              </a:rPr>
              <a:t>strong</a:t>
            </a:r>
            <a:r>
              <a:rPr lang="en-US" dirty="0">
                <a:solidFill>
                  <a:schemeClr val="bg1">
                    <a:lumMod val="75000"/>
                  </a:schemeClr>
                </a:solidFill>
              </a:rPr>
              <a:t>”</a:t>
            </a:r>
          </a:p>
          <a:p>
            <a:r>
              <a:rPr lang="en-US" b="1" dirty="0">
                <a:solidFill>
                  <a:schemeClr val="bg1">
                    <a:lumMod val="75000"/>
                  </a:schemeClr>
                </a:solidFill>
              </a:rPr>
              <a:t>Strong:</a:t>
            </a:r>
            <a:r>
              <a:rPr lang="en-US" dirty="0">
                <a:solidFill>
                  <a:schemeClr val="bg1">
                    <a:lumMod val="75000"/>
                  </a:schemeClr>
                </a:solidFill>
              </a:rPr>
              <a:t> A property of arguments such that if the premises of the argument are true, the conclusion is </a:t>
            </a:r>
            <a:r>
              <a:rPr lang="en-US" i="1" dirty="0">
                <a:solidFill>
                  <a:schemeClr val="bg1">
                    <a:lumMod val="75000"/>
                  </a:schemeClr>
                </a:solidFill>
              </a:rPr>
              <a:t>likely</a:t>
            </a:r>
            <a:r>
              <a:rPr lang="en-US" dirty="0">
                <a:solidFill>
                  <a:schemeClr val="bg1">
                    <a:lumMod val="75000"/>
                  </a:schemeClr>
                </a:solidFill>
              </a:rPr>
              <a:t> to be true. </a:t>
            </a:r>
          </a:p>
          <a:p>
            <a:r>
              <a:rPr lang="en-US" b="1" dirty="0">
                <a:solidFill>
                  <a:schemeClr val="bg1">
                    <a:lumMod val="75000"/>
                  </a:schemeClr>
                </a:solidFill>
              </a:rPr>
              <a:t>Inductive</a:t>
            </a:r>
            <a:r>
              <a:rPr lang="en-US" dirty="0">
                <a:solidFill>
                  <a:schemeClr val="bg1">
                    <a:lumMod val="75000"/>
                  </a:schemeClr>
                </a:solidFill>
              </a:rPr>
              <a:t> arguments are not “truth preserving”</a:t>
            </a:r>
          </a:p>
          <a:p>
            <a:r>
              <a:rPr lang="en-US" b="1" dirty="0">
                <a:solidFill>
                  <a:schemeClr val="bg1">
                    <a:lumMod val="75000"/>
                  </a:schemeClr>
                </a:solidFill>
              </a:rPr>
              <a:t>Cogent:</a:t>
            </a:r>
            <a:r>
              <a:rPr lang="en-US" dirty="0">
                <a:solidFill>
                  <a:schemeClr val="bg1">
                    <a:lumMod val="75000"/>
                  </a:schemeClr>
                </a:solidFill>
              </a:rPr>
              <a:t> A </a:t>
            </a:r>
            <a:r>
              <a:rPr lang="en-US" b="1" dirty="0">
                <a:solidFill>
                  <a:schemeClr val="bg1">
                    <a:lumMod val="75000"/>
                  </a:schemeClr>
                </a:solidFill>
              </a:rPr>
              <a:t>strong </a:t>
            </a:r>
            <a:r>
              <a:rPr lang="en-US" dirty="0">
                <a:solidFill>
                  <a:schemeClr val="bg1">
                    <a:lumMod val="75000"/>
                  </a:schemeClr>
                </a:solidFill>
              </a:rPr>
              <a:t>argument with true premises</a:t>
            </a: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t>A type of logic in which one goes from a general statement to a specific instance.</a:t>
            </a:r>
          </a:p>
          <a:p>
            <a:r>
              <a:rPr lang="en-US" dirty="0"/>
              <a:t>Good arguments are termed “</a:t>
            </a:r>
            <a:r>
              <a:rPr lang="en-US" b="1" dirty="0"/>
              <a:t>valid</a:t>
            </a:r>
            <a:r>
              <a:rPr lang="en-US" dirty="0"/>
              <a:t>”</a:t>
            </a:r>
          </a:p>
          <a:p>
            <a:r>
              <a:rPr lang="en-US" b="1" dirty="0"/>
              <a:t>Validity:</a:t>
            </a:r>
            <a:r>
              <a:rPr lang="en-US" dirty="0"/>
              <a:t> A property of arguments such that if the premises are true, the conclusion </a:t>
            </a:r>
            <a:r>
              <a:rPr lang="en-US" i="1" dirty="0"/>
              <a:t>must</a:t>
            </a:r>
            <a:r>
              <a:rPr lang="en-US" dirty="0"/>
              <a:t> follow with 100% certainty. </a:t>
            </a:r>
          </a:p>
          <a:p>
            <a:r>
              <a:rPr lang="en-US" b="1" dirty="0"/>
              <a:t>Deductive</a:t>
            </a:r>
            <a:r>
              <a:rPr lang="en-US" dirty="0"/>
              <a:t> arguments are “truth preserving.”</a:t>
            </a:r>
          </a:p>
          <a:p>
            <a:r>
              <a:rPr lang="en-US" b="1" dirty="0"/>
              <a:t>Sound</a:t>
            </a:r>
            <a:r>
              <a:rPr lang="en-US" dirty="0"/>
              <a:t>: A </a:t>
            </a:r>
            <a:r>
              <a:rPr lang="en-US" b="1" dirty="0"/>
              <a:t>valid </a:t>
            </a:r>
            <a:r>
              <a:rPr lang="en-US" dirty="0"/>
              <a:t>argument with true premises</a:t>
            </a:r>
          </a:p>
        </p:txBody>
      </p:sp>
    </p:spTree>
    <p:extLst>
      <p:ext uri="{BB962C8B-B14F-4D97-AF65-F5344CB8AC3E}">
        <p14:creationId xmlns:p14="http://schemas.microsoft.com/office/powerpoint/2010/main" val="724496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Deductive Definitions</a:t>
            </a:r>
          </a:p>
        </p:txBody>
      </p:sp>
      <p:sp>
        <p:nvSpPr>
          <p:cNvPr id="3" name="Content Placeholder 2"/>
          <p:cNvSpPr>
            <a:spLocks noGrp="1"/>
          </p:cNvSpPr>
          <p:nvPr>
            <p:ph idx="1"/>
          </p:nvPr>
        </p:nvSpPr>
        <p:spPr>
          <a:xfrm>
            <a:off x="2589212" y="2133599"/>
            <a:ext cx="6586872" cy="4365171"/>
          </a:xfrm>
        </p:spPr>
        <p:txBody>
          <a:bodyPr>
            <a:normAutofit lnSpcReduction="10000"/>
          </a:bodyPr>
          <a:lstStyle/>
          <a:p>
            <a:r>
              <a:rPr lang="en-US" b="1" dirty="0"/>
              <a:t>Conjunction:</a:t>
            </a:r>
            <a:r>
              <a:rPr lang="en-US" dirty="0"/>
              <a:t> A connection of two or more statements where, if the conjunction is true, then </a:t>
            </a:r>
            <a:r>
              <a:rPr lang="en-US" b="1" i="1" dirty="0"/>
              <a:t>both statements must be true</a:t>
            </a:r>
          </a:p>
          <a:p>
            <a:r>
              <a:rPr lang="en-US" b="1" dirty="0"/>
              <a:t>Disjunction:</a:t>
            </a:r>
            <a:r>
              <a:rPr lang="en-US" dirty="0"/>
              <a:t> A connection between two or more statements where, if the disjunction is true, then </a:t>
            </a:r>
            <a:r>
              <a:rPr lang="en-US" b="1" i="1" dirty="0"/>
              <a:t>at least one of its statements must be true</a:t>
            </a:r>
            <a:r>
              <a:rPr lang="en-US" dirty="0"/>
              <a:t>.</a:t>
            </a:r>
          </a:p>
          <a:p>
            <a:r>
              <a:rPr lang="en-US" b="1" dirty="0"/>
              <a:t>Negation:</a:t>
            </a:r>
            <a:r>
              <a:rPr lang="en-US" dirty="0"/>
              <a:t> The </a:t>
            </a:r>
            <a:r>
              <a:rPr lang="en-US" b="1" i="1" dirty="0"/>
              <a:t>denial of a statement</a:t>
            </a:r>
            <a:r>
              <a:rPr lang="en-US" dirty="0"/>
              <a:t>. If the statement is true, its negation is false.</a:t>
            </a:r>
          </a:p>
          <a:p>
            <a:r>
              <a:rPr lang="en-US" b="1" dirty="0"/>
              <a:t>Conditional: </a:t>
            </a:r>
            <a:r>
              <a:rPr lang="en-US" dirty="0"/>
              <a:t>A connection of two statements where, </a:t>
            </a:r>
            <a:r>
              <a:rPr lang="en-US" b="1" i="1" dirty="0"/>
              <a:t>if the first is true, then the other must also be true</a:t>
            </a:r>
            <a:r>
              <a:rPr lang="en-US" dirty="0"/>
              <a:t>.</a:t>
            </a:r>
          </a:p>
          <a:p>
            <a:r>
              <a:rPr lang="en-US" b="1" dirty="0" err="1"/>
              <a:t>Biconditional</a:t>
            </a:r>
            <a:r>
              <a:rPr lang="en-US" b="1" dirty="0"/>
              <a:t>:</a:t>
            </a:r>
            <a:r>
              <a:rPr lang="en-US" dirty="0"/>
              <a:t> A connection of two statements where, </a:t>
            </a:r>
            <a:r>
              <a:rPr lang="en-US" b="1" i="1" dirty="0"/>
              <a:t>if either is true, then the other must be as well</a:t>
            </a:r>
            <a:r>
              <a:rPr lang="en-US" dirty="0"/>
              <a:t>.</a:t>
            </a:r>
          </a:p>
          <a:p>
            <a:r>
              <a:rPr lang="en-US" b="1" dirty="0"/>
              <a:t>Contradiction:</a:t>
            </a:r>
            <a:r>
              <a:rPr lang="en-US" dirty="0"/>
              <a:t> A </a:t>
            </a:r>
            <a:r>
              <a:rPr lang="en-US" b="1" dirty="0"/>
              <a:t>conjunction</a:t>
            </a:r>
            <a:r>
              <a:rPr lang="en-US" dirty="0"/>
              <a:t> of a statement and its </a:t>
            </a:r>
            <a:r>
              <a:rPr lang="en-US" b="1" dirty="0"/>
              <a:t>negation</a:t>
            </a:r>
            <a:r>
              <a:rPr lang="en-US" dirty="0"/>
              <a:t>.</a:t>
            </a:r>
          </a:p>
        </p:txBody>
      </p:sp>
      <p:sp>
        <p:nvSpPr>
          <p:cNvPr id="4" name="TextBox 3"/>
          <p:cNvSpPr txBox="1"/>
          <p:nvPr/>
        </p:nvSpPr>
        <p:spPr>
          <a:xfrm>
            <a:off x="9593179" y="2133599"/>
            <a:ext cx="2133600" cy="4216539"/>
          </a:xfrm>
          <a:prstGeom prst="rect">
            <a:avLst/>
          </a:prstGeom>
          <a:noFill/>
        </p:spPr>
        <p:txBody>
          <a:bodyPr wrap="square" rtlCol="0">
            <a:spAutoFit/>
          </a:bodyPr>
          <a:lstStyle/>
          <a:p>
            <a:r>
              <a:rPr lang="en-US" sz="2800" b="1" dirty="0"/>
              <a:t>AND, &amp;, • </a:t>
            </a:r>
            <a:r>
              <a:rPr lang="el-GR" sz="2400" b="1" dirty="0"/>
              <a:t>Λ</a:t>
            </a:r>
            <a:endParaRPr lang="en-US" sz="2400" b="1" dirty="0"/>
          </a:p>
          <a:p>
            <a:endParaRPr lang="en-US" sz="2400" b="1" dirty="0"/>
          </a:p>
          <a:p>
            <a:r>
              <a:rPr lang="en-US" sz="2400" b="1" dirty="0"/>
              <a:t>OR, EITHER, </a:t>
            </a:r>
            <a:r>
              <a:rPr lang="el-GR" sz="2400" b="1" dirty="0"/>
              <a:t>ν</a:t>
            </a:r>
            <a:endParaRPr lang="en-US" sz="2400" b="1" dirty="0"/>
          </a:p>
          <a:p>
            <a:endParaRPr lang="en-US" sz="2400" b="1" dirty="0"/>
          </a:p>
          <a:p>
            <a:r>
              <a:rPr lang="en-US" sz="2400" b="1" dirty="0"/>
              <a:t>NOT, ~, ¬</a:t>
            </a:r>
          </a:p>
          <a:p>
            <a:endParaRPr lang="en-US" sz="2400" b="1" dirty="0"/>
          </a:p>
          <a:p>
            <a:r>
              <a:rPr lang="en-US" sz="2400" b="1" dirty="0"/>
              <a:t>IF/THEN, </a:t>
            </a:r>
            <a:r>
              <a:rPr lang="is-IS" sz="2400" b="1" dirty="0"/>
              <a:t>→, ⇒ ⊃</a:t>
            </a:r>
          </a:p>
          <a:p>
            <a:r>
              <a:rPr lang="is-IS" sz="2400" b="1" dirty="0"/>
              <a:t>IF AND ONLY IF, </a:t>
            </a:r>
            <a:r>
              <a:rPr lang="is-IS" sz="2400" dirty="0"/>
              <a:t>↔, </a:t>
            </a:r>
            <a:r>
              <a:rPr lang="is-IS" sz="2400" b="1" dirty="0"/>
              <a:t>⇔</a:t>
            </a:r>
            <a:r>
              <a:rPr lang="is-IS" sz="2400" dirty="0"/>
              <a:t>, </a:t>
            </a:r>
            <a:r>
              <a:rPr lang="is-IS" sz="2400" b="1" dirty="0"/>
              <a:t>≡</a:t>
            </a:r>
          </a:p>
          <a:p>
            <a:r>
              <a:rPr lang="is-IS" sz="2400" b="1" dirty="0"/>
              <a:t>⊥</a:t>
            </a:r>
          </a:p>
        </p:txBody>
      </p:sp>
    </p:spTree>
    <p:extLst>
      <p:ext uri="{BB962C8B-B14F-4D97-AF65-F5344CB8AC3E}">
        <p14:creationId xmlns:p14="http://schemas.microsoft.com/office/powerpoint/2010/main" val="84405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Deductive Arguments</a:t>
            </a:r>
          </a:p>
        </p:txBody>
      </p:sp>
      <p:sp>
        <p:nvSpPr>
          <p:cNvPr id="3" name="Content Placeholder 2"/>
          <p:cNvSpPr>
            <a:spLocks noGrp="1"/>
          </p:cNvSpPr>
          <p:nvPr>
            <p:ph idx="1"/>
          </p:nvPr>
        </p:nvSpPr>
        <p:spPr>
          <a:xfrm>
            <a:off x="2589212" y="2133599"/>
            <a:ext cx="7324809" cy="4365171"/>
          </a:xfrm>
        </p:spPr>
        <p:txBody>
          <a:bodyPr/>
          <a:lstStyle/>
          <a:p>
            <a:r>
              <a:rPr lang="en-US" b="1" dirty="0">
                <a:solidFill>
                  <a:schemeClr val="bg1">
                    <a:lumMod val="75000"/>
                  </a:schemeClr>
                </a:solidFill>
              </a:rPr>
              <a:t>Modus Ponens:</a:t>
            </a:r>
            <a:r>
              <a:rPr lang="en-US" dirty="0">
                <a:solidFill>
                  <a:schemeClr val="bg1">
                    <a:lumMod val="75000"/>
                  </a:schemeClr>
                </a:solidFill>
              </a:rPr>
              <a:t> If </a:t>
            </a:r>
            <a:r>
              <a:rPr lang="en-US" b="1" dirty="0">
                <a:solidFill>
                  <a:schemeClr val="bg1">
                    <a:lumMod val="75000"/>
                  </a:schemeClr>
                </a:solidFill>
              </a:rPr>
              <a:t>this</a:t>
            </a:r>
            <a:r>
              <a:rPr lang="en-US" dirty="0">
                <a:solidFill>
                  <a:schemeClr val="bg1">
                    <a:lumMod val="75000"/>
                  </a:schemeClr>
                </a:solidFill>
              </a:rPr>
              <a:t>, then </a:t>
            </a:r>
            <a:r>
              <a:rPr lang="en-US" b="1" dirty="0">
                <a:solidFill>
                  <a:schemeClr val="bg1">
                    <a:lumMod val="75000"/>
                  </a:schemeClr>
                </a:solidFill>
              </a:rPr>
              <a:t>that</a:t>
            </a:r>
            <a:r>
              <a:rPr lang="en-US" dirty="0">
                <a:solidFill>
                  <a:schemeClr val="bg1">
                    <a:lumMod val="75000"/>
                  </a:schemeClr>
                </a:solidFill>
              </a:rPr>
              <a:t>. </a:t>
            </a:r>
            <a:r>
              <a:rPr lang="en-US" b="1" dirty="0">
                <a:solidFill>
                  <a:schemeClr val="bg1">
                    <a:lumMod val="75000"/>
                  </a:schemeClr>
                </a:solidFill>
              </a:rPr>
              <a:t>This</a:t>
            </a:r>
            <a:r>
              <a:rPr lang="en-US" dirty="0">
                <a:solidFill>
                  <a:schemeClr val="bg1">
                    <a:lumMod val="75000"/>
                  </a:schemeClr>
                </a:solidFill>
              </a:rPr>
              <a:t>. Therefore, </a:t>
            </a:r>
            <a:r>
              <a:rPr lang="en-US" b="1" dirty="0">
                <a:solidFill>
                  <a:schemeClr val="bg1">
                    <a:lumMod val="75000"/>
                  </a:schemeClr>
                </a:solidFill>
              </a:rPr>
              <a:t>that</a:t>
            </a:r>
            <a:r>
              <a:rPr lang="en-US" dirty="0">
                <a:solidFill>
                  <a:schemeClr val="bg1">
                    <a:lumMod val="75000"/>
                  </a:schemeClr>
                </a:solidFill>
              </a:rPr>
              <a:t>.</a:t>
            </a:r>
          </a:p>
          <a:p>
            <a:endParaRPr lang="en-US" dirty="0">
              <a:solidFill>
                <a:schemeClr val="bg1">
                  <a:lumMod val="75000"/>
                </a:schemeClr>
              </a:solidFill>
            </a:endParaRPr>
          </a:p>
          <a:p>
            <a:r>
              <a:rPr lang="en-US" b="1" dirty="0">
                <a:solidFill>
                  <a:schemeClr val="bg1">
                    <a:lumMod val="75000"/>
                  </a:schemeClr>
                </a:solidFill>
              </a:rPr>
              <a:t>Modus Tollens:</a:t>
            </a:r>
            <a:r>
              <a:rPr lang="en-US" dirty="0">
                <a:solidFill>
                  <a:schemeClr val="bg1">
                    <a:lumMod val="75000"/>
                  </a:schemeClr>
                </a:solidFill>
              </a:rPr>
              <a:t> If </a:t>
            </a:r>
            <a:r>
              <a:rPr lang="en-US" b="1" dirty="0">
                <a:solidFill>
                  <a:schemeClr val="bg1">
                    <a:lumMod val="75000"/>
                  </a:schemeClr>
                </a:solidFill>
              </a:rPr>
              <a:t>this</a:t>
            </a:r>
            <a:r>
              <a:rPr lang="en-US" dirty="0">
                <a:solidFill>
                  <a:schemeClr val="bg1">
                    <a:lumMod val="75000"/>
                  </a:schemeClr>
                </a:solidFill>
              </a:rPr>
              <a:t>, then </a:t>
            </a:r>
            <a:r>
              <a:rPr lang="en-US" b="1" dirty="0">
                <a:solidFill>
                  <a:schemeClr val="bg1">
                    <a:lumMod val="75000"/>
                  </a:schemeClr>
                </a:solidFill>
              </a:rPr>
              <a:t>that</a:t>
            </a:r>
            <a:r>
              <a:rPr lang="en-US" dirty="0">
                <a:solidFill>
                  <a:schemeClr val="bg1">
                    <a:lumMod val="75000"/>
                  </a:schemeClr>
                </a:solidFill>
              </a:rPr>
              <a:t>. It’s not </a:t>
            </a:r>
            <a:r>
              <a:rPr lang="en-US" b="1" dirty="0">
                <a:solidFill>
                  <a:schemeClr val="bg1">
                    <a:lumMod val="75000"/>
                  </a:schemeClr>
                </a:solidFill>
              </a:rPr>
              <a:t>that</a:t>
            </a:r>
            <a:r>
              <a:rPr lang="en-US" dirty="0">
                <a:solidFill>
                  <a:schemeClr val="bg1">
                    <a:lumMod val="75000"/>
                  </a:schemeClr>
                </a:solidFill>
              </a:rPr>
              <a:t>. Therefore, it wasn’t </a:t>
            </a:r>
            <a:r>
              <a:rPr lang="en-US" b="1" dirty="0">
                <a:solidFill>
                  <a:schemeClr val="bg1">
                    <a:lumMod val="75000"/>
                  </a:schemeClr>
                </a:solidFill>
              </a:rPr>
              <a:t>this</a:t>
            </a:r>
            <a:r>
              <a:rPr lang="en-US" dirty="0">
                <a:solidFill>
                  <a:schemeClr val="bg1">
                    <a:lumMod val="75000"/>
                  </a:schemeClr>
                </a:solidFill>
              </a:rPr>
              <a:t>.</a:t>
            </a:r>
            <a:br>
              <a:rPr lang="en-US" dirty="0"/>
            </a:br>
            <a:br>
              <a:rPr lang="en-US" dirty="0"/>
            </a:br>
            <a:br>
              <a:rPr lang="en-US" dirty="0"/>
            </a:br>
            <a:endParaRPr lang="en-US" dirty="0"/>
          </a:p>
          <a:p>
            <a:r>
              <a:rPr lang="en-US" b="1" dirty="0"/>
              <a:t>Hypothetical Syllogism:</a:t>
            </a:r>
            <a:r>
              <a:rPr lang="en-US" dirty="0"/>
              <a:t> If </a:t>
            </a:r>
            <a:r>
              <a:rPr lang="en-US" b="1" dirty="0"/>
              <a:t>this</a:t>
            </a:r>
            <a:r>
              <a:rPr lang="en-US" dirty="0"/>
              <a:t>, then </a:t>
            </a:r>
            <a:r>
              <a:rPr lang="en-US" b="1" dirty="0"/>
              <a:t>that</a:t>
            </a:r>
            <a:r>
              <a:rPr lang="en-US" dirty="0"/>
              <a:t>. If </a:t>
            </a:r>
            <a:r>
              <a:rPr lang="en-US" b="1" dirty="0"/>
              <a:t>that</a:t>
            </a:r>
            <a:r>
              <a:rPr lang="en-US" dirty="0"/>
              <a:t>, then </a:t>
            </a:r>
            <a:r>
              <a:rPr lang="en-US" b="1" dirty="0"/>
              <a:t>the other thing</a:t>
            </a:r>
            <a:r>
              <a:rPr lang="en-US" dirty="0"/>
              <a:t>. Therefore, if </a:t>
            </a:r>
            <a:r>
              <a:rPr lang="en-US" b="1" dirty="0"/>
              <a:t>this</a:t>
            </a:r>
            <a:r>
              <a:rPr lang="en-US" dirty="0"/>
              <a:t>, then </a:t>
            </a:r>
            <a:r>
              <a:rPr lang="en-US" b="1" dirty="0"/>
              <a:t>the other</a:t>
            </a:r>
            <a:r>
              <a:rPr lang="en-US" dirty="0"/>
              <a:t> </a:t>
            </a:r>
            <a:r>
              <a:rPr lang="en-US" b="1" dirty="0"/>
              <a:t>thing</a:t>
            </a:r>
            <a:r>
              <a:rPr lang="en-US" dirty="0"/>
              <a:t>.</a:t>
            </a:r>
          </a:p>
          <a:p>
            <a:endParaRPr lang="en-US" dirty="0"/>
          </a:p>
          <a:p>
            <a:r>
              <a:rPr lang="en-US" b="1" dirty="0"/>
              <a:t>Deductive Syllogism:</a:t>
            </a:r>
            <a:r>
              <a:rPr lang="en-US" dirty="0"/>
              <a:t> It’s either </a:t>
            </a:r>
            <a:r>
              <a:rPr lang="en-US" b="1" dirty="0"/>
              <a:t>this</a:t>
            </a:r>
            <a:r>
              <a:rPr lang="en-US" dirty="0"/>
              <a:t> or </a:t>
            </a:r>
            <a:r>
              <a:rPr lang="en-US" b="1" dirty="0"/>
              <a:t>that</a:t>
            </a:r>
            <a:r>
              <a:rPr lang="en-US" dirty="0"/>
              <a:t>. It’s not </a:t>
            </a:r>
            <a:r>
              <a:rPr lang="en-US" b="1" dirty="0"/>
              <a:t>this</a:t>
            </a:r>
            <a:r>
              <a:rPr lang="en-US" dirty="0"/>
              <a:t>. Therefore, it must be </a:t>
            </a:r>
            <a:r>
              <a:rPr lang="en-US" b="1" dirty="0"/>
              <a:t>that</a:t>
            </a:r>
            <a:r>
              <a:rPr lang="en-US" dirty="0"/>
              <a:t>.</a:t>
            </a:r>
          </a:p>
        </p:txBody>
      </p:sp>
      <p:sp>
        <p:nvSpPr>
          <p:cNvPr id="4" name="TextBox 3"/>
          <p:cNvSpPr txBox="1"/>
          <p:nvPr/>
        </p:nvSpPr>
        <p:spPr>
          <a:xfrm>
            <a:off x="10555705" y="2133599"/>
            <a:ext cx="1171074" cy="4370427"/>
          </a:xfrm>
          <a:prstGeom prst="rect">
            <a:avLst/>
          </a:prstGeom>
          <a:noFill/>
        </p:spPr>
        <p:txBody>
          <a:bodyPr wrap="square" rtlCol="0">
            <a:spAutoFit/>
          </a:bodyPr>
          <a:lstStyle/>
          <a:p>
            <a:r>
              <a:rPr lang="en-US" sz="2000" b="1" dirty="0">
                <a:solidFill>
                  <a:schemeClr val="bg1">
                    <a:lumMod val="75000"/>
                  </a:schemeClr>
                </a:solidFill>
              </a:rPr>
              <a:t>P </a:t>
            </a:r>
            <a:r>
              <a:rPr lang="is-IS" sz="2000" b="1" dirty="0">
                <a:solidFill>
                  <a:schemeClr val="bg1">
                    <a:lumMod val="75000"/>
                  </a:schemeClr>
                </a:solidFill>
              </a:rPr>
              <a:t>→ Q, </a:t>
            </a:r>
            <a:br>
              <a:rPr lang="is-IS" sz="2000" b="1" dirty="0">
                <a:solidFill>
                  <a:schemeClr val="bg1">
                    <a:lumMod val="75000"/>
                  </a:schemeClr>
                </a:solidFill>
              </a:rPr>
            </a:br>
            <a:r>
              <a:rPr lang="is-IS" sz="2000" b="1" dirty="0">
                <a:solidFill>
                  <a:schemeClr val="bg1">
                    <a:lumMod val="75000"/>
                  </a:schemeClr>
                </a:solidFill>
              </a:rPr>
              <a:t>P, </a:t>
            </a:r>
            <a:br>
              <a:rPr lang="is-IS" sz="2000" b="1" dirty="0">
                <a:solidFill>
                  <a:schemeClr val="bg1">
                    <a:lumMod val="75000"/>
                  </a:schemeClr>
                </a:solidFill>
              </a:rPr>
            </a:br>
            <a:r>
              <a:rPr lang="is-IS" sz="2000" b="1" dirty="0">
                <a:solidFill>
                  <a:schemeClr val="bg1">
                    <a:lumMod val="75000"/>
                  </a:schemeClr>
                </a:solidFill>
              </a:rPr>
              <a:t>Q</a:t>
            </a:r>
            <a:endParaRPr lang="en-US" sz="2000" b="1" dirty="0">
              <a:solidFill>
                <a:schemeClr val="bg1">
                  <a:lumMod val="75000"/>
                </a:schemeClr>
              </a:solidFill>
            </a:endParaRPr>
          </a:p>
          <a:p>
            <a:endParaRPr lang="en-US" sz="2000" b="1" dirty="0">
              <a:solidFill>
                <a:schemeClr val="bg1">
                  <a:lumMod val="75000"/>
                </a:schemeClr>
              </a:solidFill>
            </a:endParaRPr>
          </a:p>
          <a:p>
            <a:r>
              <a:rPr lang="en-US" b="1" dirty="0">
                <a:solidFill>
                  <a:schemeClr val="bg1">
                    <a:lumMod val="75000"/>
                  </a:schemeClr>
                </a:solidFill>
              </a:rPr>
              <a:t>P </a:t>
            </a:r>
            <a:r>
              <a:rPr lang="is-IS" b="1" dirty="0">
                <a:solidFill>
                  <a:schemeClr val="bg1">
                    <a:lumMod val="75000"/>
                  </a:schemeClr>
                </a:solidFill>
              </a:rPr>
              <a:t>→ Q, </a:t>
            </a:r>
            <a:br>
              <a:rPr lang="is-IS" b="1" dirty="0">
                <a:solidFill>
                  <a:schemeClr val="bg1">
                    <a:lumMod val="75000"/>
                  </a:schemeClr>
                </a:solidFill>
              </a:rPr>
            </a:br>
            <a:r>
              <a:rPr lang="is-IS" b="1" dirty="0">
                <a:solidFill>
                  <a:schemeClr val="bg1">
                    <a:lumMod val="75000"/>
                  </a:schemeClr>
                </a:solidFill>
              </a:rPr>
              <a:t>~Q, </a:t>
            </a:r>
            <a:br>
              <a:rPr lang="is-IS" b="1" dirty="0">
                <a:solidFill>
                  <a:schemeClr val="bg1">
                    <a:lumMod val="75000"/>
                  </a:schemeClr>
                </a:solidFill>
              </a:rPr>
            </a:br>
            <a:r>
              <a:rPr lang="is-IS" b="1" dirty="0">
                <a:solidFill>
                  <a:schemeClr val="bg1">
                    <a:lumMod val="75000"/>
                  </a:schemeClr>
                </a:solidFill>
              </a:rPr>
              <a:t>~P</a:t>
            </a:r>
            <a:endParaRPr lang="en-US" b="1" dirty="0">
              <a:solidFill>
                <a:schemeClr val="bg1">
                  <a:lumMod val="75000"/>
                </a:schemeClr>
              </a:solidFill>
            </a:endParaRPr>
          </a:p>
          <a:p>
            <a:endParaRPr lang="en-US" b="1" dirty="0"/>
          </a:p>
          <a:p>
            <a:r>
              <a:rPr lang="en-US" b="1" dirty="0"/>
              <a:t>P </a:t>
            </a:r>
            <a:r>
              <a:rPr lang="is-IS" b="1" dirty="0"/>
              <a:t>→ Q, </a:t>
            </a:r>
            <a:br>
              <a:rPr lang="is-IS" b="1" dirty="0"/>
            </a:br>
            <a:r>
              <a:rPr lang="en-US" b="1" dirty="0"/>
              <a:t>Q </a:t>
            </a:r>
            <a:r>
              <a:rPr lang="is-IS" b="1" dirty="0"/>
              <a:t>→ R, </a:t>
            </a:r>
            <a:br>
              <a:rPr lang="is-IS" b="1" dirty="0"/>
            </a:br>
            <a:r>
              <a:rPr lang="en-US" b="1" dirty="0"/>
              <a:t>P </a:t>
            </a:r>
            <a:r>
              <a:rPr lang="is-IS" b="1" dirty="0"/>
              <a:t>→ R</a:t>
            </a:r>
          </a:p>
          <a:p>
            <a:endParaRPr lang="is-IS" b="1" dirty="0"/>
          </a:p>
          <a:p>
            <a:r>
              <a:rPr lang="en-US" b="1" dirty="0"/>
              <a:t>P </a:t>
            </a:r>
            <a:r>
              <a:rPr lang="is-IS" b="1" dirty="0"/>
              <a:t>v Q, </a:t>
            </a:r>
            <a:br>
              <a:rPr lang="is-IS" b="1" dirty="0"/>
            </a:br>
            <a:r>
              <a:rPr lang="is-IS" b="1" dirty="0"/>
              <a:t>~P</a:t>
            </a:r>
            <a:br>
              <a:rPr lang="is-IS" b="1" dirty="0"/>
            </a:br>
            <a:r>
              <a:rPr lang="is-IS" b="1" dirty="0"/>
              <a:t>Q</a:t>
            </a:r>
            <a:endParaRPr lang="en-US" b="1" dirty="0"/>
          </a:p>
        </p:txBody>
      </p:sp>
    </p:spTree>
    <p:extLst>
      <p:ext uri="{BB962C8B-B14F-4D97-AF65-F5344CB8AC3E}">
        <p14:creationId xmlns:p14="http://schemas.microsoft.com/office/powerpoint/2010/main" val="1257392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Inductive Arguments</a:t>
            </a:r>
          </a:p>
        </p:txBody>
      </p:sp>
      <p:sp>
        <p:nvSpPr>
          <p:cNvPr id="3" name="Content Placeholder 2"/>
          <p:cNvSpPr>
            <a:spLocks noGrp="1"/>
          </p:cNvSpPr>
          <p:nvPr>
            <p:ph idx="1"/>
          </p:nvPr>
        </p:nvSpPr>
        <p:spPr>
          <a:xfrm>
            <a:off x="2589212" y="2133599"/>
            <a:ext cx="8915400" cy="4365171"/>
          </a:xfrm>
        </p:spPr>
        <p:txBody>
          <a:bodyPr/>
          <a:lstStyle/>
          <a:p>
            <a:r>
              <a:rPr lang="en-US" b="1" dirty="0"/>
              <a:t>Argument from Analogy:</a:t>
            </a:r>
            <a:r>
              <a:rPr lang="en-US" dirty="0"/>
              <a:t> One entity shares some properties with one or </a:t>
            </a:r>
            <a:r>
              <a:rPr lang="en-US"/>
              <a:t>more entities</a:t>
            </a:r>
            <a:r>
              <a:rPr lang="en-US" dirty="0"/>
              <a:t>, thus it is likely to share other properties as well.</a:t>
            </a:r>
          </a:p>
          <a:p>
            <a:r>
              <a:rPr lang="en-US" b="1" dirty="0"/>
              <a:t>Inductive Generalization:</a:t>
            </a:r>
            <a:r>
              <a:rPr lang="en-US" dirty="0"/>
              <a:t> Several entities exhibit a pattern, therefore other entities (and possibly all other entities) will likely also fit into that pattern.</a:t>
            </a:r>
          </a:p>
          <a:p>
            <a:pPr lvl="1"/>
            <a:r>
              <a:rPr lang="en-US" b="1" dirty="0"/>
              <a:t>Enumeration:</a:t>
            </a:r>
            <a:r>
              <a:rPr lang="en-US" dirty="0"/>
              <a:t> Several entities exhibit a pattern, therefore the next entity will likely also fit into that pattern.</a:t>
            </a:r>
          </a:p>
          <a:p>
            <a:pPr lvl="1"/>
            <a:r>
              <a:rPr lang="en-US" b="1" dirty="0"/>
              <a:t>Prediction:</a:t>
            </a:r>
            <a:r>
              <a:rPr lang="en-US" dirty="0"/>
              <a:t> A pattern has been observed in the past, therefore it is likely to also occur in the future.</a:t>
            </a:r>
          </a:p>
          <a:p>
            <a:r>
              <a:rPr lang="en-US" b="1" dirty="0"/>
              <a:t>Inference to the Best Explanation (IBE):</a:t>
            </a:r>
            <a:r>
              <a:rPr lang="en-US" dirty="0"/>
              <a:t> Of the available explanations for a particular phenomenon, one is the best and thus is more likely to be the correct explanation. Also called “Abduction.”</a:t>
            </a:r>
          </a:p>
          <a:p>
            <a:endParaRPr lang="en-US" dirty="0"/>
          </a:p>
        </p:txBody>
      </p:sp>
    </p:spTree>
    <p:extLst>
      <p:ext uri="{BB962C8B-B14F-4D97-AF65-F5344CB8AC3E}">
        <p14:creationId xmlns:p14="http://schemas.microsoft.com/office/powerpoint/2010/main" val="1692387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Hypothetical Syllogism</a:t>
            </a:r>
          </a:p>
        </p:txBody>
      </p:sp>
      <p:sp>
        <p:nvSpPr>
          <p:cNvPr id="3" name="Content Placeholder 2"/>
          <p:cNvSpPr>
            <a:spLocks noGrp="1"/>
          </p:cNvSpPr>
          <p:nvPr>
            <p:ph idx="1"/>
          </p:nvPr>
        </p:nvSpPr>
        <p:spPr>
          <a:xfrm>
            <a:off x="2589213" y="1915886"/>
            <a:ext cx="3399212" cy="2639785"/>
          </a:xfrm>
        </p:spPr>
        <p:txBody>
          <a:bodyPr>
            <a:normAutofit fontScale="92500"/>
          </a:bodyPr>
          <a:lstStyle/>
          <a:p>
            <a:pPr>
              <a:buFont typeface="+mj-lt"/>
              <a:buAutoNum type="arabicPeriod"/>
            </a:pPr>
            <a:r>
              <a:rPr lang="en-US" dirty="0"/>
              <a:t>If she weighs as a duck, then she’s made of wood.</a:t>
            </a:r>
          </a:p>
          <a:p>
            <a:pPr>
              <a:buFont typeface="+mj-lt"/>
              <a:buAutoNum type="arabicPeriod"/>
            </a:pPr>
            <a:r>
              <a:rPr lang="en-US" dirty="0"/>
              <a:t>If she’s made of wood, then she’s a witch.</a:t>
            </a:r>
          </a:p>
          <a:p>
            <a:pPr>
              <a:buFont typeface="+mj-lt"/>
              <a:buAutoNum type="arabicPeriod"/>
            </a:pPr>
            <a:r>
              <a:rPr lang="en-US" dirty="0"/>
              <a:t>If she’s a witch, we burn her!</a:t>
            </a:r>
          </a:p>
          <a:p>
            <a:pPr>
              <a:buFont typeface="+mj-lt"/>
              <a:buAutoNum type="arabicPeriod"/>
            </a:pPr>
            <a:r>
              <a:rPr lang="en-US" b="1" dirty="0"/>
              <a:t>Therefore</a:t>
            </a:r>
            <a:r>
              <a:rPr lang="en-US" dirty="0"/>
              <a:t>, if she weighs as a duck, then we burn her!</a:t>
            </a:r>
          </a:p>
        </p:txBody>
      </p:sp>
      <p:sp>
        <p:nvSpPr>
          <p:cNvPr id="8" name="Content Placeholder 2"/>
          <p:cNvSpPr txBox="1">
            <a:spLocks/>
          </p:cNvSpPr>
          <p:nvPr/>
        </p:nvSpPr>
        <p:spPr>
          <a:xfrm>
            <a:off x="7308170" y="1915886"/>
            <a:ext cx="3713778" cy="35705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If North Korea makes a threat, the U.S. will respond with a fire and fury like the world has never seen.</a:t>
            </a:r>
          </a:p>
          <a:p>
            <a:pPr>
              <a:buFont typeface="+mj-lt"/>
              <a:buAutoNum type="arabicPeriod"/>
            </a:pPr>
            <a:r>
              <a:rPr lang="en-US" dirty="0"/>
              <a:t>If U.S. will respond with a fire and fury like the world has never seen, North Korea will regret it.</a:t>
            </a:r>
          </a:p>
          <a:p>
            <a:pPr>
              <a:buFont typeface="+mj-lt"/>
              <a:buAutoNum type="arabicPeriod"/>
            </a:pPr>
            <a:r>
              <a:rPr lang="en-US" b="1" dirty="0"/>
              <a:t>Therefore</a:t>
            </a:r>
            <a:r>
              <a:rPr lang="en-US" dirty="0"/>
              <a:t>, if North Korea makes a threat, they will regret it</a:t>
            </a:r>
          </a:p>
        </p:txBody>
      </p:sp>
      <p:sp>
        <p:nvSpPr>
          <p:cNvPr id="5" name="TextBox 4"/>
          <p:cNvSpPr txBox="1"/>
          <p:nvPr/>
        </p:nvSpPr>
        <p:spPr>
          <a:xfrm>
            <a:off x="5915829" y="1915885"/>
            <a:ext cx="965329" cy="2554545"/>
          </a:xfrm>
          <a:prstGeom prst="rect">
            <a:avLst/>
          </a:prstGeom>
          <a:noFill/>
        </p:spPr>
        <p:txBody>
          <a:bodyPr wrap="none" rtlCol="0">
            <a:spAutoFit/>
          </a:bodyPr>
          <a:lstStyle/>
          <a:p>
            <a:r>
              <a:rPr lang="en-US" sz="2000" b="1" dirty="0"/>
              <a:t>A </a:t>
            </a:r>
            <a:r>
              <a:rPr lang="is-IS" sz="2000" b="1" dirty="0"/>
              <a:t>→ B</a:t>
            </a:r>
            <a:endParaRPr lang="is-IS" sz="4800" b="1" dirty="0"/>
          </a:p>
          <a:p>
            <a:endParaRPr lang="is-IS" sz="2000" b="1" dirty="0"/>
          </a:p>
          <a:p>
            <a:r>
              <a:rPr lang="en-US" sz="2000" b="1" dirty="0"/>
              <a:t>B </a:t>
            </a:r>
            <a:r>
              <a:rPr lang="is-IS" sz="2000" b="1" dirty="0"/>
              <a:t>→ C</a:t>
            </a:r>
            <a:endParaRPr lang="is-IS" sz="4800" b="1" dirty="0"/>
          </a:p>
          <a:p>
            <a:endParaRPr lang="is-IS" sz="2000" b="1" dirty="0"/>
          </a:p>
          <a:p>
            <a:r>
              <a:rPr lang="en-US" sz="2000" b="1" dirty="0"/>
              <a:t>C </a:t>
            </a:r>
            <a:r>
              <a:rPr lang="is-IS" sz="2000" b="1" dirty="0"/>
              <a:t>→ D</a:t>
            </a:r>
          </a:p>
          <a:p>
            <a:endParaRPr lang="is-IS" sz="2000" b="1" dirty="0"/>
          </a:p>
          <a:p>
            <a:r>
              <a:rPr lang="is-IS" sz="2000" b="1" dirty="0"/>
              <a:t>—</a:t>
            </a:r>
          </a:p>
          <a:p>
            <a:r>
              <a:rPr lang="en-US" sz="2000" b="1" dirty="0"/>
              <a:t>A </a:t>
            </a:r>
            <a:r>
              <a:rPr lang="is-IS" sz="2000" b="1" dirty="0"/>
              <a:t>→ D</a:t>
            </a:r>
            <a:endParaRPr lang="is-IS" sz="4800" b="1" dirty="0"/>
          </a:p>
        </p:txBody>
      </p:sp>
      <p:sp>
        <p:nvSpPr>
          <p:cNvPr id="6" name="TextBox 5"/>
          <p:cNvSpPr txBox="1"/>
          <p:nvPr/>
        </p:nvSpPr>
        <p:spPr>
          <a:xfrm>
            <a:off x="11021947" y="1915885"/>
            <a:ext cx="974947" cy="2862322"/>
          </a:xfrm>
          <a:prstGeom prst="rect">
            <a:avLst/>
          </a:prstGeom>
          <a:noFill/>
        </p:spPr>
        <p:txBody>
          <a:bodyPr wrap="none" rtlCol="0">
            <a:spAutoFit/>
          </a:bodyPr>
          <a:lstStyle/>
          <a:p>
            <a:r>
              <a:rPr lang="en-US" sz="2000" b="1" dirty="0"/>
              <a:t>A </a:t>
            </a:r>
            <a:r>
              <a:rPr lang="is-IS" sz="2000" b="1" dirty="0"/>
              <a:t>→ B</a:t>
            </a:r>
            <a:endParaRPr lang="is-IS" sz="4800" b="1" dirty="0"/>
          </a:p>
          <a:p>
            <a:br>
              <a:rPr lang="is-IS" sz="2000" b="1" dirty="0"/>
            </a:br>
            <a:br>
              <a:rPr lang="is-IS" sz="2000" b="1" dirty="0"/>
            </a:br>
            <a:endParaRPr lang="is-IS" sz="2000" b="1" dirty="0"/>
          </a:p>
          <a:p>
            <a:r>
              <a:rPr lang="en-US" sz="2000" b="1" dirty="0"/>
              <a:t>B </a:t>
            </a:r>
            <a:r>
              <a:rPr lang="is-IS" sz="2000" b="1" dirty="0"/>
              <a:t>→ C</a:t>
            </a:r>
            <a:endParaRPr lang="is-IS" sz="4800" b="1" dirty="0"/>
          </a:p>
          <a:p>
            <a:br>
              <a:rPr lang="is-IS" sz="2000" b="1" dirty="0"/>
            </a:br>
            <a:endParaRPr lang="is-IS" sz="2000" b="1" dirty="0"/>
          </a:p>
          <a:p>
            <a:r>
              <a:rPr lang="is-IS" sz="2000" b="1" dirty="0"/>
              <a:t>—</a:t>
            </a:r>
          </a:p>
          <a:p>
            <a:r>
              <a:rPr lang="en-US" sz="2000" b="1" dirty="0"/>
              <a:t>A </a:t>
            </a:r>
            <a:r>
              <a:rPr lang="is-IS" sz="2000" b="1" dirty="0"/>
              <a:t>→ C</a:t>
            </a:r>
            <a:endParaRPr lang="is-IS" sz="4800" b="1" dirty="0"/>
          </a:p>
        </p:txBody>
      </p:sp>
    </p:spTree>
    <p:extLst>
      <p:ext uri="{BB962C8B-B14F-4D97-AF65-F5344CB8AC3E}">
        <p14:creationId xmlns:p14="http://schemas.microsoft.com/office/powerpoint/2010/main" val="1760274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Hypothetical Syllogisms</a:t>
            </a:r>
          </a:p>
        </p:txBody>
      </p:sp>
      <p:sp>
        <p:nvSpPr>
          <p:cNvPr id="3" name="Content Placeholder 2"/>
          <p:cNvSpPr>
            <a:spLocks noGrp="1"/>
          </p:cNvSpPr>
          <p:nvPr>
            <p:ph idx="1"/>
          </p:nvPr>
        </p:nvSpPr>
        <p:spPr>
          <a:xfrm>
            <a:off x="2589212" y="1915886"/>
            <a:ext cx="9118694" cy="4381500"/>
          </a:xfrm>
        </p:spPr>
        <p:txBody>
          <a:bodyPr>
            <a:normAutofit/>
          </a:bodyPr>
          <a:lstStyle/>
          <a:p>
            <a:r>
              <a:rPr lang="en-US" b="1" dirty="0"/>
              <a:t>Truth </a:t>
            </a:r>
            <a:r>
              <a:rPr lang="en-US" dirty="0"/>
              <a:t>of premises</a:t>
            </a:r>
          </a:p>
          <a:p>
            <a:pPr lvl="1"/>
            <a:r>
              <a:rPr lang="en-US" dirty="0"/>
              <a:t>Mega duh</a:t>
            </a:r>
          </a:p>
          <a:p>
            <a:r>
              <a:rPr lang="en-US" dirty="0"/>
              <a:t>Do any conditionals imply </a:t>
            </a:r>
            <a:r>
              <a:rPr lang="en-US" b="1" dirty="0"/>
              <a:t>an untrue connection</a:t>
            </a:r>
            <a:r>
              <a:rPr lang="en-US" dirty="0"/>
              <a:t>?. </a:t>
            </a:r>
          </a:p>
          <a:p>
            <a:pPr lvl="1"/>
            <a:r>
              <a:rPr lang="en-US" dirty="0"/>
              <a:t>Perhaps it is not the case that duck weight is correlated with </a:t>
            </a:r>
            <a:r>
              <a:rPr lang="en-US" dirty="0" err="1"/>
              <a:t>witchitude</a:t>
            </a:r>
            <a:r>
              <a:rPr lang="en-US" dirty="0"/>
              <a:t>.</a:t>
            </a:r>
          </a:p>
          <a:p>
            <a:r>
              <a:rPr lang="en-US" dirty="0"/>
              <a:t>Do any of the conditionals have a </a:t>
            </a:r>
            <a:r>
              <a:rPr lang="en-US" b="1" dirty="0"/>
              <a:t>false antecedent </a:t>
            </a:r>
            <a:r>
              <a:rPr lang="en-US" dirty="0"/>
              <a:t>or</a:t>
            </a:r>
            <a:r>
              <a:rPr lang="en-US" b="1" dirty="0"/>
              <a:t> true consequent?</a:t>
            </a:r>
            <a:endParaRPr lang="en-US" dirty="0"/>
          </a:p>
          <a:p>
            <a:pPr lvl="1"/>
            <a:r>
              <a:rPr lang="en-US" dirty="0"/>
              <a:t>All conditionals with false antecedents/true consequents are assumed to be true.</a:t>
            </a:r>
            <a:br>
              <a:rPr lang="en-US" dirty="0"/>
            </a:br>
            <a:r>
              <a:rPr lang="en-US" dirty="0"/>
              <a:t> (Think: benefit of the doubt)</a:t>
            </a:r>
          </a:p>
          <a:p>
            <a:pPr lvl="1"/>
            <a:r>
              <a:rPr lang="en-US" dirty="0"/>
              <a:t>”If I were the president, I would have a secretary of Keeping it Real.”</a:t>
            </a:r>
          </a:p>
          <a:p>
            <a:pPr lvl="1"/>
            <a:r>
              <a:rPr lang="en-US" dirty="0"/>
              <a:t>”If the U.S. makes a threat, North Korea makes a threat.”</a:t>
            </a:r>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a:t>.”</a:t>
            </a:r>
          </a:p>
        </p:txBody>
      </p:sp>
    </p:spTree>
    <p:extLst>
      <p:ext uri="{BB962C8B-B14F-4D97-AF65-F5344CB8AC3E}">
        <p14:creationId xmlns:p14="http://schemas.microsoft.com/office/powerpoint/2010/main" val="1199220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Disjunctive Syllogism</a:t>
            </a:r>
          </a:p>
        </p:txBody>
      </p:sp>
      <p:sp>
        <p:nvSpPr>
          <p:cNvPr id="3" name="Content Placeholder 2"/>
          <p:cNvSpPr>
            <a:spLocks noGrp="1"/>
          </p:cNvSpPr>
          <p:nvPr>
            <p:ph idx="1"/>
          </p:nvPr>
        </p:nvSpPr>
        <p:spPr>
          <a:xfrm>
            <a:off x="2589213" y="1915886"/>
            <a:ext cx="3399212" cy="2639785"/>
          </a:xfrm>
        </p:spPr>
        <p:txBody>
          <a:bodyPr>
            <a:normAutofit/>
          </a:bodyPr>
          <a:lstStyle/>
          <a:p>
            <a:pPr>
              <a:buFont typeface="+mj-lt"/>
              <a:buAutoNum type="arabicPeriod"/>
            </a:pPr>
            <a:r>
              <a:rPr lang="en-US" dirty="0"/>
              <a:t>Either she goes or I go!</a:t>
            </a:r>
          </a:p>
          <a:p>
            <a:pPr>
              <a:buFont typeface="+mj-lt"/>
              <a:buAutoNum type="arabicPeriod"/>
            </a:pPr>
            <a:r>
              <a:rPr lang="en-US" dirty="0"/>
              <a:t>She did not go.</a:t>
            </a:r>
          </a:p>
          <a:p>
            <a:pPr>
              <a:buFont typeface="+mj-lt"/>
              <a:buAutoNum type="arabicPeriod"/>
            </a:pPr>
            <a:r>
              <a:rPr lang="en-US" b="1" dirty="0"/>
              <a:t>Therefore</a:t>
            </a:r>
            <a:r>
              <a:rPr lang="en-US" dirty="0"/>
              <a:t>, I go?</a:t>
            </a:r>
          </a:p>
        </p:txBody>
      </p:sp>
      <p:sp>
        <p:nvSpPr>
          <p:cNvPr id="8" name="Content Placeholder 2"/>
          <p:cNvSpPr txBox="1">
            <a:spLocks/>
          </p:cNvSpPr>
          <p:nvPr/>
        </p:nvSpPr>
        <p:spPr>
          <a:xfrm>
            <a:off x="7308170" y="1915886"/>
            <a:ext cx="3713778"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dirty="0"/>
              <a:t>‘The president himself called it a ban. Is he confused or are you confused, or—?”</a:t>
            </a:r>
          </a:p>
          <a:p>
            <a:pPr>
              <a:buFont typeface="+mj-lt"/>
              <a:buAutoNum type="arabicPeriod"/>
            </a:pPr>
            <a:r>
              <a:rPr lang="en-US" dirty="0"/>
              <a:t>“I’m not confused.”</a:t>
            </a:r>
          </a:p>
          <a:p>
            <a:pPr>
              <a:buFont typeface="+mj-lt"/>
              <a:buAutoNum type="arabicPeriod"/>
            </a:pPr>
            <a:r>
              <a:rPr lang="en-US" b="1" dirty="0"/>
              <a:t>Therefore</a:t>
            </a:r>
            <a:r>
              <a:rPr lang="en-US" dirty="0"/>
              <a:t>, the president is confused.</a:t>
            </a:r>
          </a:p>
        </p:txBody>
      </p:sp>
      <p:sp>
        <p:nvSpPr>
          <p:cNvPr id="5" name="TextBox 4"/>
          <p:cNvSpPr txBox="1"/>
          <p:nvPr/>
        </p:nvSpPr>
        <p:spPr>
          <a:xfrm>
            <a:off x="5915829" y="1915885"/>
            <a:ext cx="811441" cy="1631216"/>
          </a:xfrm>
          <a:prstGeom prst="rect">
            <a:avLst/>
          </a:prstGeom>
          <a:noFill/>
        </p:spPr>
        <p:txBody>
          <a:bodyPr wrap="none" rtlCol="0">
            <a:spAutoFit/>
          </a:bodyPr>
          <a:lstStyle/>
          <a:p>
            <a:r>
              <a:rPr lang="en-US" sz="2000" b="1" dirty="0"/>
              <a:t>A </a:t>
            </a:r>
            <a:r>
              <a:rPr lang="is-IS" sz="2000" b="1" dirty="0"/>
              <a:t>v B</a:t>
            </a:r>
            <a:endParaRPr lang="is-IS" sz="4800" b="1" dirty="0"/>
          </a:p>
          <a:p>
            <a:endParaRPr lang="is-IS" sz="2000" b="1" dirty="0"/>
          </a:p>
          <a:p>
            <a:r>
              <a:rPr lang="en-US" sz="2000" b="1" dirty="0"/>
              <a:t>~A</a:t>
            </a:r>
            <a:endParaRPr lang="is-IS" sz="4800" b="1" dirty="0"/>
          </a:p>
          <a:p>
            <a:r>
              <a:rPr lang="is-IS" sz="2000" b="1" dirty="0"/>
              <a:t>—</a:t>
            </a:r>
          </a:p>
          <a:p>
            <a:r>
              <a:rPr lang="en-US" sz="2000" b="1" dirty="0"/>
              <a:t>B</a:t>
            </a:r>
            <a:endParaRPr lang="is-IS" sz="4800" b="1" dirty="0"/>
          </a:p>
        </p:txBody>
      </p:sp>
      <p:sp>
        <p:nvSpPr>
          <p:cNvPr id="6" name="TextBox 5"/>
          <p:cNvSpPr txBox="1"/>
          <p:nvPr/>
        </p:nvSpPr>
        <p:spPr>
          <a:xfrm>
            <a:off x="11021947" y="1915885"/>
            <a:ext cx="811441" cy="1938992"/>
          </a:xfrm>
          <a:prstGeom prst="rect">
            <a:avLst/>
          </a:prstGeom>
          <a:noFill/>
        </p:spPr>
        <p:txBody>
          <a:bodyPr wrap="none" rtlCol="0">
            <a:spAutoFit/>
          </a:bodyPr>
          <a:lstStyle/>
          <a:p>
            <a:r>
              <a:rPr lang="en-US" sz="2000" b="1" dirty="0"/>
              <a:t>A v B</a:t>
            </a:r>
            <a:endParaRPr lang="is-IS" sz="2000" b="1" dirty="0"/>
          </a:p>
          <a:p>
            <a:endParaRPr lang="is-IS" sz="2000" b="1" dirty="0"/>
          </a:p>
          <a:p>
            <a:r>
              <a:rPr lang="en-US" sz="2000" b="1" dirty="0"/>
              <a:t>~B</a:t>
            </a:r>
          </a:p>
          <a:p>
            <a:endParaRPr lang="is-IS" sz="2000" b="1" dirty="0"/>
          </a:p>
          <a:p>
            <a:r>
              <a:rPr lang="is-IS" sz="2000" b="1" dirty="0"/>
              <a:t>—</a:t>
            </a:r>
          </a:p>
          <a:p>
            <a:r>
              <a:rPr lang="en-US" sz="2000" b="1" dirty="0"/>
              <a:t>A</a:t>
            </a:r>
            <a:endParaRPr lang="is-IS" sz="4800" b="1" dirty="0"/>
          </a:p>
        </p:txBody>
      </p:sp>
    </p:spTree>
    <p:extLst>
      <p:ext uri="{BB962C8B-B14F-4D97-AF65-F5344CB8AC3E}">
        <p14:creationId xmlns:p14="http://schemas.microsoft.com/office/powerpoint/2010/main" val="1166647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Disjunctive Syllogisms</a:t>
            </a:r>
          </a:p>
        </p:txBody>
      </p:sp>
      <p:sp>
        <p:nvSpPr>
          <p:cNvPr id="3" name="Content Placeholder 2"/>
          <p:cNvSpPr>
            <a:spLocks noGrp="1"/>
          </p:cNvSpPr>
          <p:nvPr>
            <p:ph idx="1"/>
          </p:nvPr>
        </p:nvSpPr>
        <p:spPr>
          <a:xfrm>
            <a:off x="2589212" y="1915886"/>
            <a:ext cx="9118694" cy="4381500"/>
          </a:xfrm>
        </p:spPr>
        <p:txBody>
          <a:bodyPr>
            <a:normAutofit/>
          </a:bodyPr>
          <a:lstStyle/>
          <a:p>
            <a:r>
              <a:rPr lang="en-US" b="1" dirty="0"/>
              <a:t>Truth </a:t>
            </a:r>
            <a:r>
              <a:rPr lang="en-US" dirty="0"/>
              <a:t>of premises</a:t>
            </a:r>
          </a:p>
          <a:p>
            <a:r>
              <a:rPr lang="en-US" dirty="0"/>
              <a:t>Is there </a:t>
            </a:r>
            <a:r>
              <a:rPr lang="en-US" b="1" dirty="0"/>
              <a:t>a false dichotomy</a:t>
            </a:r>
            <a:r>
              <a:rPr lang="en-US" dirty="0"/>
              <a:t>?</a:t>
            </a:r>
          </a:p>
          <a:p>
            <a:pPr lvl="1"/>
            <a:r>
              <a:rPr lang="en-US" dirty="0"/>
              <a:t>Are these the only two options?</a:t>
            </a:r>
          </a:p>
          <a:p>
            <a:r>
              <a:rPr lang="en-US" dirty="0"/>
              <a:t>Must one of the two options be true?</a:t>
            </a:r>
          </a:p>
          <a:p>
            <a:r>
              <a:rPr lang="en-US" dirty="0"/>
              <a:t>Is there any </a:t>
            </a:r>
            <a:r>
              <a:rPr lang="en-US" b="1" dirty="0"/>
              <a:t>equivocation</a:t>
            </a:r>
            <a:r>
              <a:rPr lang="en-US" dirty="0"/>
              <a:t>?</a:t>
            </a:r>
          </a:p>
          <a:p>
            <a:pPr lvl="1"/>
            <a:r>
              <a:rPr lang="en-US" dirty="0"/>
              <a:t>“If there are </a:t>
            </a:r>
            <a:r>
              <a:rPr lang="en-US" b="1" i="1" dirty="0"/>
              <a:t>laws</a:t>
            </a:r>
            <a:r>
              <a:rPr lang="en-US" dirty="0"/>
              <a:t>, then there are </a:t>
            </a:r>
            <a:r>
              <a:rPr lang="en-US" b="1" i="1" dirty="0"/>
              <a:t>law givers</a:t>
            </a:r>
            <a:r>
              <a:rPr lang="en-US" dirty="0"/>
              <a:t>. There are </a:t>
            </a:r>
            <a:r>
              <a:rPr lang="en-US" b="1" i="1" dirty="0"/>
              <a:t>laws</a:t>
            </a:r>
            <a:r>
              <a:rPr lang="en-US" dirty="0"/>
              <a:t> of nature. Therefore, there must be a </a:t>
            </a:r>
            <a:r>
              <a:rPr lang="en-US" b="1" i="1" dirty="0"/>
              <a:t>cosmic law giver</a:t>
            </a:r>
            <a:r>
              <a:rPr lang="en-US" dirty="0"/>
              <a:t>.”</a:t>
            </a:r>
          </a:p>
        </p:txBody>
      </p:sp>
    </p:spTree>
    <p:extLst>
      <p:ext uri="{BB962C8B-B14F-4D97-AF65-F5344CB8AC3E}">
        <p14:creationId xmlns:p14="http://schemas.microsoft.com/office/powerpoint/2010/main" val="13192723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Deductive Fallacies</a:t>
            </a:r>
          </a:p>
        </p:txBody>
      </p:sp>
      <p:sp>
        <p:nvSpPr>
          <p:cNvPr id="3" name="Content Placeholder 2"/>
          <p:cNvSpPr>
            <a:spLocks noGrp="1"/>
          </p:cNvSpPr>
          <p:nvPr>
            <p:ph idx="1"/>
          </p:nvPr>
        </p:nvSpPr>
        <p:spPr>
          <a:xfrm>
            <a:off x="2589212" y="1684421"/>
            <a:ext cx="8677502" cy="5470358"/>
          </a:xfrm>
        </p:spPr>
        <p:txBody>
          <a:bodyPr>
            <a:normAutofit/>
          </a:bodyPr>
          <a:lstStyle/>
          <a:p>
            <a:pPr marL="0" indent="0">
              <a:buNone/>
            </a:pPr>
            <a:r>
              <a:rPr lang="en-US" b="1" dirty="0"/>
              <a:t>Fallacy</a:t>
            </a:r>
            <a:r>
              <a:rPr lang="en-US" dirty="0"/>
              <a:t>: Bad reasoning, regardless of whether the premises or conclusion are true.</a:t>
            </a:r>
          </a:p>
          <a:p>
            <a:r>
              <a:rPr lang="en-US" dirty="0"/>
              <a:t>Examples:</a:t>
            </a:r>
          </a:p>
          <a:p>
            <a:pPr lvl="1"/>
            <a:r>
              <a:rPr lang="en-US" b="1" dirty="0"/>
              <a:t>Denying the Antecedent</a:t>
            </a:r>
            <a:r>
              <a:rPr lang="en-US" dirty="0"/>
              <a:t>: “If 2+2=5, then Climate Change is real.</a:t>
            </a:r>
            <a:br>
              <a:rPr lang="en-US" dirty="0"/>
            </a:br>
            <a:r>
              <a:rPr lang="en-US" dirty="0"/>
              <a:t>						But 2+2≠5.</a:t>
            </a:r>
            <a:br>
              <a:rPr lang="en-US" dirty="0"/>
            </a:br>
            <a:r>
              <a:rPr lang="en-US" dirty="0"/>
              <a:t>						So, Climate Change must not be real.”</a:t>
            </a:r>
          </a:p>
          <a:p>
            <a:pPr lvl="1"/>
            <a:r>
              <a:rPr lang="en-US" b="1" dirty="0"/>
              <a:t>Affirming the Consequent</a:t>
            </a:r>
            <a:r>
              <a:rPr lang="en-US" dirty="0"/>
              <a:t>: “If 2+2=5, then Climate Change is real.</a:t>
            </a:r>
            <a:br>
              <a:rPr lang="en-US" dirty="0"/>
            </a:br>
            <a:r>
              <a:rPr lang="en-US" dirty="0"/>
              <a:t>						I know Climate Change is real.</a:t>
            </a:r>
            <a:br>
              <a:rPr lang="en-US" dirty="0"/>
            </a:br>
            <a:r>
              <a:rPr lang="en-US" dirty="0"/>
              <a:t>						So, 2+2 must be 5!”</a:t>
            </a:r>
          </a:p>
          <a:p>
            <a:pPr lvl="1"/>
            <a:r>
              <a:rPr lang="en-US" b="1" dirty="0"/>
              <a:t>Illegitimate Syllogism:</a:t>
            </a:r>
            <a:r>
              <a:rPr lang="en-US" dirty="0"/>
              <a:t> 	”If I save my money, I’ll be happy. </a:t>
            </a:r>
            <a:br>
              <a:rPr lang="en-US" dirty="0"/>
            </a:br>
            <a:r>
              <a:rPr lang="en-US" dirty="0"/>
              <a:t>						If I win the lottery, I’ll be happy. </a:t>
            </a:r>
            <a:br>
              <a:rPr lang="en-US" dirty="0"/>
            </a:br>
            <a:r>
              <a:rPr lang="en-US" dirty="0"/>
              <a:t>						Therefore, if I save my money, I’ll win the lottery!”</a:t>
            </a:r>
          </a:p>
          <a:p>
            <a:pPr lvl="1"/>
            <a:r>
              <a:rPr lang="en-US" b="1" dirty="0"/>
              <a:t>False Dichotomy:</a:t>
            </a:r>
            <a:r>
              <a:rPr lang="en-US" dirty="0"/>
              <a:t> 		“Love me or leave me. You haven’t left me. 								Therefore, you must love me! </a:t>
            </a:r>
            <a:br>
              <a:rPr lang="en-US" dirty="0"/>
            </a:br>
            <a:r>
              <a:rPr lang="en-US" dirty="0"/>
              <a:t>						(Said as one is lacing up their boots.)”</a:t>
            </a:r>
          </a:p>
          <a:p>
            <a:pPr lvl="1"/>
            <a:r>
              <a:rPr lang="en-US" b="1" dirty="0"/>
              <a:t>Non Sequitur:</a:t>
            </a:r>
            <a:r>
              <a:rPr lang="en-US" dirty="0"/>
              <a:t> 			“If you didn’t complain in the past, </a:t>
            </a:r>
            <a:br>
              <a:rPr lang="en-US" dirty="0"/>
            </a:br>
            <a:r>
              <a:rPr lang="en-US" dirty="0"/>
              <a:t>						your complaint now is illegitimate.”</a:t>
            </a:r>
          </a:p>
        </p:txBody>
      </p:sp>
    </p:spTree>
    <p:extLst>
      <p:ext uri="{BB962C8B-B14F-4D97-AF65-F5344CB8AC3E}">
        <p14:creationId xmlns:p14="http://schemas.microsoft.com/office/powerpoint/2010/main" val="2421009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Deductive Fallacies</a:t>
            </a:r>
          </a:p>
        </p:txBody>
      </p:sp>
      <p:sp>
        <p:nvSpPr>
          <p:cNvPr id="3" name="Content Placeholder 2"/>
          <p:cNvSpPr>
            <a:spLocks noGrp="1"/>
          </p:cNvSpPr>
          <p:nvPr>
            <p:ph idx="1"/>
          </p:nvPr>
        </p:nvSpPr>
        <p:spPr>
          <a:xfrm>
            <a:off x="2589212" y="1684421"/>
            <a:ext cx="8677502" cy="5470358"/>
          </a:xfrm>
        </p:spPr>
        <p:txBody>
          <a:bodyPr>
            <a:normAutofit/>
          </a:bodyPr>
          <a:lstStyle/>
          <a:p>
            <a:pPr marL="0" indent="0">
              <a:buNone/>
            </a:pPr>
            <a:r>
              <a:rPr lang="en-US" b="1" dirty="0"/>
              <a:t>Fallacy</a:t>
            </a:r>
            <a:r>
              <a:rPr lang="en-US" dirty="0"/>
              <a:t>: Bad reasoning, regardless of whether the premises or conclusion are true.</a:t>
            </a:r>
          </a:p>
          <a:p>
            <a:r>
              <a:rPr lang="en-US" dirty="0"/>
              <a:t>Examples:</a:t>
            </a:r>
          </a:p>
          <a:p>
            <a:pPr lvl="1"/>
            <a:r>
              <a:rPr lang="en-US" b="1" dirty="0"/>
              <a:t>Denying the Antecedent</a:t>
            </a:r>
            <a:r>
              <a:rPr lang="en-US" dirty="0"/>
              <a:t>: “If 2+2=5, then Climate Change is real.</a:t>
            </a:r>
            <a:br>
              <a:rPr lang="en-US" dirty="0"/>
            </a:br>
            <a:r>
              <a:rPr lang="en-US" dirty="0"/>
              <a:t>						But 2+2≠5.</a:t>
            </a:r>
            <a:br>
              <a:rPr lang="en-US" dirty="0"/>
            </a:br>
            <a:r>
              <a:rPr lang="en-US" dirty="0"/>
              <a:t>						So, Climate Change must not be real.”</a:t>
            </a:r>
          </a:p>
          <a:p>
            <a:pPr lvl="1"/>
            <a:r>
              <a:rPr lang="en-US" b="1" dirty="0"/>
              <a:t>Affirming the Consequent</a:t>
            </a:r>
            <a:r>
              <a:rPr lang="en-US" dirty="0"/>
              <a:t>: “If 2+2=5, then Climate Change is real.</a:t>
            </a:r>
            <a:br>
              <a:rPr lang="en-US" dirty="0"/>
            </a:br>
            <a:r>
              <a:rPr lang="en-US" dirty="0"/>
              <a:t>						I know Climate Change is real.</a:t>
            </a:r>
            <a:br>
              <a:rPr lang="en-US" dirty="0"/>
            </a:br>
            <a:r>
              <a:rPr lang="en-US" dirty="0"/>
              <a:t>						So, 2+2 must be 5!”</a:t>
            </a:r>
          </a:p>
          <a:p>
            <a:pPr lvl="1"/>
            <a:r>
              <a:rPr lang="en-US" b="1" dirty="0">
                <a:solidFill>
                  <a:schemeClr val="bg1">
                    <a:lumMod val="75000"/>
                  </a:schemeClr>
                </a:solidFill>
              </a:rPr>
              <a:t>Illegitimate Syllogism:</a:t>
            </a:r>
            <a:r>
              <a:rPr lang="en-US" dirty="0">
                <a:solidFill>
                  <a:schemeClr val="bg1">
                    <a:lumMod val="75000"/>
                  </a:schemeClr>
                </a:solidFill>
              </a:rPr>
              <a:t> 	”If I save my money, I’ll be happy. </a:t>
            </a:r>
            <a:br>
              <a:rPr lang="en-US" dirty="0">
                <a:solidFill>
                  <a:schemeClr val="bg1">
                    <a:lumMod val="75000"/>
                  </a:schemeClr>
                </a:solidFill>
              </a:rPr>
            </a:br>
            <a:r>
              <a:rPr lang="en-US" dirty="0">
                <a:solidFill>
                  <a:schemeClr val="bg1">
                    <a:lumMod val="75000"/>
                  </a:schemeClr>
                </a:solidFill>
              </a:rPr>
              <a:t>						If I win the lottery, I’ll be happy. </a:t>
            </a:r>
            <a:br>
              <a:rPr lang="en-US" dirty="0">
                <a:solidFill>
                  <a:schemeClr val="bg1">
                    <a:lumMod val="75000"/>
                  </a:schemeClr>
                </a:solidFill>
              </a:rPr>
            </a:br>
            <a:r>
              <a:rPr lang="en-US" dirty="0">
                <a:solidFill>
                  <a:schemeClr val="bg1">
                    <a:lumMod val="75000"/>
                  </a:schemeClr>
                </a:solidFill>
              </a:rPr>
              <a:t>						Therefore, if I save my money, I’ll win the lottery!”</a:t>
            </a:r>
          </a:p>
          <a:p>
            <a:pPr lvl="1"/>
            <a:r>
              <a:rPr lang="en-US" b="1" dirty="0">
                <a:solidFill>
                  <a:schemeClr val="bg1">
                    <a:lumMod val="75000"/>
                  </a:schemeClr>
                </a:solidFill>
              </a:rPr>
              <a:t>False Dichotomy:</a:t>
            </a:r>
            <a:r>
              <a:rPr lang="en-US" dirty="0">
                <a:solidFill>
                  <a:schemeClr val="bg1">
                    <a:lumMod val="75000"/>
                  </a:schemeClr>
                </a:solidFill>
              </a:rPr>
              <a:t> 		“Love me or leave me. You haven’t left me. 								Therefore, you must love me! </a:t>
            </a:r>
            <a:br>
              <a:rPr lang="en-US" dirty="0">
                <a:solidFill>
                  <a:schemeClr val="bg1">
                    <a:lumMod val="75000"/>
                  </a:schemeClr>
                </a:solidFill>
              </a:rPr>
            </a:br>
            <a:r>
              <a:rPr lang="en-US" dirty="0">
                <a:solidFill>
                  <a:schemeClr val="bg1">
                    <a:lumMod val="75000"/>
                  </a:schemeClr>
                </a:solidFill>
              </a:rPr>
              <a:t>						(Said as one is lacing up their boots.)”</a:t>
            </a:r>
          </a:p>
          <a:p>
            <a:pPr lvl="1"/>
            <a:r>
              <a:rPr lang="en-US" b="1" dirty="0">
                <a:solidFill>
                  <a:schemeClr val="bg1">
                    <a:lumMod val="75000"/>
                  </a:schemeClr>
                </a:solidFill>
              </a:rPr>
              <a:t>Non Sequitur:</a:t>
            </a:r>
            <a:r>
              <a:rPr lang="en-US" dirty="0">
                <a:solidFill>
                  <a:schemeClr val="bg1">
                    <a:lumMod val="75000"/>
                  </a:schemeClr>
                </a:solidFill>
              </a:rPr>
              <a:t> 			“If you didn’t complain in the past, </a:t>
            </a:r>
            <a:br>
              <a:rPr lang="en-US" dirty="0">
                <a:solidFill>
                  <a:schemeClr val="bg1">
                    <a:lumMod val="75000"/>
                  </a:schemeClr>
                </a:solidFill>
              </a:rPr>
            </a:br>
            <a:r>
              <a:rPr lang="en-US" dirty="0">
                <a:solidFill>
                  <a:schemeClr val="bg1">
                    <a:lumMod val="75000"/>
                  </a:schemeClr>
                </a:solidFill>
              </a:rPr>
              <a:t>						your protest now is illegitimate.”</a:t>
            </a:r>
          </a:p>
        </p:txBody>
      </p:sp>
    </p:spTree>
    <p:extLst>
      <p:ext uri="{BB962C8B-B14F-4D97-AF65-F5344CB8AC3E}">
        <p14:creationId xmlns:p14="http://schemas.microsoft.com/office/powerpoint/2010/main" val="1827494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 Argument			Fallacy</a:t>
            </a:r>
          </a:p>
        </p:txBody>
      </p:sp>
      <p:sp>
        <p:nvSpPr>
          <p:cNvPr id="3" name="Content Placeholder 2"/>
          <p:cNvSpPr>
            <a:spLocks noGrp="1"/>
          </p:cNvSpPr>
          <p:nvPr>
            <p:ph idx="1"/>
          </p:nvPr>
        </p:nvSpPr>
        <p:spPr>
          <a:xfrm>
            <a:off x="2589213" y="1915887"/>
            <a:ext cx="1937067" cy="484414"/>
          </a:xfrm>
        </p:spPr>
        <p:txBody>
          <a:bodyPr>
            <a:normAutofit/>
          </a:bodyPr>
          <a:lstStyle/>
          <a:p>
            <a:pPr marL="0" indent="0">
              <a:buNone/>
            </a:pPr>
            <a:r>
              <a:rPr lang="en-US"/>
              <a:t>Modus Ponens</a:t>
            </a:r>
            <a:endParaRPr lang="en-US" dirty="0"/>
          </a:p>
        </p:txBody>
      </p:sp>
      <p:sp>
        <p:nvSpPr>
          <p:cNvPr id="5" name="TextBox 4"/>
          <p:cNvSpPr txBox="1"/>
          <p:nvPr/>
        </p:nvSpPr>
        <p:spPr>
          <a:xfrm>
            <a:off x="2746305" y="2400301"/>
            <a:ext cx="918841"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A</a:t>
            </a:r>
            <a:endParaRPr lang="is-IS" sz="4800" b="1" dirty="0"/>
          </a:p>
          <a:p>
            <a:r>
              <a:rPr lang="is-IS" sz="2000" b="1" dirty="0"/>
              <a:t>—</a:t>
            </a:r>
          </a:p>
          <a:p>
            <a:r>
              <a:rPr lang="en-US" sz="2000" b="1" dirty="0"/>
              <a:t>B</a:t>
            </a:r>
            <a:endParaRPr lang="is-IS" sz="4800" b="1" dirty="0"/>
          </a:p>
        </p:txBody>
      </p:sp>
      <p:sp>
        <p:nvSpPr>
          <p:cNvPr id="7" name="Content Placeholder 2"/>
          <p:cNvSpPr txBox="1">
            <a:spLocks/>
          </p:cNvSpPr>
          <p:nvPr/>
        </p:nvSpPr>
        <p:spPr>
          <a:xfrm>
            <a:off x="7185928" y="1915887"/>
            <a:ext cx="3261092"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Affirming </a:t>
            </a:r>
            <a:r>
              <a:rPr lang="en-US"/>
              <a:t>the Consequent</a:t>
            </a:r>
            <a:endParaRPr lang="en-US" dirty="0"/>
          </a:p>
        </p:txBody>
      </p:sp>
      <p:sp>
        <p:nvSpPr>
          <p:cNvPr id="9" name="TextBox 8"/>
          <p:cNvSpPr txBox="1"/>
          <p:nvPr/>
        </p:nvSpPr>
        <p:spPr>
          <a:xfrm>
            <a:off x="7343020" y="2400301"/>
            <a:ext cx="918841"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B</a:t>
            </a:r>
            <a:endParaRPr lang="is-IS" sz="4800" b="1" dirty="0"/>
          </a:p>
          <a:p>
            <a:r>
              <a:rPr lang="is-IS" sz="2000" b="1" dirty="0"/>
              <a:t>—</a:t>
            </a:r>
          </a:p>
          <a:p>
            <a:r>
              <a:rPr lang="en-US" sz="2000" b="1" dirty="0"/>
              <a:t>A</a:t>
            </a:r>
            <a:endParaRPr lang="is-IS" sz="4800" b="1" dirty="0"/>
          </a:p>
        </p:txBody>
      </p:sp>
      <p:sp>
        <p:nvSpPr>
          <p:cNvPr id="10" name="Content Placeholder 2"/>
          <p:cNvSpPr txBox="1">
            <a:spLocks/>
          </p:cNvSpPr>
          <p:nvPr/>
        </p:nvSpPr>
        <p:spPr>
          <a:xfrm>
            <a:off x="2589213" y="4133307"/>
            <a:ext cx="1937067"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Modus Tollens</a:t>
            </a:r>
          </a:p>
        </p:txBody>
      </p:sp>
      <p:sp>
        <p:nvSpPr>
          <p:cNvPr id="11" name="TextBox 10"/>
          <p:cNvSpPr txBox="1"/>
          <p:nvPr/>
        </p:nvSpPr>
        <p:spPr>
          <a:xfrm>
            <a:off x="2746305" y="4617721"/>
            <a:ext cx="918841"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~B</a:t>
            </a:r>
            <a:endParaRPr lang="is-IS" sz="4800" b="1" dirty="0"/>
          </a:p>
          <a:p>
            <a:r>
              <a:rPr lang="is-IS" sz="2000" b="1" dirty="0"/>
              <a:t>—</a:t>
            </a:r>
          </a:p>
          <a:p>
            <a:r>
              <a:rPr lang="en-US" sz="2000" b="1" dirty="0"/>
              <a:t>~A</a:t>
            </a:r>
            <a:endParaRPr lang="is-IS" sz="4800" b="1" dirty="0"/>
          </a:p>
        </p:txBody>
      </p:sp>
      <p:sp>
        <p:nvSpPr>
          <p:cNvPr id="12" name="Content Placeholder 2"/>
          <p:cNvSpPr txBox="1">
            <a:spLocks/>
          </p:cNvSpPr>
          <p:nvPr/>
        </p:nvSpPr>
        <p:spPr>
          <a:xfrm>
            <a:off x="7185928" y="4133306"/>
            <a:ext cx="3261092" cy="48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Denying </a:t>
            </a:r>
            <a:r>
              <a:rPr lang="en-US"/>
              <a:t>the Antecedent</a:t>
            </a:r>
            <a:endParaRPr lang="en-US" dirty="0"/>
          </a:p>
        </p:txBody>
      </p:sp>
      <p:sp>
        <p:nvSpPr>
          <p:cNvPr id="13" name="TextBox 12"/>
          <p:cNvSpPr txBox="1"/>
          <p:nvPr/>
        </p:nvSpPr>
        <p:spPr>
          <a:xfrm>
            <a:off x="7343020" y="4617721"/>
            <a:ext cx="918841"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~A</a:t>
            </a:r>
            <a:endParaRPr lang="is-IS" sz="4800" b="1" dirty="0"/>
          </a:p>
          <a:p>
            <a:r>
              <a:rPr lang="is-IS" sz="2000" b="1" dirty="0"/>
              <a:t>—</a:t>
            </a:r>
          </a:p>
          <a:p>
            <a:r>
              <a:rPr lang="en-US" sz="2000" b="1" dirty="0"/>
              <a:t>~B</a:t>
            </a:r>
            <a:endParaRPr lang="is-IS" sz="4800" b="1" dirty="0"/>
          </a:p>
        </p:txBody>
      </p:sp>
    </p:spTree>
    <p:extLst>
      <p:ext uri="{BB962C8B-B14F-4D97-AF65-F5344CB8AC3E}">
        <p14:creationId xmlns:p14="http://schemas.microsoft.com/office/powerpoint/2010/main" val="575009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a rule</a:t>
            </a:r>
          </a:p>
        </p:txBody>
      </p:sp>
      <p:sp>
        <p:nvSpPr>
          <p:cNvPr id="3" name="Content Placeholder 2"/>
          <p:cNvSpPr>
            <a:spLocks noGrp="1"/>
          </p:cNvSpPr>
          <p:nvPr>
            <p:ph idx="1"/>
          </p:nvPr>
        </p:nvSpPr>
        <p:spPr>
          <a:xfrm>
            <a:off x="2589212" y="2133600"/>
            <a:ext cx="8915400" cy="818147"/>
          </a:xfrm>
        </p:spPr>
        <p:txBody>
          <a:bodyPr/>
          <a:lstStyle/>
          <a:p>
            <a:r>
              <a:rPr lang="en-US" b="1" dirty="0"/>
              <a:t>Rule:</a:t>
            </a:r>
            <a:r>
              <a:rPr lang="en-US" dirty="0"/>
              <a:t> “If there’s an A on the red side, there will be a 3 on the teal side.”</a:t>
            </a:r>
          </a:p>
          <a:p>
            <a:r>
              <a:rPr lang="en-US" dirty="0"/>
              <a:t>How do you test this rule?</a:t>
            </a:r>
          </a:p>
        </p:txBody>
      </p:sp>
      <p:sp>
        <p:nvSpPr>
          <p:cNvPr id="5" name="Rectangle 4"/>
          <p:cNvSpPr/>
          <p:nvPr/>
        </p:nvSpPr>
        <p:spPr>
          <a:xfrm>
            <a:off x="2735163" y="3384884"/>
            <a:ext cx="2132028" cy="2987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90416" y="3384884"/>
            <a:ext cx="2132028" cy="2987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45669" y="3384884"/>
            <a:ext cx="2132028" cy="2987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500921" y="3384884"/>
            <a:ext cx="2132028" cy="2987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12714" y="4093975"/>
            <a:ext cx="1176925" cy="1569660"/>
          </a:xfrm>
          <a:prstGeom prst="rect">
            <a:avLst/>
          </a:prstGeom>
          <a:noFill/>
        </p:spPr>
        <p:txBody>
          <a:bodyPr wrap="none" rtlCol="0">
            <a:spAutoFit/>
          </a:bodyPr>
          <a:lstStyle/>
          <a:p>
            <a:r>
              <a:rPr lang="en-US" sz="9600" dirty="0">
                <a:solidFill>
                  <a:schemeClr val="bg1"/>
                </a:solidFill>
                <a:latin typeface="Alfa Slab One" charset="0"/>
                <a:ea typeface="Alfa Slab One" charset="0"/>
                <a:cs typeface="Alfa Slab One" charset="0"/>
              </a:rPr>
              <a:t>A</a:t>
            </a:r>
          </a:p>
        </p:txBody>
      </p:sp>
      <p:sp>
        <p:nvSpPr>
          <p:cNvPr id="10" name="TextBox 9"/>
          <p:cNvSpPr txBox="1"/>
          <p:nvPr/>
        </p:nvSpPr>
        <p:spPr>
          <a:xfrm>
            <a:off x="5467967" y="4093975"/>
            <a:ext cx="1093569" cy="1569660"/>
          </a:xfrm>
          <a:prstGeom prst="rect">
            <a:avLst/>
          </a:prstGeom>
          <a:noFill/>
        </p:spPr>
        <p:txBody>
          <a:bodyPr wrap="none" rtlCol="0">
            <a:spAutoFit/>
          </a:bodyPr>
          <a:lstStyle/>
          <a:p>
            <a:r>
              <a:rPr lang="en-US" sz="9600" dirty="0">
                <a:solidFill>
                  <a:schemeClr val="bg1"/>
                </a:solidFill>
                <a:latin typeface="Alfa Slab One" charset="0"/>
                <a:ea typeface="Alfa Slab One" charset="0"/>
                <a:cs typeface="Alfa Slab One" charset="0"/>
              </a:rPr>
              <a:t>C</a:t>
            </a:r>
          </a:p>
        </p:txBody>
      </p:sp>
      <p:sp>
        <p:nvSpPr>
          <p:cNvPr id="11" name="TextBox 10"/>
          <p:cNvSpPr txBox="1"/>
          <p:nvPr/>
        </p:nvSpPr>
        <p:spPr>
          <a:xfrm>
            <a:off x="7884622" y="4093975"/>
            <a:ext cx="950901" cy="1569660"/>
          </a:xfrm>
          <a:prstGeom prst="rect">
            <a:avLst/>
          </a:prstGeom>
          <a:noFill/>
        </p:spPr>
        <p:txBody>
          <a:bodyPr wrap="none" rtlCol="0">
            <a:spAutoFit/>
          </a:bodyPr>
          <a:lstStyle/>
          <a:p>
            <a:r>
              <a:rPr lang="en-US" sz="9600" dirty="0">
                <a:solidFill>
                  <a:schemeClr val="bg1"/>
                </a:solidFill>
                <a:latin typeface="Alfa Slab One" charset="0"/>
                <a:ea typeface="Alfa Slab One" charset="0"/>
                <a:cs typeface="Alfa Slab One" charset="0"/>
              </a:rPr>
              <a:t>3</a:t>
            </a:r>
          </a:p>
        </p:txBody>
      </p:sp>
      <p:sp>
        <p:nvSpPr>
          <p:cNvPr id="12" name="TextBox 11"/>
          <p:cNvSpPr txBox="1"/>
          <p:nvPr/>
        </p:nvSpPr>
        <p:spPr>
          <a:xfrm>
            <a:off x="10122850" y="4093975"/>
            <a:ext cx="960519" cy="1569660"/>
          </a:xfrm>
          <a:prstGeom prst="rect">
            <a:avLst/>
          </a:prstGeom>
          <a:noFill/>
        </p:spPr>
        <p:txBody>
          <a:bodyPr wrap="none" rtlCol="0">
            <a:spAutoFit/>
          </a:bodyPr>
          <a:lstStyle/>
          <a:p>
            <a:r>
              <a:rPr lang="en-US" sz="9600" dirty="0">
                <a:solidFill>
                  <a:schemeClr val="bg1"/>
                </a:solidFill>
                <a:latin typeface="Alfa Slab One" charset="0"/>
                <a:ea typeface="Alfa Slab One" charset="0"/>
                <a:cs typeface="Alfa Slab One" charset="0"/>
              </a:rPr>
              <a:t>7</a:t>
            </a:r>
          </a:p>
        </p:txBody>
      </p:sp>
    </p:spTree>
    <p:extLst>
      <p:ext uri="{BB962C8B-B14F-4D97-AF65-F5344CB8AC3E}">
        <p14:creationId xmlns:p14="http://schemas.microsoft.com/office/powerpoint/2010/main" val="294825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89213" y="5901612"/>
            <a:ext cx="8915399" cy="956388"/>
          </a:xfrm>
        </p:spPr>
        <p:txBody>
          <a:bodyPr/>
          <a:lstStyle/>
          <a:p>
            <a:r>
              <a:rPr lang="en-US" dirty="0"/>
              <a:t>Back to Popper!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549" y="536510"/>
            <a:ext cx="9209063" cy="5365102"/>
          </a:xfrm>
          <a:prstGeom prst="rect">
            <a:avLst/>
          </a:prstGeom>
        </p:spPr>
      </p:pic>
    </p:spTree>
    <p:extLst>
      <p:ext uri="{BB962C8B-B14F-4D97-AF65-F5344CB8AC3E}">
        <p14:creationId xmlns:p14="http://schemas.microsoft.com/office/powerpoint/2010/main" val="1051903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John Wayne</a:t>
            </a:r>
          </a:p>
        </p:txBody>
      </p:sp>
      <p:sp>
        <p:nvSpPr>
          <p:cNvPr id="3" name="Content Placeholder 2"/>
          <p:cNvSpPr>
            <a:spLocks noGrp="1"/>
          </p:cNvSpPr>
          <p:nvPr>
            <p:ph idx="1"/>
          </p:nvPr>
        </p:nvSpPr>
        <p:spPr>
          <a:xfrm>
            <a:off x="2589212" y="2133600"/>
            <a:ext cx="3897314" cy="3024188"/>
          </a:xfrm>
        </p:spPr>
        <p:txBody>
          <a:bodyPr>
            <a:normAutofit/>
          </a:bodyPr>
          <a:lstStyle/>
          <a:p>
            <a:pPr marL="0" indent="0" algn="just">
              <a:buNone/>
            </a:pPr>
            <a:r>
              <a:rPr lang="en-US" i="1" dirty="0" err="1"/>
              <a:t>Adlarian</a:t>
            </a:r>
            <a:r>
              <a:rPr lang="en-US" i="1" dirty="0"/>
              <a:t> explanation: </a:t>
            </a:r>
          </a:p>
          <a:p>
            <a:pPr marL="0" indent="0" algn="just">
              <a:buNone/>
            </a:pPr>
            <a:r>
              <a:rPr lang="en-US" dirty="0"/>
              <a:t>John Wayne suffered from feelings of inferiority (producing, perhaps, the need to prove to himself that he dared to drown a child).</a:t>
            </a:r>
          </a:p>
          <a:p>
            <a:pPr marL="0" indent="0" algn="just">
              <a:buNone/>
            </a:pPr>
            <a:r>
              <a:rPr lang="en-US" i="1" dirty="0"/>
              <a:t>Freudian explanation: </a:t>
            </a:r>
          </a:p>
          <a:p>
            <a:pPr marL="0" indent="0" algn="just">
              <a:buNone/>
            </a:pPr>
            <a:r>
              <a:rPr lang="en-US" dirty="0"/>
              <a:t>John Wayne is repressed (say, from an Oedipus complex)</a:t>
            </a:r>
          </a:p>
        </p:txBody>
      </p:sp>
      <p:sp>
        <p:nvSpPr>
          <p:cNvPr id="4" name="Content Placeholder 2"/>
          <p:cNvSpPr txBox="1">
            <a:spLocks/>
          </p:cNvSpPr>
          <p:nvPr/>
        </p:nvSpPr>
        <p:spPr>
          <a:xfrm>
            <a:off x="7175500" y="2133600"/>
            <a:ext cx="3897314" cy="29241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i="1" dirty="0" err="1"/>
              <a:t>Adlarian</a:t>
            </a:r>
            <a:r>
              <a:rPr lang="en-US" i="1" dirty="0"/>
              <a:t> explanation: </a:t>
            </a:r>
          </a:p>
          <a:p>
            <a:pPr marL="0" indent="0" algn="just">
              <a:buNone/>
            </a:pPr>
            <a:r>
              <a:rPr lang="en-US" dirty="0"/>
              <a:t>John Wayne suffered from feelings of inferiority (producing, perhaps, the need to teach a child).</a:t>
            </a:r>
          </a:p>
          <a:p>
            <a:pPr marL="0" indent="0" algn="just">
              <a:buNone/>
            </a:pPr>
            <a:endParaRPr lang="en-US" sz="800" dirty="0"/>
          </a:p>
          <a:p>
            <a:pPr marL="0" indent="0" algn="just">
              <a:buNone/>
            </a:pPr>
            <a:r>
              <a:rPr lang="en-US" i="1" dirty="0"/>
              <a:t>Freudian explanation: </a:t>
            </a:r>
          </a:p>
          <a:p>
            <a:pPr marL="0" indent="0" algn="just">
              <a:buNone/>
            </a:pPr>
            <a:r>
              <a:rPr lang="en-US" dirty="0"/>
              <a:t>John Wayne has achieved sublimation</a:t>
            </a:r>
          </a:p>
        </p:txBody>
      </p:sp>
      <p:sp>
        <p:nvSpPr>
          <p:cNvPr id="5" name="TextBox 4"/>
          <p:cNvSpPr txBox="1"/>
          <p:nvPr/>
        </p:nvSpPr>
        <p:spPr>
          <a:xfrm>
            <a:off x="2589212" y="1764268"/>
            <a:ext cx="3728906" cy="369332"/>
          </a:xfrm>
          <a:prstGeom prst="rect">
            <a:avLst/>
          </a:prstGeom>
          <a:noFill/>
        </p:spPr>
        <p:txBody>
          <a:bodyPr wrap="none" rtlCol="0">
            <a:spAutoFit/>
          </a:bodyPr>
          <a:lstStyle/>
          <a:p>
            <a:r>
              <a:rPr lang="en-US" b="1" dirty="0"/>
              <a:t>John </a:t>
            </a:r>
            <a:r>
              <a:rPr lang="en-US" b="1"/>
              <a:t>Wayne tries to drown child</a:t>
            </a:r>
            <a:endParaRPr lang="en-US" b="1" dirty="0"/>
          </a:p>
        </p:txBody>
      </p:sp>
      <p:sp>
        <p:nvSpPr>
          <p:cNvPr id="6" name="TextBox 5"/>
          <p:cNvSpPr txBox="1"/>
          <p:nvPr/>
        </p:nvSpPr>
        <p:spPr>
          <a:xfrm>
            <a:off x="7259704" y="1764268"/>
            <a:ext cx="3687228" cy="369332"/>
          </a:xfrm>
          <a:prstGeom prst="rect">
            <a:avLst/>
          </a:prstGeom>
          <a:noFill/>
        </p:spPr>
        <p:txBody>
          <a:bodyPr wrap="none" rtlCol="0">
            <a:spAutoFit/>
          </a:bodyPr>
          <a:lstStyle/>
          <a:p>
            <a:r>
              <a:rPr lang="en-US" b="1" dirty="0"/>
              <a:t>John Wayne tries to teach child</a:t>
            </a:r>
          </a:p>
        </p:txBody>
      </p:sp>
    </p:spTree>
    <p:extLst>
      <p:ext uri="{BB962C8B-B14F-4D97-AF65-F5344CB8AC3E}">
        <p14:creationId xmlns:p14="http://schemas.microsoft.com/office/powerpoint/2010/main" val="60380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from analogy</a:t>
            </a:r>
          </a:p>
        </p:txBody>
      </p:sp>
      <p:sp>
        <p:nvSpPr>
          <p:cNvPr id="3" name="Content Placeholder 2"/>
          <p:cNvSpPr>
            <a:spLocks noGrp="1"/>
          </p:cNvSpPr>
          <p:nvPr>
            <p:ph idx="1"/>
          </p:nvPr>
        </p:nvSpPr>
        <p:spPr>
          <a:xfrm>
            <a:off x="2589213" y="1915886"/>
            <a:ext cx="3121776" cy="4581166"/>
          </a:xfrm>
        </p:spPr>
        <p:txBody>
          <a:bodyPr>
            <a:normAutofit/>
          </a:bodyPr>
          <a:lstStyle/>
          <a:p>
            <a:pPr>
              <a:buFont typeface="+mj-lt"/>
              <a:buAutoNum type="arabicPeriod"/>
            </a:pPr>
            <a:r>
              <a:rPr lang="en-US" dirty="0"/>
              <a:t>Earth is in the habitable zone, has an Earth-sized mass, takes between 350-390 days to orbit its star, and is host to lots of life.</a:t>
            </a:r>
          </a:p>
          <a:p>
            <a:pPr>
              <a:buFont typeface="+mj-lt"/>
              <a:buAutoNum type="arabicPeriod"/>
            </a:pPr>
            <a:r>
              <a:rPr lang="en-US" dirty="0"/>
              <a:t>Kepler 452b is in the habitable zone, has an Earth-sized mass, and takes between 350 and 390 days to orbit its star.</a:t>
            </a:r>
          </a:p>
          <a:p>
            <a:pPr>
              <a:buFont typeface="+mj-lt"/>
              <a:buAutoNum type="arabicPeriod"/>
            </a:pPr>
            <a:r>
              <a:rPr lang="en-US" b="1" dirty="0"/>
              <a:t>Therefore</a:t>
            </a:r>
            <a:r>
              <a:rPr lang="en-US" dirty="0"/>
              <a:t>, it is likely to also host lots of life.</a:t>
            </a:r>
          </a:p>
        </p:txBody>
      </p:sp>
      <p:sp>
        <p:nvSpPr>
          <p:cNvPr id="8" name="Content Placeholder 2"/>
          <p:cNvSpPr txBox="1">
            <a:spLocks/>
          </p:cNvSpPr>
          <p:nvPr/>
        </p:nvSpPr>
        <p:spPr>
          <a:xfrm>
            <a:off x="7308169" y="1915885"/>
            <a:ext cx="3167325" cy="45811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mj-lt"/>
              <a:buAutoNum type="arabicPeriod"/>
            </a:pPr>
            <a:r>
              <a:rPr lang="en-US" i="1" dirty="0"/>
              <a:t>The Fate of the Furious</a:t>
            </a:r>
            <a:r>
              <a:rPr lang="en-US" dirty="0"/>
              <a:t> has many of the same cast members, cars, crew, producers, writers, and plot as all prior Fast &amp; Furious films.</a:t>
            </a:r>
          </a:p>
          <a:p>
            <a:pPr>
              <a:buFont typeface="+mj-lt"/>
              <a:buAutoNum type="arabicPeriod"/>
            </a:pPr>
            <a:r>
              <a:rPr lang="en-US" dirty="0"/>
              <a:t>I thought those films were far too fast and/or furious for me.</a:t>
            </a:r>
          </a:p>
          <a:p>
            <a:pPr>
              <a:buFont typeface="+mj-lt"/>
              <a:buAutoNum type="arabicPeriod"/>
            </a:pPr>
            <a:r>
              <a:rPr lang="en-US" b="1" dirty="0"/>
              <a:t>Therefore</a:t>
            </a:r>
            <a:r>
              <a:rPr lang="en-US" dirty="0"/>
              <a:t>, I am also likely to think </a:t>
            </a:r>
            <a:r>
              <a:rPr lang="en-US" i="1" dirty="0"/>
              <a:t>the Fate of the Furious</a:t>
            </a:r>
            <a:r>
              <a:rPr lang="en-US" dirty="0"/>
              <a:t> will be too fast or furious for me.</a:t>
            </a:r>
          </a:p>
        </p:txBody>
      </p:sp>
    </p:spTree>
    <p:extLst>
      <p:ext uri="{BB962C8B-B14F-4D97-AF65-F5344CB8AC3E}">
        <p14:creationId xmlns:p14="http://schemas.microsoft.com/office/powerpoint/2010/main" val="538093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Confirmation bias everywhere</a:t>
            </a:r>
          </a:p>
        </p:txBody>
      </p:sp>
      <p:sp>
        <p:nvSpPr>
          <p:cNvPr id="3" name="Content Placeholder 2"/>
          <p:cNvSpPr>
            <a:spLocks noGrp="1"/>
          </p:cNvSpPr>
          <p:nvPr>
            <p:ph idx="1"/>
          </p:nvPr>
        </p:nvSpPr>
        <p:spPr/>
        <p:txBody>
          <a:bodyPr/>
          <a:lstStyle/>
          <a:p>
            <a:pPr algn="just"/>
            <a:r>
              <a:rPr lang="en-GB" altLang="x-none" dirty="0">
                <a:ea typeface="Times New Roman" charset="0"/>
                <a:cs typeface="Times New Roman" charset="0"/>
              </a:rPr>
              <a:t>“Admirers of Marx, Freud and Adler were impressed by the ability of the theories to explain everything that happened within their domain. </a:t>
            </a:r>
            <a:r>
              <a:rPr lang="en-GB" altLang="x-none" b="1" dirty="0">
                <a:ea typeface="Times New Roman" charset="0"/>
                <a:cs typeface="Times New Roman" charset="0"/>
              </a:rPr>
              <a:t>They saw confirming instances everywhere; whatever happened always confirmed it</a:t>
            </a:r>
            <a:r>
              <a:rPr lang="en-GB" altLang="x-none" dirty="0">
                <a:ea typeface="Times New Roman" charset="0"/>
                <a:cs typeface="Times New Roman" charset="0"/>
              </a:rPr>
              <a:t>. Its truth appeared manifest; people who did not see the truth refused to because of their class interest or because of their repressions which were crying out for treatment. A Marxist could not open a newspaper without finding on every page confirming evidence for his interpretation of history</a:t>
            </a:r>
            <a:r>
              <a:rPr lang="en-GB" altLang="x-none" dirty="0"/>
              <a:t>“ </a:t>
            </a:r>
            <a:r>
              <a:rPr lang="en-GB" altLang="x-none" sz="1400" dirty="0"/>
              <a:t>(1963, p. 45)</a:t>
            </a:r>
          </a:p>
          <a:p>
            <a:pPr algn="just"/>
            <a:r>
              <a:rPr lang="en-GB" altLang="x-none" dirty="0"/>
              <a:t>If we cannot learn from our mistakes, how can we improve our theories?</a:t>
            </a:r>
          </a:p>
        </p:txBody>
      </p:sp>
    </p:spTree>
    <p:extLst>
      <p:ext uri="{BB962C8B-B14F-4D97-AF65-F5344CB8AC3E}">
        <p14:creationId xmlns:p14="http://schemas.microsoft.com/office/powerpoint/2010/main" val="1225023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Explanations are cheap</a:t>
            </a:r>
          </a:p>
        </p:txBody>
      </p:sp>
      <p:sp>
        <p:nvSpPr>
          <p:cNvPr id="6" name="Content Placeholder 5"/>
          <p:cNvSpPr txBox="1">
            <a:spLocks noGrp="1"/>
          </p:cNvSpPr>
          <p:nvPr>
            <p:ph idx="1"/>
          </p:nvPr>
        </p:nvSpPr>
        <p:spPr>
          <a:xfrm>
            <a:off x="2589213" y="2133600"/>
            <a:ext cx="8126412" cy="1754326"/>
          </a:xfrm>
          <a:prstGeom prst="rect">
            <a:avLst/>
          </a:prstGeom>
          <a:noFill/>
        </p:spPr>
        <p:txBody>
          <a:bodyPr wrap="square" rtlCol="0">
            <a:spAutoFit/>
          </a:bodyPr>
          <a:lstStyle/>
          <a:p>
            <a:pPr marL="0" indent="0" algn="just">
              <a:buNone/>
            </a:pPr>
            <a:r>
              <a:rPr lang="en-US" dirty="0"/>
              <a:t>“</a:t>
            </a:r>
            <a:r>
              <a:rPr lang="en-US" b="1" dirty="0"/>
              <a:t>I could not think of any human </a:t>
            </a:r>
            <a:r>
              <a:rPr lang="en-US" b="1" dirty="0" err="1"/>
              <a:t>behaviour</a:t>
            </a:r>
            <a:r>
              <a:rPr lang="en-US" b="1" dirty="0"/>
              <a:t> which could not be interpreted </a:t>
            </a:r>
            <a:r>
              <a:rPr lang="en-US" dirty="0"/>
              <a:t>in terms of either theory. It was precisely this fact — that</a:t>
            </a:r>
            <a:r>
              <a:rPr lang="en-US" b="1" dirty="0"/>
              <a:t> they always fitted, that they were always </a:t>
            </a:r>
            <a:r>
              <a:rPr lang="en-US" dirty="0"/>
              <a:t>confirmed — which in the eyes of their admirers constituted the strongest argument in </a:t>
            </a:r>
            <a:r>
              <a:rPr lang="en-US" dirty="0" err="1"/>
              <a:t>favour</a:t>
            </a:r>
            <a:r>
              <a:rPr lang="en-US" dirty="0"/>
              <a:t> of these theories. It began to dawn on me that</a:t>
            </a:r>
            <a:r>
              <a:rPr lang="en-US" b="1" dirty="0"/>
              <a:t> this apparent strength was in fact their weakness</a:t>
            </a:r>
            <a:r>
              <a:rPr lang="en-US" dirty="0"/>
              <a:t>.”	        						        – Karl Popper</a:t>
            </a:r>
          </a:p>
        </p:txBody>
      </p:sp>
      <p:sp>
        <p:nvSpPr>
          <p:cNvPr id="7" name="TextBox 6"/>
          <p:cNvSpPr txBox="1"/>
          <p:nvPr/>
        </p:nvSpPr>
        <p:spPr>
          <a:xfrm>
            <a:off x="2866767" y="4797911"/>
            <a:ext cx="7571303" cy="1338828"/>
          </a:xfrm>
          <a:prstGeom prst="rect">
            <a:avLst/>
          </a:prstGeom>
          <a:noFill/>
        </p:spPr>
        <p:txBody>
          <a:bodyPr wrap="none" rtlCol="0">
            <a:spAutoFit/>
          </a:bodyPr>
          <a:lstStyle/>
          <a:p>
            <a:pPr marL="285750" indent="-285750">
              <a:lnSpc>
                <a:spcPct val="150000"/>
              </a:lnSpc>
              <a:buFont typeface="Arial" charset="0"/>
              <a:buChar char="•"/>
            </a:pPr>
            <a:r>
              <a:rPr lang="en-US" dirty="0"/>
              <a:t>Everything confirms their theories, nothing falsifies them.	</a:t>
            </a:r>
          </a:p>
          <a:p>
            <a:pPr marL="285750" indent="-285750">
              <a:lnSpc>
                <a:spcPct val="150000"/>
              </a:lnSpc>
              <a:buFont typeface="Arial" charset="0"/>
              <a:buChar char="•"/>
            </a:pPr>
            <a:r>
              <a:rPr lang="en-US" dirty="0"/>
              <a:t>Not just every actual thing, but every </a:t>
            </a:r>
            <a:r>
              <a:rPr lang="en-US" b="1" i="1" dirty="0"/>
              <a:t>conceivable</a:t>
            </a:r>
            <a:r>
              <a:rPr lang="en-US" dirty="0"/>
              <a:t> thing.</a:t>
            </a:r>
          </a:p>
          <a:p>
            <a:pPr marL="285750" indent="-285750">
              <a:lnSpc>
                <a:spcPct val="150000"/>
              </a:lnSpc>
              <a:buFont typeface="Arial" charset="0"/>
              <a:buChar char="•"/>
            </a:pPr>
            <a:r>
              <a:rPr lang="en-US" dirty="0"/>
              <a:t>Conclusion: Pseudoscience is distinctively </a:t>
            </a:r>
            <a:r>
              <a:rPr lang="en-US" b="1" i="1" dirty="0"/>
              <a:t>unfalsifiable</a:t>
            </a:r>
          </a:p>
        </p:txBody>
      </p:sp>
    </p:spTree>
    <p:extLst>
      <p:ext uri="{BB962C8B-B14F-4D97-AF65-F5344CB8AC3E}">
        <p14:creationId xmlns:p14="http://schemas.microsoft.com/office/powerpoint/2010/main" val="1047518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Science?</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Consider Newton, Einstein:</a:t>
            </a:r>
          </a:p>
          <a:p>
            <a:pPr lvl="1"/>
            <a:r>
              <a:rPr lang="en-US" dirty="0"/>
              <a:t>Most </a:t>
            </a:r>
            <a:r>
              <a:rPr lang="en-US" i="1" dirty="0"/>
              <a:t>conceivable</a:t>
            </a:r>
            <a:r>
              <a:rPr lang="en-US" dirty="0"/>
              <a:t> evidence would falsify these theories </a:t>
            </a:r>
            <a:br>
              <a:rPr lang="en-US" dirty="0"/>
            </a:br>
            <a:r>
              <a:rPr lang="en-US" dirty="0"/>
              <a:t>(e.g. if all apples just floated whenever they were left alone)</a:t>
            </a:r>
          </a:p>
          <a:p>
            <a:pPr lvl="1"/>
            <a:r>
              <a:rPr lang="en-US" dirty="0"/>
              <a:t>But no </a:t>
            </a:r>
            <a:r>
              <a:rPr lang="en-US" i="1" dirty="0"/>
              <a:t>actual</a:t>
            </a:r>
            <a:r>
              <a:rPr lang="en-US" dirty="0"/>
              <a:t> evidence has</a:t>
            </a:r>
            <a:r>
              <a:rPr lang="mr-IN" dirty="0"/>
              <a:t>…</a:t>
            </a:r>
            <a:br>
              <a:rPr lang="en-US" dirty="0"/>
            </a:br>
            <a:r>
              <a:rPr lang="en-US" dirty="0"/>
              <a:t>(we’ll get back to this.)</a:t>
            </a:r>
          </a:p>
          <a:p>
            <a:r>
              <a:rPr lang="en-US" dirty="0"/>
              <a:t>In fact, consider Einstein’s </a:t>
            </a:r>
            <a:r>
              <a:rPr lang="en-US" i="1" dirty="0"/>
              <a:t>General Theory of Relativity</a:t>
            </a:r>
            <a:r>
              <a:rPr lang="en-US" dirty="0"/>
              <a:t>, which claims, among other things, that matter </a:t>
            </a:r>
            <a:r>
              <a:rPr lang="en-US" b="1" i="1" dirty="0"/>
              <a:t>bends</a:t>
            </a:r>
            <a:r>
              <a:rPr lang="en-US" dirty="0"/>
              <a:t> space.</a:t>
            </a:r>
          </a:p>
          <a:p>
            <a:r>
              <a:rPr lang="en-US" dirty="0"/>
              <a:t>He predicts: if we could compare the position of a far-off object when there </a:t>
            </a:r>
            <a:r>
              <a:rPr lang="en-US" b="1" i="1" dirty="0"/>
              <a:t>was</a:t>
            </a:r>
            <a:r>
              <a:rPr lang="en-US" dirty="0"/>
              <a:t> a massive object in between to when there </a:t>
            </a:r>
            <a:r>
              <a:rPr lang="en-US" b="1" i="1" dirty="0"/>
              <a:t>wasn’t</a:t>
            </a:r>
            <a:r>
              <a:rPr lang="en-US" dirty="0"/>
              <a:t>, we would see evidence of his view.</a:t>
            </a:r>
          </a:p>
          <a:p>
            <a:r>
              <a:rPr lang="en-US" dirty="0"/>
              <a:t>Evidence </a:t>
            </a:r>
            <a:r>
              <a:rPr lang="en-US" b="1" i="1" dirty="0"/>
              <a:t>NOBODY</a:t>
            </a:r>
            <a:r>
              <a:rPr lang="en-US" dirty="0"/>
              <a:t> had ever seen, nor predicted before him.</a:t>
            </a:r>
          </a:p>
          <a:p>
            <a:r>
              <a:rPr lang="en-US" dirty="0"/>
              <a:t>It takes four years (and a world war) before anybody is able to test his theory.</a:t>
            </a:r>
          </a:p>
        </p:txBody>
      </p:sp>
    </p:spTree>
    <p:extLst>
      <p:ext uri="{BB962C8B-B14F-4D97-AF65-F5344CB8AC3E}">
        <p14:creationId xmlns:p14="http://schemas.microsoft.com/office/powerpoint/2010/main" val="565365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4"/>
          <p:cNvPicPr>
            <a:picLocks noChangeAspect="1"/>
          </p:cNvPicPr>
          <p:nvPr/>
        </p:nvPicPr>
        <p:blipFill rotWithShape="1">
          <a:blip r:embed="rId2">
            <a:alphaModFix/>
            <a:extLst>
              <a:ext uri="{28A0092B-C50C-407E-A947-70E740481C1C}">
                <a14:useLocalDpi xmlns:a14="http://schemas.microsoft.com/office/drawing/2010/main" val="0"/>
              </a:ext>
            </a:extLst>
          </a:blip>
          <a:srcRect l="4847" r="1" b="1"/>
          <a:stretch/>
        </p:blipFill>
        <p:spPr>
          <a:xfrm>
            <a:off x="20" y="10"/>
            <a:ext cx="12191980" cy="6857990"/>
          </a:xfrm>
          <a:prstGeom prst="rect">
            <a:avLst/>
          </a:prstGeom>
        </p:spPr>
      </p:pic>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 y="228600"/>
            <a:ext cx="2851516" cy="6638628"/>
            <a:chOff x="2487613" y="285750"/>
            <a:chExt cx="2428875" cy="5654676"/>
          </a:xfrm>
        </p:grpSpPr>
        <p:sp>
          <p:nvSpPr>
            <p:cNvPr id="13"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val="1"/>
              </p:ext>
            </p:extLst>
          </p:nvPr>
        </p:nvGrpSpPr>
        <p:grpSpPr>
          <a:xfrm>
            <a:off x="27221" y="-786"/>
            <a:ext cx="2356674" cy="6854039"/>
            <a:chOff x="6627813" y="194833"/>
            <a:chExt cx="1952625" cy="5678918"/>
          </a:xfrm>
        </p:grpSpPr>
        <p:sp>
          <p:nvSpPr>
            <p:cNvPr id="26"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82880" y="649858"/>
            <a:ext cx="1409078" cy="749167"/>
          </a:xfrm>
        </p:spPr>
        <p:txBody>
          <a:bodyPr>
            <a:normAutofit/>
          </a:bodyPr>
          <a:lstStyle/>
          <a:p>
            <a:r>
              <a:rPr lang="en-US" dirty="0">
                <a:solidFill>
                  <a:schemeClr val="bg1"/>
                </a:solidFill>
              </a:rPr>
              <a:t>1919</a:t>
            </a:r>
          </a:p>
        </p:txBody>
      </p:sp>
    </p:spTree>
    <p:extLst>
      <p:ext uri="{BB962C8B-B14F-4D97-AF65-F5344CB8AC3E}">
        <p14:creationId xmlns:p14="http://schemas.microsoft.com/office/powerpoint/2010/main" val="16256990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the Criterion”</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Observation: Pseudoscientific theories take no risk, but Einstein’s was very </a:t>
            </a:r>
            <a:r>
              <a:rPr lang="en-US" i="1" dirty="0"/>
              <a:t>risky.</a:t>
            </a:r>
            <a:endParaRPr lang="en-US" dirty="0"/>
          </a:p>
          <a:p>
            <a:r>
              <a:rPr lang="en-US" dirty="0"/>
              <a:t>One could </a:t>
            </a:r>
            <a:r>
              <a:rPr lang="en-US" i="1" dirty="0"/>
              <a:t>easily</a:t>
            </a:r>
            <a:r>
              <a:rPr lang="en-US" dirty="0"/>
              <a:t> imagine the results not matching his prediction.</a:t>
            </a:r>
          </a:p>
          <a:p>
            <a:r>
              <a:rPr lang="en-US" dirty="0"/>
              <a:t>So, Popper claims:</a:t>
            </a:r>
          </a:p>
          <a:p>
            <a:pPr lvl="1"/>
            <a:r>
              <a:rPr lang="en-US" i="1" dirty="0"/>
              <a:t>Falsifiability</a:t>
            </a:r>
            <a:r>
              <a:rPr lang="en-US" dirty="0"/>
              <a:t> is the criterion of science</a:t>
            </a:r>
          </a:p>
          <a:p>
            <a:r>
              <a:rPr lang="en-US" b="1" dirty="0"/>
              <a:t>Falsifiability:</a:t>
            </a:r>
            <a:r>
              <a:rPr lang="en-US" dirty="0"/>
              <a:t> the logical possibility of being shown to be false by observation. The possibility of such proof existing without self-contradiction.</a:t>
            </a:r>
          </a:p>
        </p:txBody>
      </p:sp>
    </p:spTree>
    <p:extLst>
      <p:ext uri="{BB962C8B-B14F-4D97-AF65-F5344CB8AC3E}">
        <p14:creationId xmlns:p14="http://schemas.microsoft.com/office/powerpoint/2010/main" val="689559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 of the Criterion”</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Falsification of scientific claim is logically valid:</a:t>
            </a:r>
          </a:p>
          <a:p>
            <a:pPr lvl="1"/>
            <a:r>
              <a:rPr lang="en-US" dirty="0"/>
              <a:t>If Theory T is true, then we should see Observation O.</a:t>
            </a:r>
          </a:p>
          <a:p>
            <a:pPr lvl="1"/>
            <a:r>
              <a:rPr lang="en-US" dirty="0"/>
              <a:t>We do not see Observation O.</a:t>
            </a:r>
          </a:p>
          <a:p>
            <a:pPr lvl="1"/>
            <a:r>
              <a:rPr lang="en-US" dirty="0"/>
              <a:t>Therefore, Theory T is not true.</a:t>
            </a:r>
          </a:p>
          <a:p>
            <a:r>
              <a:rPr lang="en-US" dirty="0"/>
              <a:t>On the other hand, the confirmation we see of pseudoscience, is fallacious:</a:t>
            </a:r>
          </a:p>
          <a:p>
            <a:pPr lvl="1"/>
            <a:r>
              <a:rPr lang="en-US" dirty="0"/>
              <a:t>If Theory T is true, then we should see Observation O.</a:t>
            </a:r>
          </a:p>
          <a:p>
            <a:pPr lvl="1"/>
            <a:r>
              <a:rPr lang="en-US" dirty="0"/>
              <a:t>We see Observation O.</a:t>
            </a:r>
          </a:p>
          <a:p>
            <a:pPr lvl="1"/>
            <a:r>
              <a:rPr lang="en-US" dirty="0"/>
              <a:t>Therefore, Theory T is true.</a:t>
            </a:r>
          </a:p>
        </p:txBody>
      </p:sp>
    </p:spTree>
    <p:extLst>
      <p:ext uri="{BB962C8B-B14F-4D97-AF65-F5344CB8AC3E}">
        <p14:creationId xmlns:p14="http://schemas.microsoft.com/office/powerpoint/2010/main" val="1609748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Are these claims falsifiable?</a:t>
            </a:r>
          </a:p>
        </p:txBody>
      </p:sp>
      <p:sp>
        <p:nvSpPr>
          <p:cNvPr id="3" name="Content Placeholder 2"/>
          <p:cNvSpPr>
            <a:spLocks noGrp="1"/>
          </p:cNvSpPr>
          <p:nvPr>
            <p:ph idx="1"/>
          </p:nvPr>
        </p:nvSpPr>
        <p:spPr>
          <a:xfrm>
            <a:off x="2589212" y="2133600"/>
            <a:ext cx="8915400" cy="4021394"/>
          </a:xfrm>
        </p:spPr>
        <p:txBody>
          <a:bodyPr>
            <a:normAutofit/>
          </a:bodyPr>
          <a:lstStyle/>
          <a:p>
            <a:pPr>
              <a:buFont typeface="+mj-lt"/>
              <a:buAutoNum type="arabicPeriod"/>
            </a:pPr>
            <a:r>
              <a:rPr lang="en-US" dirty="0"/>
              <a:t>Big Foot </a:t>
            </a:r>
            <a:r>
              <a:rPr lang="en-US" i="1" dirty="0"/>
              <a:t>is</a:t>
            </a:r>
            <a:r>
              <a:rPr lang="en-US" dirty="0"/>
              <a:t> Real.</a:t>
            </a:r>
          </a:p>
          <a:p>
            <a:pPr>
              <a:buFont typeface="+mj-lt"/>
              <a:buAutoNum type="arabicPeriod"/>
            </a:pPr>
            <a:r>
              <a:rPr lang="en-US" dirty="0"/>
              <a:t>Big Foot is not Real.</a:t>
            </a:r>
          </a:p>
          <a:p>
            <a:pPr>
              <a:buFont typeface="+mj-lt"/>
              <a:buAutoNum type="arabicPeriod"/>
            </a:pPr>
            <a:r>
              <a:rPr lang="en-US" dirty="0"/>
              <a:t>5 + 7 = 12</a:t>
            </a:r>
          </a:p>
          <a:p>
            <a:pPr>
              <a:buFont typeface="+mj-lt"/>
              <a:buAutoNum type="arabicPeriod"/>
            </a:pPr>
            <a:r>
              <a:rPr lang="en-US" dirty="0"/>
              <a:t>Fifty percent of the students at UNR are taller than average.</a:t>
            </a:r>
          </a:p>
          <a:p>
            <a:pPr>
              <a:buFont typeface="+mj-lt"/>
              <a:buAutoNum type="arabicPeriod"/>
            </a:pPr>
            <a:r>
              <a:rPr lang="en-US" dirty="0"/>
              <a:t>The USA is the highest taxed nation in the world.</a:t>
            </a:r>
          </a:p>
          <a:p>
            <a:pPr>
              <a:buFont typeface="+mj-lt"/>
              <a:buAutoNum type="arabicPeriod"/>
            </a:pPr>
            <a:r>
              <a:rPr lang="en-US" dirty="0"/>
              <a:t>Aliens landed at Roswell and the government covered it up.</a:t>
            </a:r>
          </a:p>
          <a:p>
            <a:pPr>
              <a:buFont typeface="+mj-lt"/>
              <a:buAutoNum type="arabicPeriod"/>
            </a:pPr>
            <a:r>
              <a:rPr lang="en-US" dirty="0"/>
              <a:t>Alcibiades spoke with a lisp.</a:t>
            </a:r>
          </a:p>
          <a:p>
            <a:pPr>
              <a:buFont typeface="+mj-lt"/>
              <a:buAutoNum type="arabicPeriod"/>
            </a:pPr>
            <a:r>
              <a:rPr lang="en-US" dirty="0"/>
              <a:t>Human beings descended from Australopithecus.</a:t>
            </a:r>
          </a:p>
          <a:p>
            <a:pPr>
              <a:buFont typeface="+mj-lt"/>
              <a:buAutoNum type="arabicPeriod"/>
            </a:pPr>
            <a:r>
              <a:rPr lang="en-US" dirty="0"/>
              <a:t>Much biological change is explained by Evolution by Natural Selection.</a:t>
            </a:r>
          </a:p>
          <a:p>
            <a:pPr>
              <a:buFont typeface="+mj-lt"/>
              <a:buAutoNum type="arabicPeriod"/>
            </a:pPr>
            <a:r>
              <a:rPr lang="en-US" dirty="0"/>
              <a:t>We live in but one of a multiverse.</a:t>
            </a:r>
          </a:p>
        </p:txBody>
      </p:sp>
    </p:spTree>
    <p:extLst>
      <p:ext uri="{BB962C8B-B14F-4D97-AF65-F5344CB8AC3E}">
        <p14:creationId xmlns:p14="http://schemas.microsoft.com/office/powerpoint/2010/main" val="1256120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Popper’s Principles</a:t>
            </a:r>
          </a:p>
        </p:txBody>
      </p:sp>
      <p:sp>
        <p:nvSpPr>
          <p:cNvPr id="3" name="Content Placeholder 2"/>
          <p:cNvSpPr>
            <a:spLocks noGrp="1"/>
          </p:cNvSpPr>
          <p:nvPr>
            <p:ph idx="1"/>
          </p:nvPr>
        </p:nvSpPr>
        <p:spPr>
          <a:xfrm>
            <a:off x="2589212" y="1905000"/>
            <a:ext cx="8915400" cy="4724400"/>
          </a:xfrm>
        </p:spPr>
        <p:txBody>
          <a:bodyPr>
            <a:normAutofit/>
          </a:bodyPr>
          <a:lstStyle/>
          <a:p>
            <a:r>
              <a:rPr lang="en-US" dirty="0"/>
              <a:t>Deduction is the only logic; there is no inductive logic.</a:t>
            </a:r>
          </a:p>
          <a:p>
            <a:r>
              <a:rPr lang="en-US" i="1" dirty="0"/>
              <a:t>Theory of rationality</a:t>
            </a:r>
            <a:r>
              <a:rPr lang="en-US" dirty="0"/>
              <a:t>: accept the boldest/riskiest/highest content theory which is falsifiable, but not yet falsified.</a:t>
            </a:r>
          </a:p>
          <a:p>
            <a:pPr lvl="1"/>
            <a:r>
              <a:rPr lang="en-US" dirty="0"/>
              <a:t>Timid: the Earth has been around for a long time</a:t>
            </a:r>
          </a:p>
          <a:p>
            <a:pPr lvl="1"/>
            <a:r>
              <a:rPr lang="en-US" dirty="0"/>
              <a:t>Bold: the Earth has been around for hundreds or thousands of millions of years</a:t>
            </a:r>
          </a:p>
          <a:p>
            <a:pPr lvl="1"/>
            <a:r>
              <a:rPr lang="en-US" dirty="0"/>
              <a:t>Boldest: The Earth came into being 4.55 Billion years ago on a Tuesday.</a:t>
            </a:r>
          </a:p>
          <a:p>
            <a:r>
              <a:rPr lang="en-GB" altLang="x-none" dirty="0">
                <a:ea typeface="Times New Roman" charset="0"/>
                <a:cs typeface="Times New Roman" charset="0"/>
              </a:rPr>
              <a:t>It is only when theories are falsified that we get feedback from Nature and a chance to improve our knowledge.</a:t>
            </a:r>
          </a:p>
          <a:p>
            <a:r>
              <a:rPr lang="en-GB" altLang="x-none" dirty="0">
                <a:ea typeface="Times New Roman" charset="0"/>
                <a:cs typeface="Times New Roman" charset="0"/>
              </a:rPr>
              <a:t>Theories that survive rigorous attempts at falsification are NOT proved nor confirmed; they are “corroborated” but can only be held tentatively.</a:t>
            </a:r>
            <a:endParaRPr lang="en-US" dirty="0"/>
          </a:p>
        </p:txBody>
      </p:sp>
    </p:spTree>
    <p:extLst>
      <p:ext uri="{BB962C8B-B14F-4D97-AF65-F5344CB8AC3E}">
        <p14:creationId xmlns:p14="http://schemas.microsoft.com/office/powerpoint/2010/main" val="167903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Popper’s Theory of Rationality</a:t>
            </a:r>
          </a:p>
        </p:txBody>
      </p:sp>
      <p:sp>
        <p:nvSpPr>
          <p:cNvPr id="3" name="Content Placeholder 2"/>
          <p:cNvSpPr>
            <a:spLocks noGrp="1"/>
          </p:cNvSpPr>
          <p:nvPr>
            <p:ph idx="1"/>
          </p:nvPr>
        </p:nvSpPr>
        <p:spPr>
          <a:xfrm>
            <a:off x="2589212" y="2133600"/>
            <a:ext cx="8915400" cy="4724400"/>
          </a:xfrm>
        </p:spPr>
        <p:txBody>
          <a:bodyPr>
            <a:normAutofit/>
          </a:bodyPr>
          <a:lstStyle/>
          <a:p>
            <a:r>
              <a:rPr lang="en-US" dirty="0"/>
              <a:t>Everything is possible, as far as we can tell, we are in perfect ignorance</a:t>
            </a:r>
          </a:p>
          <a:p>
            <a:pPr lvl="1"/>
            <a:r>
              <a:rPr lang="en-US" dirty="0"/>
              <a:t>	E.g., F=ma or F=mv or F=m</a:t>
            </a:r>
            <a:r>
              <a:rPr lang="en-US" baseline="30000" dirty="0"/>
              <a:t>2</a:t>
            </a:r>
            <a:r>
              <a:rPr lang="en-US" dirty="0"/>
              <a:t>a or…</a:t>
            </a:r>
          </a:p>
          <a:p>
            <a:r>
              <a:rPr lang="en-US" dirty="0"/>
              <a:t>Experience rules out some possibilities</a:t>
            </a:r>
          </a:p>
          <a:p>
            <a:r>
              <a:rPr lang="en-US" dirty="0"/>
              <a:t>Scientific theories are </a:t>
            </a:r>
            <a:r>
              <a:rPr lang="en-US" b="1" i="1" dirty="0"/>
              <a:t>constrained</a:t>
            </a:r>
            <a:r>
              <a:rPr lang="en-US" dirty="0"/>
              <a:t> by observational data.</a:t>
            </a:r>
          </a:p>
          <a:p>
            <a:r>
              <a:rPr lang="en-US" dirty="0"/>
              <a:t>“Genuine test” is defined in terms of attempts to falsify. </a:t>
            </a:r>
          </a:p>
          <a:p>
            <a:r>
              <a:rPr lang="en-US" dirty="0"/>
              <a:t>Theories can be protected from the evidence by qualifications, ad hoc changes, discounting data, etc.</a:t>
            </a:r>
          </a:p>
          <a:p>
            <a:pPr lvl="1"/>
            <a:r>
              <a:rPr lang="en-US" dirty="0"/>
              <a:t>E.g.: Is the theory of global warming falsified by time periods of cooling?</a:t>
            </a:r>
          </a:p>
          <a:p>
            <a:pPr>
              <a:spcBef>
                <a:spcPct val="50000"/>
              </a:spcBef>
            </a:pPr>
            <a:r>
              <a:rPr lang="en-GB" altLang="x-none" b="1" dirty="0">
                <a:ea typeface="Times New Roman" charset="0"/>
                <a:cs typeface="Times New Roman" charset="0"/>
              </a:rPr>
              <a:t>BUT: </a:t>
            </a:r>
            <a:r>
              <a:rPr lang="en-GB" altLang="x-none" dirty="0">
                <a:ea typeface="Times New Roman" charset="0"/>
                <a:cs typeface="Times New Roman" charset="0"/>
              </a:rPr>
              <a:t>Non-falsifiability is not meaningless:</a:t>
            </a:r>
          </a:p>
          <a:p>
            <a:pPr marL="457200" lvl="1" indent="0">
              <a:spcBef>
                <a:spcPct val="50000"/>
              </a:spcBef>
              <a:buNone/>
            </a:pPr>
            <a:r>
              <a:rPr lang="en-GB" altLang="x-none" dirty="0">
                <a:ea typeface="Times New Roman" charset="0"/>
                <a:cs typeface="Times New Roman" charset="0"/>
              </a:rPr>
              <a:t>“I personally do not doubt that much of what they say is of considerable importance and may well play its part one day in a psychological science which is testable” (Popper, 1963)</a:t>
            </a:r>
            <a:endParaRPr lang="en-US" dirty="0"/>
          </a:p>
        </p:txBody>
      </p:sp>
    </p:spTree>
    <p:extLst>
      <p:ext uri="{BB962C8B-B14F-4D97-AF65-F5344CB8AC3E}">
        <p14:creationId xmlns:p14="http://schemas.microsoft.com/office/powerpoint/2010/main" val="1853615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of Discovery &amp; Justification</a:t>
            </a:r>
          </a:p>
        </p:txBody>
      </p:sp>
      <p:sp>
        <p:nvSpPr>
          <p:cNvPr id="3" name="Content Placeholder 2"/>
          <p:cNvSpPr>
            <a:spLocks noGrp="1"/>
          </p:cNvSpPr>
          <p:nvPr>
            <p:ph idx="1"/>
          </p:nvPr>
        </p:nvSpPr>
        <p:spPr>
          <a:xfrm>
            <a:off x="2589212" y="2133600"/>
            <a:ext cx="8915400" cy="4500282"/>
          </a:xfrm>
        </p:spPr>
        <p:txBody>
          <a:bodyPr>
            <a:normAutofit/>
          </a:bodyPr>
          <a:lstStyle/>
          <a:p>
            <a:r>
              <a:rPr lang="en-US" dirty="0"/>
              <a:t>Popper (1934) distinguishes between</a:t>
            </a:r>
          </a:p>
          <a:p>
            <a:pPr lvl="1"/>
            <a:r>
              <a:rPr lang="en-US" b="1" dirty="0"/>
              <a:t>The Context of Discovery</a:t>
            </a:r>
            <a:r>
              <a:rPr lang="en-US" dirty="0"/>
              <a:t> – which is not logical, but creative.</a:t>
            </a:r>
          </a:p>
          <a:p>
            <a:pPr lvl="1"/>
            <a:r>
              <a:rPr lang="en-US" b="1" dirty="0"/>
              <a:t>The Context of Justification</a:t>
            </a:r>
            <a:r>
              <a:rPr lang="en-US" dirty="0"/>
              <a:t> – which is the difficult project of testing theories, whereby we find singular evidence that can show a theory is false. We can never confirm theories as true, however.</a:t>
            </a:r>
          </a:p>
          <a:p>
            <a:r>
              <a:rPr lang="en-US" b="1" dirty="0"/>
              <a:t>Discovery: </a:t>
            </a:r>
            <a:r>
              <a:rPr lang="en-US" dirty="0"/>
              <a:t>there is no particular method of inventing theories.</a:t>
            </a:r>
          </a:p>
          <a:p>
            <a:r>
              <a:rPr lang="en-US" b="1" dirty="0"/>
              <a:t>Justification</a:t>
            </a:r>
            <a:r>
              <a:rPr lang="en-US" dirty="0"/>
              <a:t> is also problematic:</a:t>
            </a:r>
          </a:p>
          <a:p>
            <a:pPr lvl="1"/>
            <a:r>
              <a:rPr lang="en-US" dirty="0"/>
              <a:t>A theoretical system can always escape falsification by e.g. doubting the observations (“The extroversion scale has limited validity”), or changing a definition (“Rocks of specific gravity 3.11 are not jade”).</a:t>
            </a:r>
          </a:p>
          <a:p>
            <a:pPr lvl="1">
              <a:spcBef>
                <a:spcPct val="50000"/>
              </a:spcBef>
            </a:pPr>
            <a:r>
              <a:rPr lang="en-GB" altLang="x-none" dirty="0">
                <a:ea typeface="Times New Roman" charset="0"/>
                <a:cs typeface="Times New Roman" charset="0"/>
              </a:rPr>
              <a:t>Astrology makes falsifiable predictions but then does not test or modify the theory.</a:t>
            </a:r>
          </a:p>
        </p:txBody>
      </p:sp>
    </p:spTree>
    <p:extLst>
      <p:ext uri="{BB962C8B-B14F-4D97-AF65-F5344CB8AC3E}">
        <p14:creationId xmlns:p14="http://schemas.microsoft.com/office/powerpoint/2010/main" val="16252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Arguments from Analogy</a:t>
            </a:r>
          </a:p>
        </p:txBody>
      </p:sp>
      <p:sp>
        <p:nvSpPr>
          <p:cNvPr id="3" name="Content Placeholder 2"/>
          <p:cNvSpPr>
            <a:spLocks noGrp="1"/>
          </p:cNvSpPr>
          <p:nvPr>
            <p:ph idx="1"/>
          </p:nvPr>
        </p:nvSpPr>
        <p:spPr>
          <a:xfrm>
            <a:off x="2589212" y="1915886"/>
            <a:ext cx="8677502" cy="4381500"/>
          </a:xfrm>
        </p:spPr>
        <p:txBody>
          <a:bodyPr>
            <a:normAutofit/>
          </a:bodyPr>
          <a:lstStyle/>
          <a:p>
            <a:r>
              <a:rPr lang="en-US" b="1" dirty="0"/>
              <a:t>Truth</a:t>
            </a:r>
            <a:r>
              <a:rPr lang="en-US" dirty="0"/>
              <a:t> of similarity</a:t>
            </a:r>
          </a:p>
          <a:p>
            <a:pPr lvl="1"/>
            <a:r>
              <a:rPr lang="en-US" dirty="0"/>
              <a:t>Duh.</a:t>
            </a:r>
          </a:p>
          <a:p>
            <a:r>
              <a:rPr lang="en-US" b="1" dirty="0"/>
              <a:t>Relevance</a:t>
            </a:r>
            <a:r>
              <a:rPr lang="en-US" dirty="0"/>
              <a:t> of aspects of similarity. </a:t>
            </a:r>
          </a:p>
          <a:p>
            <a:pPr lvl="1"/>
            <a:r>
              <a:rPr lang="en-US" dirty="0"/>
              <a:t>“Barack Obama and George Washington are both similar in that neither was in the hit 2003 film </a:t>
            </a:r>
            <a:r>
              <a:rPr lang="en-US" i="1" dirty="0"/>
              <a:t>2 Fast 2 Furious</a:t>
            </a:r>
            <a:r>
              <a:rPr lang="en-US" dirty="0"/>
              <a:t>, but that doesn’t seem relevant.”</a:t>
            </a:r>
          </a:p>
          <a:p>
            <a:r>
              <a:rPr lang="en-US" b="1" dirty="0"/>
              <a:t>Number</a:t>
            </a:r>
            <a:r>
              <a:rPr lang="en-US" dirty="0"/>
              <a:t> of aspects of similarity. </a:t>
            </a:r>
          </a:p>
          <a:p>
            <a:pPr lvl="1"/>
            <a:r>
              <a:rPr lang="en-US" dirty="0"/>
              <a:t>“Batman, Bruce Wayne, and Alfred all share the same address, but two of those share more properties in common with each other than the other.”</a:t>
            </a:r>
          </a:p>
          <a:p>
            <a:r>
              <a:rPr lang="en-US" b="1" dirty="0"/>
              <a:t>Diversity</a:t>
            </a:r>
            <a:r>
              <a:rPr lang="en-US" dirty="0"/>
              <a:t> of aspects of similarity.</a:t>
            </a:r>
          </a:p>
          <a:p>
            <a:pPr lvl="1"/>
            <a:r>
              <a:rPr lang="en-US" dirty="0"/>
              <a:t>More is better. </a:t>
            </a:r>
          </a:p>
          <a:p>
            <a:r>
              <a:rPr lang="en-US" b="1" dirty="0" err="1"/>
              <a:t>Disanalogy</a:t>
            </a:r>
            <a:r>
              <a:rPr lang="en-US" dirty="0"/>
              <a:t> of other properties.</a:t>
            </a:r>
          </a:p>
          <a:p>
            <a:pPr lvl="1"/>
            <a:r>
              <a:rPr lang="en-US" dirty="0"/>
              <a:t>Dissimilarities matter, important dissimilarities break arguments from analogy.</a:t>
            </a:r>
          </a:p>
        </p:txBody>
      </p:sp>
    </p:spTree>
    <p:extLst>
      <p:ext uri="{BB962C8B-B14F-4D97-AF65-F5344CB8AC3E}">
        <p14:creationId xmlns:p14="http://schemas.microsoft.com/office/powerpoint/2010/main" val="687800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Justification</a:t>
            </a:r>
          </a:p>
        </p:txBody>
      </p:sp>
      <p:sp>
        <p:nvSpPr>
          <p:cNvPr id="3" name="Content Placeholder 2"/>
          <p:cNvSpPr>
            <a:spLocks noGrp="1"/>
          </p:cNvSpPr>
          <p:nvPr>
            <p:ph idx="1"/>
          </p:nvPr>
        </p:nvSpPr>
        <p:spPr>
          <a:xfrm>
            <a:off x="2589212" y="1905000"/>
            <a:ext cx="8915400" cy="4428565"/>
          </a:xfrm>
        </p:spPr>
        <p:txBody>
          <a:bodyPr>
            <a:normAutofit lnSpcReduction="10000"/>
          </a:bodyPr>
          <a:lstStyle/>
          <a:p>
            <a:pPr>
              <a:spcBef>
                <a:spcPct val="50000"/>
              </a:spcBef>
            </a:pPr>
            <a:r>
              <a:rPr lang="en-GB" altLang="x-none" dirty="0">
                <a:ea typeface="Times New Roman" charset="0"/>
                <a:cs typeface="Times New Roman" charset="0"/>
              </a:rPr>
              <a:t>Decide in advance the sort of observation statements you will accept, the conditions that will falsify your theory</a:t>
            </a:r>
            <a:r>
              <a:rPr lang="mr-IN" altLang="x-none" dirty="0">
                <a:ea typeface="Times New Roman" charset="0"/>
                <a:cs typeface="Times New Roman" charset="0"/>
              </a:rPr>
              <a:t>…</a:t>
            </a:r>
            <a:r>
              <a:rPr lang="en-US" altLang="x-none" dirty="0">
                <a:ea typeface="Times New Roman" charset="0"/>
                <a:cs typeface="Times New Roman" charset="0"/>
              </a:rPr>
              <a:t> then give up on theories that miss certain benchmarks</a:t>
            </a:r>
            <a:r>
              <a:rPr lang="en-US" altLang="x-none" dirty="0"/>
              <a:t> (Difficult, but reasonable)</a:t>
            </a:r>
            <a:endParaRPr lang="en-GB" altLang="x-none" dirty="0">
              <a:ea typeface="Times New Roman" charset="0"/>
              <a:cs typeface="Times New Roman" charset="0"/>
            </a:endParaRPr>
          </a:p>
          <a:p>
            <a:pPr>
              <a:spcBef>
                <a:spcPct val="50000"/>
              </a:spcBef>
            </a:pPr>
            <a:r>
              <a:rPr lang="en-GB" altLang="x-none" b="1" dirty="0">
                <a:ea typeface="Times New Roman" charset="0"/>
                <a:cs typeface="Times New Roman" charset="0"/>
              </a:rPr>
              <a:t>Rule:</a:t>
            </a:r>
            <a:r>
              <a:rPr lang="en-GB" altLang="x-none" dirty="0">
                <a:ea typeface="Times New Roman" charset="0"/>
                <a:cs typeface="Times New Roman" charset="0"/>
              </a:rPr>
              <a:t> Only revise theories, introduce new theories, or introduce those auxiliary hypotheses that do not diminish the degree of falsifiability of the system </a:t>
            </a:r>
          </a:p>
          <a:p>
            <a:pPr lvl="1">
              <a:spcBef>
                <a:spcPct val="50000"/>
              </a:spcBef>
            </a:pPr>
            <a:r>
              <a:rPr lang="en-GB" altLang="x-none" b="1" dirty="0">
                <a:ea typeface="Times New Roman" charset="0"/>
                <a:cs typeface="Times New Roman" charset="0"/>
              </a:rPr>
              <a:t>Theory</a:t>
            </a:r>
            <a:r>
              <a:rPr lang="en-GB" altLang="x-none" dirty="0">
                <a:ea typeface="Times New Roman" charset="0"/>
                <a:cs typeface="Times New Roman" charset="0"/>
              </a:rPr>
              <a:t>: “All ravens are black except for Peter”</a:t>
            </a:r>
          </a:p>
          <a:p>
            <a:pPr lvl="2">
              <a:spcBef>
                <a:spcPct val="50000"/>
              </a:spcBef>
            </a:pPr>
            <a:r>
              <a:rPr lang="en-GB" altLang="x-none" i="1" dirty="0">
                <a:ea typeface="Times New Roman" charset="0"/>
                <a:cs typeface="Times New Roman" charset="0"/>
              </a:rPr>
              <a:t>Ad hoc theory:</a:t>
            </a:r>
            <a:r>
              <a:rPr lang="en-GB" altLang="x-none" dirty="0">
                <a:ea typeface="Times New Roman" charset="0"/>
                <a:cs typeface="Times New Roman" charset="0"/>
              </a:rPr>
              <a:t> The amendment to the theory decreased its falsifiability</a:t>
            </a:r>
          </a:p>
          <a:p>
            <a:pPr lvl="1">
              <a:spcBef>
                <a:spcPct val="50000"/>
              </a:spcBef>
            </a:pPr>
            <a:r>
              <a:rPr lang="en-GB" altLang="x-none" b="1" dirty="0">
                <a:ea typeface="Times New Roman" charset="0"/>
                <a:cs typeface="Times New Roman" charset="0"/>
              </a:rPr>
              <a:t>Theory</a:t>
            </a:r>
            <a:r>
              <a:rPr lang="en-GB" altLang="x-none" dirty="0">
                <a:ea typeface="Times New Roman" charset="0"/>
                <a:cs typeface="Times New Roman" charset="0"/>
              </a:rPr>
              <a:t>: “God created the Earth, with all current species in it, 4000 years ago”</a:t>
            </a:r>
          </a:p>
          <a:p>
            <a:pPr lvl="2">
              <a:spcBef>
                <a:spcPct val="50000"/>
              </a:spcBef>
            </a:pPr>
            <a:r>
              <a:rPr lang="en-GB" altLang="x-none" i="1" dirty="0">
                <a:ea typeface="Times New Roman" charset="0"/>
                <a:cs typeface="Times New Roman" charset="0"/>
              </a:rPr>
              <a:t>Falsifying evidence:</a:t>
            </a:r>
            <a:r>
              <a:rPr lang="en-GB" altLang="x-none" dirty="0">
                <a:ea typeface="Times New Roman" charset="0"/>
                <a:cs typeface="Times New Roman" charset="0"/>
              </a:rPr>
              <a:t> Fossil record</a:t>
            </a:r>
          </a:p>
          <a:p>
            <a:pPr lvl="2">
              <a:spcBef>
                <a:spcPct val="50000"/>
              </a:spcBef>
            </a:pPr>
            <a:r>
              <a:rPr lang="en-GB" altLang="x-none" i="1" dirty="0">
                <a:ea typeface="Times New Roman" charset="0"/>
                <a:cs typeface="Times New Roman" charset="0"/>
              </a:rPr>
              <a:t>Ad hoc amendment: </a:t>
            </a:r>
            <a:r>
              <a:rPr lang="en-GB" altLang="x-none" dirty="0">
                <a:ea typeface="Times New Roman" charset="0"/>
                <a:cs typeface="Times New Roman" charset="0"/>
              </a:rPr>
              <a:t>God put the fossil record there to test our faith.</a:t>
            </a:r>
          </a:p>
          <a:p>
            <a:r>
              <a:rPr lang="en-GB" altLang="x-none" dirty="0"/>
              <a:t>Popper: New hypotheses replacing old rejected ones should have more falsifiability</a:t>
            </a:r>
          </a:p>
          <a:p>
            <a:pPr lvl="1"/>
            <a:r>
              <a:rPr lang="en-GB" altLang="x-none" dirty="0"/>
              <a:t>But: Unrealistic to always expect more falsifiability?</a:t>
            </a:r>
            <a:endParaRPr lang="en-US" dirty="0"/>
          </a:p>
        </p:txBody>
      </p:sp>
    </p:spTree>
    <p:extLst>
      <p:ext uri="{BB962C8B-B14F-4D97-AF65-F5344CB8AC3E}">
        <p14:creationId xmlns:p14="http://schemas.microsoft.com/office/powerpoint/2010/main" val="146113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noFill/>
          </a:ln>
          <a:effectLst/>
        </p:spPr>
      </p:sp>
      <p:grpSp>
        <p:nvGrpSpPr>
          <p:cNvPr id="8" name="Group 7"/>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1" name="Group 20"/>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3" name="Freeform 28"/>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4" name="Freeform 29"/>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5" name="Freeform 30"/>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6" name="Freeform 31"/>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7" name="Freeform 32"/>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8" name="Freeform 33"/>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9" name="Freeform 34"/>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0" name="Freeform 35"/>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 name="Freeform 36"/>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2" name="Freeform 37"/>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3" name="Freeform 38"/>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7" name="Rectangle 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 r="289" b="-204"/>
          <a:stretch/>
        </p:blipFill>
        <p:spPr>
          <a:xfrm>
            <a:off x="3658541" y="-786"/>
            <a:ext cx="8533459" cy="6872218"/>
          </a:xfrm>
          <a:prstGeom prst="rect">
            <a:avLst/>
          </a:prstGeom>
        </p:spPr>
      </p:pic>
      <p:sp>
        <p:nvSpPr>
          <p:cNvPr id="39"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0710" y="5091083"/>
            <a:ext cx="4088353" cy="762376"/>
          </a:xfrm>
        </p:spPr>
        <p:txBody>
          <a:bodyPr vert="horz" lIns="91440" tIns="45720" rIns="91440" bIns="45720" rtlCol="0" anchor="b">
            <a:normAutofit/>
          </a:bodyPr>
          <a:lstStyle/>
          <a:p>
            <a:r>
              <a:rPr lang="en-US" sz="4000" dirty="0">
                <a:solidFill>
                  <a:srgbClr val="FEFFFF"/>
                </a:solidFill>
              </a:rPr>
              <a:t>Logic</a:t>
            </a:r>
          </a:p>
        </p:txBody>
      </p:sp>
      <p:sp>
        <p:nvSpPr>
          <p:cNvPr id="6" name="Rectangle 5"/>
          <p:cNvSpPr/>
          <p:nvPr/>
        </p:nvSpPr>
        <p:spPr>
          <a:xfrm>
            <a:off x="10858065" y="3998328"/>
            <a:ext cx="1126485"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858064" y="1056949"/>
            <a:ext cx="1126485"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638983" y="3998328"/>
            <a:ext cx="1803190"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629651" y="1056949"/>
            <a:ext cx="1803190"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078485" y="4381964"/>
            <a:ext cx="1126485"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092772" y="1426297"/>
            <a:ext cx="1126485"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638983" y="5473726"/>
            <a:ext cx="1803190" cy="427646"/>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629651" y="2523016"/>
            <a:ext cx="1803190" cy="427647"/>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132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Logical Fallacies!!</a:t>
            </a:r>
          </a:p>
        </p:txBody>
      </p:sp>
    </p:spTree>
    <p:extLst>
      <p:ext uri="{BB962C8B-B14F-4D97-AF65-F5344CB8AC3E}">
        <p14:creationId xmlns:p14="http://schemas.microsoft.com/office/powerpoint/2010/main" val="17664505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Definitions</a:t>
            </a:r>
          </a:p>
        </p:txBody>
      </p:sp>
      <p:sp>
        <p:nvSpPr>
          <p:cNvPr id="3" name="Content Placeholder 2"/>
          <p:cNvSpPr>
            <a:spLocks noGrp="1"/>
          </p:cNvSpPr>
          <p:nvPr>
            <p:ph idx="1"/>
          </p:nvPr>
        </p:nvSpPr>
        <p:spPr/>
        <p:txBody>
          <a:bodyPr/>
          <a:lstStyle/>
          <a:p>
            <a:r>
              <a:rPr lang="en-US" b="1" dirty="0"/>
              <a:t>Logic</a:t>
            </a:r>
            <a:r>
              <a:rPr lang="en-US" dirty="0"/>
              <a:t>: the study of reasoning about the truth or falsity of statements.</a:t>
            </a:r>
          </a:p>
          <a:p>
            <a:r>
              <a:rPr lang="en-US" b="1" dirty="0"/>
              <a:t>Reason</a:t>
            </a:r>
            <a:r>
              <a:rPr lang="en-US" dirty="0"/>
              <a:t>: The drawing of inferences or conclusions from known or assumed facts.</a:t>
            </a:r>
          </a:p>
          <a:p>
            <a:r>
              <a:rPr lang="en-US" b="1" dirty="0"/>
              <a:t>Argument</a:t>
            </a:r>
            <a:r>
              <a:rPr lang="en-US" dirty="0"/>
              <a:t>: A set of sentences in which the final sentence (</a:t>
            </a:r>
            <a:r>
              <a:rPr lang="en-US" b="1" dirty="0"/>
              <a:t>conclusion</a:t>
            </a:r>
            <a:r>
              <a:rPr lang="en-US" dirty="0"/>
              <a:t>) follows from the truth of the prior sentences (</a:t>
            </a:r>
            <a:r>
              <a:rPr lang="en-US" b="1" dirty="0"/>
              <a:t>premises</a:t>
            </a:r>
            <a:r>
              <a:rPr lang="en-US" dirty="0"/>
              <a:t>).</a:t>
            </a:r>
          </a:p>
          <a:p>
            <a:r>
              <a:rPr lang="en-US" b="1" dirty="0"/>
              <a:t>Premise:</a:t>
            </a:r>
            <a:r>
              <a:rPr lang="en-US" dirty="0"/>
              <a:t> A sentence that either makes a claim or establishes a relationship between two or more other claims.</a:t>
            </a:r>
          </a:p>
          <a:p>
            <a:r>
              <a:rPr lang="en-US" b="1" dirty="0"/>
              <a:t>Conclusion:</a:t>
            </a:r>
            <a:r>
              <a:rPr lang="en-US" dirty="0"/>
              <a:t> The final sentence in an argument.</a:t>
            </a:r>
          </a:p>
        </p:txBody>
      </p:sp>
    </p:spTree>
    <p:extLst>
      <p:ext uri="{BB962C8B-B14F-4D97-AF65-F5344CB8AC3E}">
        <p14:creationId xmlns:p14="http://schemas.microsoft.com/office/powerpoint/2010/main" val="375425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Deductive Fallacies</a:t>
            </a:r>
          </a:p>
        </p:txBody>
      </p:sp>
      <p:sp>
        <p:nvSpPr>
          <p:cNvPr id="3" name="Content Placeholder 2"/>
          <p:cNvSpPr>
            <a:spLocks noGrp="1"/>
          </p:cNvSpPr>
          <p:nvPr>
            <p:ph idx="1"/>
          </p:nvPr>
        </p:nvSpPr>
        <p:spPr>
          <a:xfrm>
            <a:off x="2589212" y="1684421"/>
            <a:ext cx="8677502" cy="5470358"/>
          </a:xfrm>
        </p:spPr>
        <p:txBody>
          <a:bodyPr>
            <a:normAutofit/>
          </a:bodyPr>
          <a:lstStyle/>
          <a:p>
            <a:pPr marL="0" indent="0">
              <a:buNone/>
            </a:pPr>
            <a:r>
              <a:rPr lang="en-US" b="1" dirty="0"/>
              <a:t>Fallacy</a:t>
            </a:r>
            <a:r>
              <a:rPr lang="en-US" dirty="0"/>
              <a:t>: Bad reasoning, regardless of whether the premises or conclusion are true.</a:t>
            </a:r>
          </a:p>
          <a:p>
            <a:r>
              <a:rPr lang="en-US" dirty="0"/>
              <a:t>Examples:</a:t>
            </a:r>
          </a:p>
          <a:p>
            <a:pPr lvl="1"/>
            <a:r>
              <a:rPr lang="en-US" b="1" dirty="0">
                <a:solidFill>
                  <a:schemeClr val="bg1">
                    <a:lumMod val="75000"/>
                  </a:schemeClr>
                </a:solidFill>
              </a:rPr>
              <a:t>Denying the Antecedent</a:t>
            </a:r>
            <a:r>
              <a:rPr lang="en-US" dirty="0">
                <a:solidFill>
                  <a:schemeClr val="bg1">
                    <a:lumMod val="75000"/>
                  </a:schemeClr>
                </a:solidFill>
              </a:rPr>
              <a:t>: “If 2+2=5, then Climate Change is real.</a:t>
            </a:r>
            <a:br>
              <a:rPr lang="en-US" dirty="0">
                <a:solidFill>
                  <a:schemeClr val="bg1">
                    <a:lumMod val="75000"/>
                  </a:schemeClr>
                </a:solidFill>
              </a:rPr>
            </a:br>
            <a:r>
              <a:rPr lang="en-US" dirty="0">
                <a:solidFill>
                  <a:schemeClr val="bg1">
                    <a:lumMod val="75000"/>
                  </a:schemeClr>
                </a:solidFill>
              </a:rPr>
              <a:t>						But 2+2≠5.</a:t>
            </a:r>
            <a:br>
              <a:rPr lang="en-US" dirty="0">
                <a:solidFill>
                  <a:schemeClr val="bg1">
                    <a:lumMod val="75000"/>
                  </a:schemeClr>
                </a:solidFill>
              </a:rPr>
            </a:br>
            <a:r>
              <a:rPr lang="en-US" dirty="0">
                <a:solidFill>
                  <a:schemeClr val="bg1">
                    <a:lumMod val="75000"/>
                  </a:schemeClr>
                </a:solidFill>
              </a:rPr>
              <a:t>						So, Climate Change must not be real.”</a:t>
            </a:r>
          </a:p>
          <a:p>
            <a:pPr lvl="1"/>
            <a:r>
              <a:rPr lang="en-US" b="1" dirty="0">
                <a:solidFill>
                  <a:schemeClr val="bg1">
                    <a:lumMod val="75000"/>
                  </a:schemeClr>
                </a:solidFill>
              </a:rPr>
              <a:t>Affirming the Consequent</a:t>
            </a:r>
            <a:r>
              <a:rPr lang="en-US" dirty="0">
                <a:solidFill>
                  <a:schemeClr val="bg1">
                    <a:lumMod val="75000"/>
                  </a:schemeClr>
                </a:solidFill>
              </a:rPr>
              <a:t>: “If 2+2=5, then Climate Change is real.</a:t>
            </a:r>
            <a:br>
              <a:rPr lang="en-US" dirty="0">
                <a:solidFill>
                  <a:schemeClr val="bg1">
                    <a:lumMod val="75000"/>
                  </a:schemeClr>
                </a:solidFill>
              </a:rPr>
            </a:br>
            <a:r>
              <a:rPr lang="en-US" dirty="0">
                <a:solidFill>
                  <a:schemeClr val="bg1">
                    <a:lumMod val="75000"/>
                  </a:schemeClr>
                </a:solidFill>
              </a:rPr>
              <a:t>						I know Climate Change is real.</a:t>
            </a:r>
            <a:br>
              <a:rPr lang="en-US" dirty="0">
                <a:solidFill>
                  <a:schemeClr val="bg1">
                    <a:lumMod val="75000"/>
                  </a:schemeClr>
                </a:solidFill>
              </a:rPr>
            </a:br>
            <a:r>
              <a:rPr lang="en-US" dirty="0">
                <a:solidFill>
                  <a:schemeClr val="bg1">
                    <a:lumMod val="75000"/>
                  </a:schemeClr>
                </a:solidFill>
              </a:rPr>
              <a:t>						So, 2+2 must be 5!”</a:t>
            </a:r>
          </a:p>
          <a:p>
            <a:pPr lvl="1"/>
            <a:r>
              <a:rPr lang="en-US" b="1" dirty="0"/>
              <a:t>Illegitimate Syllogism:</a:t>
            </a:r>
            <a:r>
              <a:rPr lang="en-US" dirty="0"/>
              <a:t> 	”If I save my money, I’ll be happy. </a:t>
            </a:r>
            <a:br>
              <a:rPr lang="en-US" dirty="0"/>
            </a:br>
            <a:r>
              <a:rPr lang="en-US" dirty="0"/>
              <a:t>						If I win the lottery, I’ll be happy. </a:t>
            </a:r>
            <a:br>
              <a:rPr lang="en-US" dirty="0"/>
            </a:br>
            <a:r>
              <a:rPr lang="en-US" dirty="0"/>
              <a:t>						Therefore, if I save my money, I’ll win the lottery!”</a:t>
            </a:r>
          </a:p>
          <a:p>
            <a:pPr lvl="1"/>
            <a:r>
              <a:rPr lang="en-US" b="1" dirty="0"/>
              <a:t>False Dichotomy:</a:t>
            </a:r>
            <a:r>
              <a:rPr lang="en-US" dirty="0"/>
              <a:t> 		“Love me or leave me. You haven’t left me. 								Therefore, you must love me! </a:t>
            </a:r>
            <a:br>
              <a:rPr lang="en-US" dirty="0"/>
            </a:br>
            <a:r>
              <a:rPr lang="en-US" dirty="0"/>
              <a:t>						(Said as one is lacing up their boots.)”</a:t>
            </a:r>
          </a:p>
          <a:p>
            <a:pPr lvl="1"/>
            <a:r>
              <a:rPr lang="en-US" b="1" dirty="0"/>
              <a:t>Non Sequitur:</a:t>
            </a:r>
            <a:r>
              <a:rPr lang="en-US" dirty="0"/>
              <a:t> 			“If you didn’t complain in the past, </a:t>
            </a:r>
            <a:br>
              <a:rPr lang="en-US" dirty="0"/>
            </a:br>
            <a:r>
              <a:rPr lang="en-US" dirty="0"/>
              <a:t>						your complaint now is illegitimate.”</a:t>
            </a:r>
          </a:p>
        </p:txBody>
      </p:sp>
    </p:spTree>
    <p:extLst>
      <p:ext uri="{BB962C8B-B14F-4D97-AF65-F5344CB8AC3E}">
        <p14:creationId xmlns:p14="http://schemas.microsoft.com/office/powerpoint/2010/main" val="1166007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Valid Argument			Fallacy</a:t>
            </a:r>
            <a:endParaRPr lang="en-US" dirty="0"/>
          </a:p>
        </p:txBody>
      </p:sp>
      <p:sp>
        <p:nvSpPr>
          <p:cNvPr id="3" name="Content Placeholder 2"/>
          <p:cNvSpPr>
            <a:spLocks noGrp="1"/>
          </p:cNvSpPr>
          <p:nvPr>
            <p:ph idx="1"/>
          </p:nvPr>
        </p:nvSpPr>
        <p:spPr>
          <a:xfrm>
            <a:off x="2589213" y="1915887"/>
            <a:ext cx="3114163" cy="484414"/>
          </a:xfrm>
        </p:spPr>
        <p:txBody>
          <a:bodyPr>
            <a:normAutofit/>
          </a:bodyPr>
          <a:lstStyle/>
          <a:p>
            <a:pPr marL="0" indent="0">
              <a:buNone/>
            </a:pPr>
            <a:r>
              <a:rPr lang="en-US"/>
              <a:t>Hypothetical Syllogism</a:t>
            </a:r>
            <a:endParaRPr lang="en-US" dirty="0"/>
          </a:p>
        </p:txBody>
      </p:sp>
      <p:sp>
        <p:nvSpPr>
          <p:cNvPr id="5" name="TextBox 4"/>
          <p:cNvSpPr txBox="1"/>
          <p:nvPr/>
        </p:nvSpPr>
        <p:spPr>
          <a:xfrm>
            <a:off x="2746305" y="2400301"/>
            <a:ext cx="1042273"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B </a:t>
            </a:r>
            <a:r>
              <a:rPr lang="en-US" sz="2000" b="1" dirty="0">
                <a:sym typeface="Wingdings"/>
              </a:rPr>
              <a:t> C</a:t>
            </a:r>
            <a:endParaRPr lang="is-IS" sz="4800" b="1" dirty="0"/>
          </a:p>
          <a:p>
            <a:r>
              <a:rPr lang="is-IS" sz="2000" b="1" dirty="0"/>
              <a:t>—</a:t>
            </a:r>
          </a:p>
          <a:p>
            <a:r>
              <a:rPr lang="en-US" sz="2000" b="1" dirty="0"/>
              <a:t>A</a:t>
            </a:r>
            <a:r>
              <a:rPr lang="en-US" sz="2000" b="1" dirty="0">
                <a:sym typeface="Wingdings"/>
              </a:rPr>
              <a:t>  C</a:t>
            </a:r>
            <a:r>
              <a:rPr lang="en-US" sz="2000" b="1" dirty="0"/>
              <a:t> </a:t>
            </a:r>
            <a:endParaRPr lang="is-IS" sz="4800" b="1" dirty="0"/>
          </a:p>
        </p:txBody>
      </p:sp>
      <p:sp>
        <p:nvSpPr>
          <p:cNvPr id="7" name="Content Placeholder 2"/>
          <p:cNvSpPr txBox="1">
            <a:spLocks/>
          </p:cNvSpPr>
          <p:nvPr/>
        </p:nvSpPr>
        <p:spPr>
          <a:xfrm>
            <a:off x="5703376" y="1915887"/>
            <a:ext cx="3261092"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Illegitimate Syllogism</a:t>
            </a:r>
          </a:p>
        </p:txBody>
      </p:sp>
      <p:sp>
        <p:nvSpPr>
          <p:cNvPr id="9" name="TextBox 8"/>
          <p:cNvSpPr txBox="1"/>
          <p:nvPr/>
        </p:nvSpPr>
        <p:spPr>
          <a:xfrm>
            <a:off x="5860468" y="2400301"/>
            <a:ext cx="1007007"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C </a:t>
            </a:r>
            <a:r>
              <a:rPr lang="en-US" sz="2000" b="1" dirty="0">
                <a:sym typeface="Wingdings"/>
              </a:rPr>
              <a:t></a:t>
            </a:r>
            <a:r>
              <a:rPr lang="en-US" sz="2000" b="1" dirty="0"/>
              <a:t> B </a:t>
            </a:r>
            <a:endParaRPr lang="is-IS" sz="4800" b="1" dirty="0"/>
          </a:p>
          <a:p>
            <a:r>
              <a:rPr lang="is-IS" sz="2000" b="1" dirty="0"/>
              <a:t>—</a:t>
            </a:r>
          </a:p>
          <a:p>
            <a:r>
              <a:rPr lang="en-US" sz="2000" b="1" dirty="0"/>
              <a:t>A </a:t>
            </a:r>
            <a:r>
              <a:rPr lang="en-US" sz="2000" b="1" dirty="0">
                <a:sym typeface="Wingdings"/>
              </a:rPr>
              <a:t></a:t>
            </a:r>
            <a:r>
              <a:rPr lang="en-US" sz="2000" b="1" dirty="0"/>
              <a:t> C</a:t>
            </a:r>
            <a:endParaRPr lang="is-IS" sz="4800" b="1" dirty="0"/>
          </a:p>
        </p:txBody>
      </p:sp>
      <p:sp>
        <p:nvSpPr>
          <p:cNvPr id="10" name="Content Placeholder 2"/>
          <p:cNvSpPr txBox="1">
            <a:spLocks/>
          </p:cNvSpPr>
          <p:nvPr/>
        </p:nvSpPr>
        <p:spPr>
          <a:xfrm>
            <a:off x="2589213" y="4133307"/>
            <a:ext cx="2959180"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a:t>Disjunctive Syllogism</a:t>
            </a:r>
            <a:endParaRPr lang="en-US" dirty="0"/>
          </a:p>
        </p:txBody>
      </p:sp>
      <p:sp>
        <p:nvSpPr>
          <p:cNvPr id="11" name="TextBox 10"/>
          <p:cNvSpPr txBox="1"/>
          <p:nvPr/>
        </p:nvSpPr>
        <p:spPr>
          <a:xfrm>
            <a:off x="2746305" y="4617721"/>
            <a:ext cx="811441" cy="1323439"/>
          </a:xfrm>
          <a:prstGeom prst="rect">
            <a:avLst/>
          </a:prstGeom>
          <a:noFill/>
        </p:spPr>
        <p:txBody>
          <a:bodyPr wrap="none" rtlCol="0">
            <a:spAutoFit/>
          </a:bodyPr>
          <a:lstStyle/>
          <a:p>
            <a:r>
              <a:rPr lang="en-US" sz="2000" b="1" dirty="0"/>
              <a:t>A </a:t>
            </a:r>
            <a:r>
              <a:rPr lang="en-US" sz="2000" b="1" dirty="0">
                <a:sym typeface="Wingdings"/>
              </a:rPr>
              <a:t>v</a:t>
            </a:r>
            <a:r>
              <a:rPr lang="is-IS" sz="2000" b="1" dirty="0"/>
              <a:t> B</a:t>
            </a:r>
          </a:p>
          <a:p>
            <a:r>
              <a:rPr lang="en-US" sz="2000" b="1" dirty="0"/>
              <a:t>~B</a:t>
            </a:r>
            <a:endParaRPr lang="is-IS" sz="4800" b="1" dirty="0"/>
          </a:p>
          <a:p>
            <a:r>
              <a:rPr lang="is-IS" sz="2000" b="1" dirty="0"/>
              <a:t>—</a:t>
            </a:r>
          </a:p>
          <a:p>
            <a:r>
              <a:rPr lang="en-US" sz="2000" b="1" dirty="0"/>
              <a:t>A</a:t>
            </a:r>
            <a:endParaRPr lang="is-IS" sz="4800" b="1" dirty="0"/>
          </a:p>
        </p:txBody>
      </p:sp>
      <p:sp>
        <p:nvSpPr>
          <p:cNvPr id="12" name="Content Placeholder 2"/>
          <p:cNvSpPr txBox="1">
            <a:spLocks/>
          </p:cNvSpPr>
          <p:nvPr/>
        </p:nvSpPr>
        <p:spPr>
          <a:xfrm>
            <a:off x="9097505" y="4133306"/>
            <a:ext cx="3261092" cy="48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False Dichotomy</a:t>
            </a:r>
          </a:p>
        </p:txBody>
      </p:sp>
      <p:sp>
        <p:nvSpPr>
          <p:cNvPr id="13" name="TextBox 12"/>
          <p:cNvSpPr txBox="1"/>
          <p:nvPr/>
        </p:nvSpPr>
        <p:spPr>
          <a:xfrm>
            <a:off x="9254597" y="4617721"/>
            <a:ext cx="2327922" cy="1323439"/>
          </a:xfrm>
          <a:prstGeom prst="rect">
            <a:avLst/>
          </a:prstGeom>
          <a:noFill/>
        </p:spPr>
        <p:txBody>
          <a:bodyPr wrap="square" rtlCol="0">
            <a:spAutoFit/>
          </a:bodyPr>
          <a:lstStyle/>
          <a:p>
            <a:r>
              <a:rPr lang="en-US" sz="2000" b="1" dirty="0"/>
              <a:t>A </a:t>
            </a:r>
            <a:r>
              <a:rPr lang="en-US" sz="2000" b="1" dirty="0">
                <a:sym typeface="Wingdings"/>
              </a:rPr>
              <a:t>v</a:t>
            </a:r>
            <a:r>
              <a:rPr lang="is-IS" sz="2000" b="1" dirty="0"/>
              <a:t> B (ignores C)</a:t>
            </a:r>
          </a:p>
          <a:p>
            <a:r>
              <a:rPr lang="en-US" sz="2000" b="1" dirty="0"/>
              <a:t>~A</a:t>
            </a:r>
            <a:endParaRPr lang="is-IS" sz="4800" b="1" dirty="0"/>
          </a:p>
          <a:p>
            <a:r>
              <a:rPr lang="is-IS" sz="2000" b="1" dirty="0"/>
              <a:t>—</a:t>
            </a:r>
          </a:p>
          <a:p>
            <a:r>
              <a:rPr lang="en-US" sz="2000" b="1" dirty="0"/>
              <a:t>B</a:t>
            </a:r>
            <a:endParaRPr lang="is-IS" sz="4800" b="1" dirty="0"/>
          </a:p>
        </p:txBody>
      </p:sp>
      <p:sp>
        <p:nvSpPr>
          <p:cNvPr id="14" name="TextBox 13"/>
          <p:cNvSpPr txBox="1"/>
          <p:nvPr/>
        </p:nvSpPr>
        <p:spPr>
          <a:xfrm>
            <a:off x="5860468" y="4617721"/>
            <a:ext cx="2327922" cy="1323439"/>
          </a:xfrm>
          <a:prstGeom prst="rect">
            <a:avLst/>
          </a:prstGeom>
          <a:noFill/>
        </p:spPr>
        <p:txBody>
          <a:bodyPr wrap="square" rtlCol="0">
            <a:spAutoFit/>
          </a:bodyPr>
          <a:lstStyle/>
          <a:p>
            <a:r>
              <a:rPr lang="en-US" sz="2000" b="1" dirty="0"/>
              <a:t>A </a:t>
            </a:r>
            <a:r>
              <a:rPr lang="en-US" sz="2000" b="1" dirty="0">
                <a:sym typeface="Wingdings"/>
              </a:rPr>
              <a:t>v</a:t>
            </a:r>
            <a:r>
              <a:rPr lang="is-IS" sz="2000" b="1" dirty="0"/>
              <a:t> B</a:t>
            </a:r>
          </a:p>
          <a:p>
            <a:r>
              <a:rPr lang="en-US" sz="2000" b="1" dirty="0"/>
              <a:t>A</a:t>
            </a:r>
            <a:endParaRPr lang="is-IS" sz="4800" b="1" dirty="0"/>
          </a:p>
          <a:p>
            <a:r>
              <a:rPr lang="is-IS" sz="2000" b="1" dirty="0"/>
              <a:t>—</a:t>
            </a:r>
          </a:p>
          <a:p>
            <a:r>
              <a:rPr lang="en-US" sz="2000" b="1" dirty="0"/>
              <a:t>~B</a:t>
            </a:r>
            <a:endParaRPr lang="is-IS" sz="4800" b="1" dirty="0"/>
          </a:p>
        </p:txBody>
      </p:sp>
      <p:sp>
        <p:nvSpPr>
          <p:cNvPr id="15" name="Content Placeholder 2"/>
          <p:cNvSpPr txBox="1">
            <a:spLocks/>
          </p:cNvSpPr>
          <p:nvPr/>
        </p:nvSpPr>
        <p:spPr>
          <a:xfrm>
            <a:off x="9097505" y="1915887"/>
            <a:ext cx="1781761"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Non Sequitur</a:t>
            </a:r>
          </a:p>
        </p:txBody>
      </p:sp>
      <p:sp>
        <p:nvSpPr>
          <p:cNvPr id="16" name="TextBox 15"/>
          <p:cNvSpPr txBox="1"/>
          <p:nvPr/>
        </p:nvSpPr>
        <p:spPr>
          <a:xfrm>
            <a:off x="9254597" y="2400301"/>
            <a:ext cx="441146" cy="1323439"/>
          </a:xfrm>
          <a:prstGeom prst="rect">
            <a:avLst/>
          </a:prstGeom>
          <a:noFill/>
        </p:spPr>
        <p:txBody>
          <a:bodyPr wrap="none" rtlCol="0">
            <a:spAutoFit/>
          </a:bodyPr>
          <a:lstStyle/>
          <a:p>
            <a:r>
              <a:rPr lang="en-US" sz="2000" b="1" dirty="0"/>
              <a:t>A</a:t>
            </a:r>
          </a:p>
          <a:p>
            <a:r>
              <a:rPr lang="en-US" sz="2000" b="1" dirty="0"/>
              <a:t>B</a:t>
            </a:r>
            <a:endParaRPr lang="is-IS" sz="4800" b="1" dirty="0"/>
          </a:p>
          <a:p>
            <a:r>
              <a:rPr lang="is-IS" sz="2000" b="1" dirty="0"/>
              <a:t>—</a:t>
            </a:r>
          </a:p>
          <a:p>
            <a:r>
              <a:rPr lang="en-US" sz="2000" b="1" dirty="0"/>
              <a:t>C</a:t>
            </a:r>
            <a:endParaRPr lang="is-IS" sz="4800" b="1" dirty="0"/>
          </a:p>
        </p:txBody>
      </p:sp>
      <p:sp>
        <p:nvSpPr>
          <p:cNvPr id="17" name="Content Placeholder 2"/>
          <p:cNvSpPr txBox="1">
            <a:spLocks/>
          </p:cNvSpPr>
          <p:nvPr/>
        </p:nvSpPr>
        <p:spPr>
          <a:xfrm>
            <a:off x="5757867" y="4133306"/>
            <a:ext cx="3261092" cy="48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Affirming a </a:t>
            </a:r>
            <a:r>
              <a:rPr lang="en-US" dirty="0" err="1"/>
              <a:t>Disjunct</a:t>
            </a:r>
            <a:endParaRPr lang="en-US" dirty="0"/>
          </a:p>
        </p:txBody>
      </p:sp>
    </p:spTree>
    <p:extLst>
      <p:ext uri="{BB962C8B-B14F-4D97-AF65-F5344CB8AC3E}">
        <p14:creationId xmlns:p14="http://schemas.microsoft.com/office/powerpoint/2010/main" val="1294160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534858" cy="1280890"/>
          </a:xfrm>
        </p:spPr>
        <p:txBody>
          <a:bodyPr>
            <a:normAutofit/>
          </a:bodyPr>
          <a:lstStyle/>
          <a:p>
            <a:r>
              <a:rPr lang="en-US" sz="2800" dirty="0"/>
              <a:t>Valid Argument	     Fallacy                    Fallacy</a:t>
            </a:r>
          </a:p>
        </p:txBody>
      </p:sp>
      <p:sp>
        <p:nvSpPr>
          <p:cNvPr id="3" name="Content Placeholder 2"/>
          <p:cNvSpPr>
            <a:spLocks noGrp="1"/>
          </p:cNvSpPr>
          <p:nvPr>
            <p:ph idx="1"/>
          </p:nvPr>
        </p:nvSpPr>
        <p:spPr>
          <a:xfrm>
            <a:off x="2589213" y="1915887"/>
            <a:ext cx="3114163" cy="484414"/>
          </a:xfrm>
        </p:spPr>
        <p:txBody>
          <a:bodyPr>
            <a:normAutofit/>
          </a:bodyPr>
          <a:lstStyle/>
          <a:p>
            <a:pPr marL="0" indent="0">
              <a:buNone/>
            </a:pPr>
            <a:r>
              <a:rPr lang="en-US"/>
              <a:t>Hypothetical Syllogism</a:t>
            </a:r>
            <a:endParaRPr lang="en-US" dirty="0"/>
          </a:p>
        </p:txBody>
      </p:sp>
      <p:sp>
        <p:nvSpPr>
          <p:cNvPr id="5" name="TextBox 4"/>
          <p:cNvSpPr txBox="1"/>
          <p:nvPr/>
        </p:nvSpPr>
        <p:spPr>
          <a:xfrm>
            <a:off x="2746305" y="2400301"/>
            <a:ext cx="1042273"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B </a:t>
            </a:r>
            <a:r>
              <a:rPr lang="en-US" sz="2000" b="1" dirty="0">
                <a:sym typeface="Wingdings"/>
              </a:rPr>
              <a:t> C</a:t>
            </a:r>
            <a:endParaRPr lang="is-IS" sz="4800" b="1" dirty="0"/>
          </a:p>
          <a:p>
            <a:r>
              <a:rPr lang="is-IS" sz="2000" b="1" dirty="0"/>
              <a:t>—</a:t>
            </a:r>
          </a:p>
          <a:p>
            <a:r>
              <a:rPr lang="en-US" sz="2000" b="1" dirty="0"/>
              <a:t>A</a:t>
            </a:r>
            <a:r>
              <a:rPr lang="en-US" sz="2000" b="1" dirty="0">
                <a:sym typeface="Wingdings"/>
              </a:rPr>
              <a:t>  C</a:t>
            </a:r>
            <a:r>
              <a:rPr lang="en-US" sz="2000" b="1" dirty="0"/>
              <a:t> </a:t>
            </a:r>
            <a:endParaRPr lang="is-IS" sz="4800" b="1" dirty="0"/>
          </a:p>
        </p:txBody>
      </p:sp>
      <p:sp>
        <p:nvSpPr>
          <p:cNvPr id="7" name="Content Placeholder 2"/>
          <p:cNvSpPr txBox="1">
            <a:spLocks/>
          </p:cNvSpPr>
          <p:nvPr/>
        </p:nvSpPr>
        <p:spPr>
          <a:xfrm>
            <a:off x="5703376" y="1915887"/>
            <a:ext cx="3261092"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Illegitimate Syllogism</a:t>
            </a:r>
          </a:p>
        </p:txBody>
      </p:sp>
      <p:sp>
        <p:nvSpPr>
          <p:cNvPr id="9" name="TextBox 8"/>
          <p:cNvSpPr txBox="1"/>
          <p:nvPr/>
        </p:nvSpPr>
        <p:spPr>
          <a:xfrm>
            <a:off x="5860468" y="2400301"/>
            <a:ext cx="1007007" cy="1323439"/>
          </a:xfrm>
          <a:prstGeom prst="rect">
            <a:avLst/>
          </a:prstGeom>
          <a:noFill/>
        </p:spPr>
        <p:txBody>
          <a:bodyPr wrap="none" rtlCol="0">
            <a:spAutoFit/>
          </a:bodyPr>
          <a:lstStyle/>
          <a:p>
            <a:r>
              <a:rPr lang="en-US" sz="2000" b="1" dirty="0"/>
              <a:t>A </a:t>
            </a:r>
            <a:r>
              <a:rPr lang="en-US" sz="2000" b="1" dirty="0">
                <a:sym typeface="Wingdings"/>
              </a:rPr>
              <a:t></a:t>
            </a:r>
            <a:r>
              <a:rPr lang="is-IS" sz="2000" b="1" dirty="0"/>
              <a:t> B</a:t>
            </a:r>
          </a:p>
          <a:p>
            <a:r>
              <a:rPr lang="en-US" sz="2000" b="1" dirty="0"/>
              <a:t>C </a:t>
            </a:r>
            <a:r>
              <a:rPr lang="en-US" sz="2000" b="1" dirty="0">
                <a:sym typeface="Wingdings"/>
              </a:rPr>
              <a:t></a:t>
            </a:r>
            <a:r>
              <a:rPr lang="en-US" sz="2000" b="1" dirty="0"/>
              <a:t> B </a:t>
            </a:r>
            <a:endParaRPr lang="is-IS" sz="4800" b="1" dirty="0"/>
          </a:p>
          <a:p>
            <a:r>
              <a:rPr lang="is-IS" sz="2000" b="1" dirty="0"/>
              <a:t>—</a:t>
            </a:r>
          </a:p>
          <a:p>
            <a:r>
              <a:rPr lang="en-US" sz="2000" b="1" dirty="0"/>
              <a:t>A </a:t>
            </a:r>
            <a:r>
              <a:rPr lang="en-US" sz="2000" b="1" dirty="0">
                <a:sym typeface="Wingdings"/>
              </a:rPr>
              <a:t></a:t>
            </a:r>
            <a:r>
              <a:rPr lang="en-US" sz="2000" b="1" dirty="0"/>
              <a:t> C</a:t>
            </a:r>
            <a:endParaRPr lang="is-IS" sz="4800" b="1" dirty="0"/>
          </a:p>
        </p:txBody>
      </p:sp>
      <p:sp>
        <p:nvSpPr>
          <p:cNvPr id="10" name="Content Placeholder 2"/>
          <p:cNvSpPr txBox="1">
            <a:spLocks/>
          </p:cNvSpPr>
          <p:nvPr/>
        </p:nvSpPr>
        <p:spPr>
          <a:xfrm>
            <a:off x="2589213" y="4133307"/>
            <a:ext cx="2959180"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a:t>Disjunctive Syllogism</a:t>
            </a:r>
            <a:endParaRPr lang="en-US" dirty="0"/>
          </a:p>
        </p:txBody>
      </p:sp>
      <p:sp>
        <p:nvSpPr>
          <p:cNvPr id="11" name="TextBox 10"/>
          <p:cNvSpPr txBox="1"/>
          <p:nvPr/>
        </p:nvSpPr>
        <p:spPr>
          <a:xfrm>
            <a:off x="2746305" y="4617721"/>
            <a:ext cx="811441" cy="1323439"/>
          </a:xfrm>
          <a:prstGeom prst="rect">
            <a:avLst/>
          </a:prstGeom>
          <a:noFill/>
        </p:spPr>
        <p:txBody>
          <a:bodyPr wrap="none" rtlCol="0">
            <a:spAutoFit/>
          </a:bodyPr>
          <a:lstStyle/>
          <a:p>
            <a:r>
              <a:rPr lang="en-US" sz="2000" b="1" dirty="0"/>
              <a:t>A </a:t>
            </a:r>
            <a:r>
              <a:rPr lang="en-US" sz="2000" b="1" dirty="0">
                <a:sym typeface="Wingdings"/>
              </a:rPr>
              <a:t>v</a:t>
            </a:r>
            <a:r>
              <a:rPr lang="is-IS" sz="2000" b="1" dirty="0"/>
              <a:t> B</a:t>
            </a:r>
          </a:p>
          <a:p>
            <a:r>
              <a:rPr lang="en-US" sz="2000" b="1" dirty="0"/>
              <a:t>~B</a:t>
            </a:r>
            <a:endParaRPr lang="is-IS" sz="4800" b="1" dirty="0"/>
          </a:p>
          <a:p>
            <a:r>
              <a:rPr lang="is-IS" sz="2000" b="1" dirty="0"/>
              <a:t>—</a:t>
            </a:r>
          </a:p>
          <a:p>
            <a:r>
              <a:rPr lang="en-US" sz="2000" b="1" dirty="0"/>
              <a:t>A</a:t>
            </a:r>
            <a:endParaRPr lang="is-IS" sz="4800" b="1" dirty="0"/>
          </a:p>
        </p:txBody>
      </p:sp>
      <p:sp>
        <p:nvSpPr>
          <p:cNvPr id="12" name="Content Placeholder 2"/>
          <p:cNvSpPr txBox="1">
            <a:spLocks/>
          </p:cNvSpPr>
          <p:nvPr/>
        </p:nvSpPr>
        <p:spPr>
          <a:xfrm>
            <a:off x="9097505" y="4133306"/>
            <a:ext cx="3261092" cy="48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False Dichotomy</a:t>
            </a:r>
          </a:p>
        </p:txBody>
      </p:sp>
      <p:sp>
        <p:nvSpPr>
          <p:cNvPr id="13" name="TextBox 12"/>
          <p:cNvSpPr txBox="1"/>
          <p:nvPr/>
        </p:nvSpPr>
        <p:spPr>
          <a:xfrm>
            <a:off x="9097505" y="4617721"/>
            <a:ext cx="2327922" cy="1323439"/>
          </a:xfrm>
          <a:prstGeom prst="rect">
            <a:avLst/>
          </a:prstGeom>
          <a:noFill/>
        </p:spPr>
        <p:txBody>
          <a:bodyPr wrap="square" rtlCol="0">
            <a:spAutoFit/>
          </a:bodyPr>
          <a:lstStyle/>
          <a:p>
            <a:r>
              <a:rPr lang="en-US" sz="2000" b="1" dirty="0"/>
              <a:t>A </a:t>
            </a:r>
            <a:r>
              <a:rPr lang="en-US" sz="2000" b="1" dirty="0">
                <a:sym typeface="Wingdings"/>
              </a:rPr>
              <a:t>v</a:t>
            </a:r>
            <a:r>
              <a:rPr lang="is-IS" sz="2000" b="1" dirty="0"/>
              <a:t> B (ignores C)</a:t>
            </a:r>
          </a:p>
          <a:p>
            <a:r>
              <a:rPr lang="en-US" sz="2000" b="1" dirty="0"/>
              <a:t>~A</a:t>
            </a:r>
            <a:endParaRPr lang="is-IS" sz="4800" b="1" dirty="0"/>
          </a:p>
          <a:p>
            <a:r>
              <a:rPr lang="is-IS" sz="2000" b="1" dirty="0"/>
              <a:t>—</a:t>
            </a:r>
          </a:p>
          <a:p>
            <a:r>
              <a:rPr lang="en-US" sz="2000" b="1" dirty="0"/>
              <a:t>B</a:t>
            </a:r>
            <a:endParaRPr lang="is-IS" sz="4800" b="1" dirty="0"/>
          </a:p>
        </p:txBody>
      </p:sp>
      <p:sp>
        <p:nvSpPr>
          <p:cNvPr id="14" name="TextBox 13"/>
          <p:cNvSpPr txBox="1"/>
          <p:nvPr/>
        </p:nvSpPr>
        <p:spPr>
          <a:xfrm>
            <a:off x="5860468" y="4617721"/>
            <a:ext cx="2327922" cy="1323439"/>
          </a:xfrm>
          <a:prstGeom prst="rect">
            <a:avLst/>
          </a:prstGeom>
          <a:noFill/>
        </p:spPr>
        <p:txBody>
          <a:bodyPr wrap="square" rtlCol="0">
            <a:spAutoFit/>
          </a:bodyPr>
          <a:lstStyle/>
          <a:p>
            <a:r>
              <a:rPr lang="en-US" sz="2000" b="1" dirty="0">
                <a:solidFill>
                  <a:schemeClr val="bg1">
                    <a:lumMod val="75000"/>
                  </a:schemeClr>
                </a:solidFill>
              </a:rPr>
              <a:t>A </a:t>
            </a:r>
            <a:r>
              <a:rPr lang="en-US" sz="2000" b="1" dirty="0">
                <a:solidFill>
                  <a:schemeClr val="bg1">
                    <a:lumMod val="75000"/>
                  </a:schemeClr>
                </a:solidFill>
                <a:sym typeface="Wingdings"/>
              </a:rPr>
              <a:t>v</a:t>
            </a:r>
            <a:r>
              <a:rPr lang="is-IS" sz="2000" b="1" dirty="0">
                <a:solidFill>
                  <a:schemeClr val="bg1">
                    <a:lumMod val="75000"/>
                  </a:schemeClr>
                </a:solidFill>
              </a:rPr>
              <a:t> B</a:t>
            </a:r>
          </a:p>
          <a:p>
            <a:r>
              <a:rPr lang="en-US" sz="2000" b="1" dirty="0">
                <a:solidFill>
                  <a:schemeClr val="bg1">
                    <a:lumMod val="75000"/>
                  </a:schemeClr>
                </a:solidFill>
              </a:rPr>
              <a:t>A</a:t>
            </a:r>
            <a:endParaRPr lang="is-IS" sz="4800" b="1" dirty="0">
              <a:solidFill>
                <a:schemeClr val="bg1">
                  <a:lumMod val="75000"/>
                </a:schemeClr>
              </a:solidFill>
            </a:endParaRPr>
          </a:p>
          <a:p>
            <a:r>
              <a:rPr lang="is-IS" sz="2000" b="1" dirty="0">
                <a:solidFill>
                  <a:schemeClr val="bg1">
                    <a:lumMod val="75000"/>
                  </a:schemeClr>
                </a:solidFill>
              </a:rPr>
              <a:t>—</a:t>
            </a:r>
          </a:p>
          <a:p>
            <a:r>
              <a:rPr lang="en-US" sz="2000" b="1" dirty="0">
                <a:solidFill>
                  <a:schemeClr val="bg1">
                    <a:lumMod val="75000"/>
                  </a:schemeClr>
                </a:solidFill>
              </a:rPr>
              <a:t>~B</a:t>
            </a:r>
            <a:endParaRPr lang="is-IS" sz="4800" b="1" dirty="0">
              <a:solidFill>
                <a:schemeClr val="bg1">
                  <a:lumMod val="75000"/>
                </a:schemeClr>
              </a:solidFill>
            </a:endParaRPr>
          </a:p>
        </p:txBody>
      </p:sp>
      <p:sp>
        <p:nvSpPr>
          <p:cNvPr id="15" name="Content Placeholder 2"/>
          <p:cNvSpPr txBox="1">
            <a:spLocks/>
          </p:cNvSpPr>
          <p:nvPr/>
        </p:nvSpPr>
        <p:spPr>
          <a:xfrm>
            <a:off x="9097505" y="1915887"/>
            <a:ext cx="1781761" cy="4844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t>Non Sequitur</a:t>
            </a:r>
          </a:p>
        </p:txBody>
      </p:sp>
      <p:sp>
        <p:nvSpPr>
          <p:cNvPr id="16" name="TextBox 15"/>
          <p:cNvSpPr txBox="1"/>
          <p:nvPr/>
        </p:nvSpPr>
        <p:spPr>
          <a:xfrm>
            <a:off x="9254597" y="2400301"/>
            <a:ext cx="441146" cy="1323439"/>
          </a:xfrm>
          <a:prstGeom prst="rect">
            <a:avLst/>
          </a:prstGeom>
          <a:noFill/>
        </p:spPr>
        <p:txBody>
          <a:bodyPr wrap="none" rtlCol="0">
            <a:spAutoFit/>
          </a:bodyPr>
          <a:lstStyle/>
          <a:p>
            <a:r>
              <a:rPr lang="en-US" sz="2000" b="1" dirty="0"/>
              <a:t>A</a:t>
            </a:r>
          </a:p>
          <a:p>
            <a:r>
              <a:rPr lang="en-US" sz="2000" b="1" dirty="0"/>
              <a:t>B</a:t>
            </a:r>
            <a:endParaRPr lang="is-IS" sz="4800" b="1" dirty="0"/>
          </a:p>
          <a:p>
            <a:r>
              <a:rPr lang="is-IS" sz="2000" b="1" dirty="0"/>
              <a:t>—</a:t>
            </a:r>
          </a:p>
          <a:p>
            <a:r>
              <a:rPr lang="en-US" sz="2000" b="1" dirty="0"/>
              <a:t>C</a:t>
            </a:r>
            <a:endParaRPr lang="is-IS" sz="4800" b="1" dirty="0"/>
          </a:p>
        </p:txBody>
      </p:sp>
      <p:sp>
        <p:nvSpPr>
          <p:cNvPr id="17" name="Content Placeholder 2"/>
          <p:cNvSpPr txBox="1">
            <a:spLocks/>
          </p:cNvSpPr>
          <p:nvPr/>
        </p:nvSpPr>
        <p:spPr>
          <a:xfrm>
            <a:off x="5757867" y="4133306"/>
            <a:ext cx="3261092" cy="4844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dirty="0">
                <a:solidFill>
                  <a:schemeClr val="bg1">
                    <a:lumMod val="75000"/>
                  </a:schemeClr>
                </a:solidFill>
              </a:rPr>
              <a:t>Affirming a </a:t>
            </a:r>
            <a:r>
              <a:rPr lang="en-US" dirty="0" err="1">
                <a:solidFill>
                  <a:schemeClr val="bg1">
                    <a:lumMod val="75000"/>
                  </a:schemeClr>
                </a:solidFill>
              </a:rPr>
              <a:t>Disjunct</a:t>
            </a:r>
            <a:endParaRPr lang="en-US" dirty="0">
              <a:solidFill>
                <a:schemeClr val="bg1">
                  <a:lumMod val="75000"/>
                </a:schemeClr>
              </a:solidFill>
            </a:endParaRPr>
          </a:p>
        </p:txBody>
      </p:sp>
    </p:spTree>
    <p:extLst>
      <p:ext uri="{BB962C8B-B14F-4D97-AF65-F5344CB8AC3E}">
        <p14:creationId xmlns:p14="http://schemas.microsoft.com/office/powerpoint/2010/main" val="514934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Induction						</a:t>
            </a:r>
            <a:r>
              <a:rPr lang="en-US" b="1" dirty="0">
                <a:solidFill>
                  <a:schemeClr val="bg1">
                    <a:lumMod val="75000"/>
                  </a:schemeClr>
                </a:solidFill>
              </a:rPr>
              <a:t>Deduction</a:t>
            </a:r>
          </a:p>
        </p:txBody>
      </p:sp>
      <p:sp>
        <p:nvSpPr>
          <p:cNvPr id="3" name="Content Placeholder 2"/>
          <p:cNvSpPr>
            <a:spLocks noGrp="1"/>
          </p:cNvSpPr>
          <p:nvPr>
            <p:ph idx="1"/>
          </p:nvPr>
        </p:nvSpPr>
        <p:spPr>
          <a:xfrm>
            <a:off x="2589212" y="1915886"/>
            <a:ext cx="4236131" cy="4381500"/>
          </a:xfrm>
        </p:spPr>
        <p:txBody>
          <a:bodyPr>
            <a:normAutofit/>
          </a:bodyPr>
          <a:lstStyle/>
          <a:p>
            <a:r>
              <a:rPr lang="en-US" dirty="0"/>
              <a:t>A type of logic which involves going from a series of specific cases to a general statement. </a:t>
            </a:r>
          </a:p>
          <a:p>
            <a:r>
              <a:rPr lang="en-US" dirty="0"/>
              <a:t>Good arguments are termed “</a:t>
            </a:r>
            <a:r>
              <a:rPr lang="en-US" b="1" dirty="0"/>
              <a:t>strong</a:t>
            </a:r>
            <a:r>
              <a:rPr lang="en-US" dirty="0"/>
              <a:t>”</a:t>
            </a:r>
          </a:p>
          <a:p>
            <a:r>
              <a:rPr lang="en-US" b="1" dirty="0"/>
              <a:t>Strong:</a:t>
            </a:r>
            <a:r>
              <a:rPr lang="en-US" dirty="0"/>
              <a:t> A property of arguments such that if the premises of the argument are true, the conclusion is </a:t>
            </a:r>
            <a:r>
              <a:rPr lang="en-US" i="1" dirty="0"/>
              <a:t>likely</a:t>
            </a:r>
            <a:r>
              <a:rPr lang="en-US" dirty="0"/>
              <a:t> to be true. </a:t>
            </a:r>
          </a:p>
          <a:p>
            <a:r>
              <a:rPr lang="en-US" b="1" dirty="0"/>
              <a:t>Inductive</a:t>
            </a:r>
            <a:r>
              <a:rPr lang="en-US" dirty="0"/>
              <a:t> arguments are not “truth preserving”</a:t>
            </a:r>
          </a:p>
          <a:p>
            <a:r>
              <a:rPr lang="en-US" b="1" dirty="0"/>
              <a:t>Cogent:</a:t>
            </a:r>
            <a:r>
              <a:rPr lang="en-US" dirty="0"/>
              <a:t> A </a:t>
            </a:r>
            <a:r>
              <a:rPr lang="en-US" b="1" dirty="0"/>
              <a:t>strong </a:t>
            </a:r>
            <a:r>
              <a:rPr lang="en-US" dirty="0"/>
              <a:t>argument with true premises</a:t>
            </a:r>
          </a:p>
        </p:txBody>
      </p:sp>
      <p:sp>
        <p:nvSpPr>
          <p:cNvPr id="4"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Content Placeholder 2"/>
          <p:cNvSpPr txBox="1">
            <a:spLocks/>
          </p:cNvSpPr>
          <p:nvPr/>
        </p:nvSpPr>
        <p:spPr>
          <a:xfrm>
            <a:off x="7268481" y="2133600"/>
            <a:ext cx="4236131"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7" name="Content Placeholder 2"/>
          <p:cNvSpPr txBox="1">
            <a:spLocks/>
          </p:cNvSpPr>
          <p:nvPr/>
        </p:nvSpPr>
        <p:spPr>
          <a:xfrm>
            <a:off x="7268481" y="1915886"/>
            <a:ext cx="4236131" cy="4381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x-none" dirty="0">
                <a:solidFill>
                  <a:schemeClr val="bg1">
                    <a:lumMod val="75000"/>
                  </a:schemeClr>
                </a:solidFill>
              </a:rPr>
              <a:t>A type of logic in which one goes from a general statement to a specific instance.</a:t>
            </a:r>
          </a:p>
          <a:p>
            <a:r>
              <a:rPr lang="en-US" dirty="0">
                <a:solidFill>
                  <a:schemeClr val="bg1">
                    <a:lumMod val="75000"/>
                  </a:schemeClr>
                </a:solidFill>
              </a:rPr>
              <a:t>Good arguments are termed “</a:t>
            </a:r>
            <a:r>
              <a:rPr lang="en-US" b="1" dirty="0">
                <a:solidFill>
                  <a:schemeClr val="bg1">
                    <a:lumMod val="75000"/>
                  </a:schemeClr>
                </a:solidFill>
              </a:rPr>
              <a:t>valid</a:t>
            </a:r>
            <a:r>
              <a:rPr lang="en-US" dirty="0">
                <a:solidFill>
                  <a:schemeClr val="bg1">
                    <a:lumMod val="75000"/>
                  </a:schemeClr>
                </a:solidFill>
              </a:rPr>
              <a:t>”</a:t>
            </a:r>
          </a:p>
          <a:p>
            <a:r>
              <a:rPr lang="en-US" b="1" dirty="0">
                <a:solidFill>
                  <a:schemeClr val="bg1">
                    <a:lumMod val="75000"/>
                  </a:schemeClr>
                </a:solidFill>
              </a:rPr>
              <a:t>Validity:</a:t>
            </a:r>
            <a:r>
              <a:rPr lang="en-US" dirty="0">
                <a:solidFill>
                  <a:schemeClr val="bg1">
                    <a:lumMod val="75000"/>
                  </a:schemeClr>
                </a:solidFill>
              </a:rPr>
              <a:t> A property of arguments such that if the premises are true, the conclusion </a:t>
            </a:r>
            <a:r>
              <a:rPr lang="en-US" i="1" dirty="0">
                <a:solidFill>
                  <a:schemeClr val="bg1">
                    <a:lumMod val="75000"/>
                  </a:schemeClr>
                </a:solidFill>
              </a:rPr>
              <a:t>must</a:t>
            </a:r>
            <a:r>
              <a:rPr lang="en-US" dirty="0">
                <a:solidFill>
                  <a:schemeClr val="bg1">
                    <a:lumMod val="75000"/>
                  </a:schemeClr>
                </a:solidFill>
              </a:rPr>
              <a:t> follow with 100% certainty. </a:t>
            </a:r>
          </a:p>
          <a:p>
            <a:r>
              <a:rPr lang="en-US" b="1" dirty="0">
                <a:solidFill>
                  <a:schemeClr val="bg1">
                    <a:lumMod val="75000"/>
                  </a:schemeClr>
                </a:solidFill>
              </a:rPr>
              <a:t>Deductive</a:t>
            </a:r>
            <a:r>
              <a:rPr lang="en-US" dirty="0">
                <a:solidFill>
                  <a:schemeClr val="bg1">
                    <a:lumMod val="75000"/>
                  </a:schemeClr>
                </a:solidFill>
              </a:rPr>
              <a:t> arguments are “truth preserving.”</a:t>
            </a:r>
          </a:p>
          <a:p>
            <a:r>
              <a:rPr lang="en-US" b="1" dirty="0">
                <a:solidFill>
                  <a:schemeClr val="bg1">
                    <a:lumMod val="75000"/>
                  </a:schemeClr>
                </a:solidFill>
              </a:rPr>
              <a:t>Sound</a:t>
            </a:r>
            <a:r>
              <a:rPr lang="en-US" dirty="0">
                <a:solidFill>
                  <a:schemeClr val="bg1">
                    <a:lumMod val="75000"/>
                  </a:schemeClr>
                </a:solidFill>
              </a:rPr>
              <a:t>: A </a:t>
            </a:r>
            <a:r>
              <a:rPr lang="en-US" b="1" dirty="0">
                <a:solidFill>
                  <a:schemeClr val="bg1">
                    <a:lumMod val="75000"/>
                  </a:schemeClr>
                </a:solidFill>
              </a:rPr>
              <a:t>valid </a:t>
            </a:r>
            <a:r>
              <a:rPr lang="en-US" dirty="0">
                <a:solidFill>
                  <a:schemeClr val="bg1">
                    <a:lumMod val="75000"/>
                  </a:schemeClr>
                </a:solidFill>
              </a:rPr>
              <a:t>argument with true premises</a:t>
            </a:r>
          </a:p>
        </p:txBody>
      </p:sp>
    </p:spTree>
    <p:extLst>
      <p:ext uri="{BB962C8B-B14F-4D97-AF65-F5344CB8AC3E}">
        <p14:creationId xmlns:p14="http://schemas.microsoft.com/office/powerpoint/2010/main" val="476432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Inductive Arguments</a:t>
            </a:r>
          </a:p>
        </p:txBody>
      </p:sp>
      <p:sp>
        <p:nvSpPr>
          <p:cNvPr id="3" name="Content Placeholder 2"/>
          <p:cNvSpPr>
            <a:spLocks noGrp="1"/>
          </p:cNvSpPr>
          <p:nvPr>
            <p:ph idx="1"/>
          </p:nvPr>
        </p:nvSpPr>
        <p:spPr>
          <a:xfrm>
            <a:off x="2589212" y="2133599"/>
            <a:ext cx="8915400" cy="4365171"/>
          </a:xfrm>
        </p:spPr>
        <p:txBody>
          <a:bodyPr/>
          <a:lstStyle/>
          <a:p>
            <a:r>
              <a:rPr lang="en-US" b="1" dirty="0"/>
              <a:t>Argument from Analogy:</a:t>
            </a:r>
            <a:r>
              <a:rPr lang="en-US" dirty="0"/>
              <a:t> One entity shares some properties with one or more </a:t>
            </a:r>
            <a:r>
              <a:rPr lang="en-US" dirty="0" err="1"/>
              <a:t>entites</a:t>
            </a:r>
            <a:r>
              <a:rPr lang="en-US" dirty="0"/>
              <a:t>, thus it is likely to share other properties as well.</a:t>
            </a:r>
          </a:p>
          <a:p>
            <a:r>
              <a:rPr lang="en-US" b="1" dirty="0"/>
              <a:t>Inductive Generalization:</a:t>
            </a:r>
            <a:r>
              <a:rPr lang="en-US" dirty="0"/>
              <a:t> Several entities exhibit a pattern, therefore other entities (and possibly all other entities) will likely also fit into that pattern.</a:t>
            </a:r>
          </a:p>
          <a:p>
            <a:pPr lvl="1"/>
            <a:r>
              <a:rPr lang="en-US" b="1" dirty="0"/>
              <a:t>Enumeration:</a:t>
            </a:r>
            <a:r>
              <a:rPr lang="en-US" dirty="0"/>
              <a:t> Several entities exhibit a pattern, therefore the next entity will likely also fit into that pattern.</a:t>
            </a:r>
          </a:p>
          <a:p>
            <a:pPr lvl="1"/>
            <a:r>
              <a:rPr lang="en-US" b="1" dirty="0"/>
              <a:t>Prediction:</a:t>
            </a:r>
            <a:r>
              <a:rPr lang="en-US" dirty="0"/>
              <a:t> A pattern has been observed in the past, therefore it is likely to also occur in the future.</a:t>
            </a:r>
          </a:p>
          <a:p>
            <a:r>
              <a:rPr lang="en-US" b="1" dirty="0"/>
              <a:t>Inference to the Best Explanation (IBE):</a:t>
            </a:r>
            <a:r>
              <a:rPr lang="en-US" dirty="0"/>
              <a:t> Of the available explanations for a particular phenomenon, one is the best and thus is more likely to be the correct explanation. Also called “Abduction.”</a:t>
            </a:r>
          </a:p>
          <a:p>
            <a:endParaRPr lang="en-US" dirty="0"/>
          </a:p>
        </p:txBody>
      </p:sp>
    </p:spTree>
    <p:extLst>
      <p:ext uri="{BB962C8B-B14F-4D97-AF65-F5344CB8AC3E}">
        <p14:creationId xmlns:p14="http://schemas.microsoft.com/office/powerpoint/2010/main" val="15758233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Inductive Fallacies</a:t>
            </a:r>
          </a:p>
        </p:txBody>
      </p:sp>
      <p:sp>
        <p:nvSpPr>
          <p:cNvPr id="3" name="Content Placeholder 2"/>
          <p:cNvSpPr>
            <a:spLocks noGrp="1"/>
          </p:cNvSpPr>
          <p:nvPr>
            <p:ph idx="1"/>
          </p:nvPr>
        </p:nvSpPr>
        <p:spPr>
          <a:xfrm>
            <a:off x="2589212" y="1684421"/>
            <a:ext cx="8677502" cy="5021179"/>
          </a:xfrm>
        </p:spPr>
        <p:txBody>
          <a:bodyPr>
            <a:normAutofit/>
          </a:bodyPr>
          <a:lstStyle/>
          <a:p>
            <a:pPr marL="0" indent="0">
              <a:buNone/>
            </a:pPr>
            <a:r>
              <a:rPr lang="en-US" b="1" dirty="0"/>
              <a:t>Fallacy</a:t>
            </a:r>
            <a:r>
              <a:rPr lang="en-US" dirty="0"/>
              <a:t>: Bad reasoning, regardless of whether the premises or conclusion are true.</a:t>
            </a:r>
          </a:p>
          <a:p>
            <a:r>
              <a:rPr lang="en-US" dirty="0"/>
              <a:t>Examples:</a:t>
            </a:r>
          </a:p>
          <a:p>
            <a:pPr lvl="1"/>
            <a:r>
              <a:rPr lang="en-US" b="1" dirty="0"/>
              <a:t>False Analogies</a:t>
            </a:r>
            <a:r>
              <a:rPr lang="en-US" dirty="0"/>
              <a:t>: “You and Richard Spencer both like talking about Richard Spencer getting punched, you must have so much in common!”</a:t>
            </a:r>
          </a:p>
          <a:p>
            <a:pPr lvl="1"/>
            <a:r>
              <a:rPr lang="en-US" b="1" dirty="0"/>
              <a:t>Hasty Generalization</a:t>
            </a:r>
            <a:r>
              <a:rPr lang="en-US" dirty="0"/>
              <a:t>: “We’re on a winning streak. Next stop: the Super Bowl”</a:t>
            </a:r>
          </a:p>
          <a:p>
            <a:pPr lvl="2"/>
            <a:r>
              <a:rPr lang="en-US" b="1" dirty="0"/>
              <a:t>Biased Generalization</a:t>
            </a:r>
            <a:r>
              <a:rPr lang="en-US" dirty="0"/>
              <a:t>: “Several Wisconsin rural counties went heavily against Hillary Clinton, so she didn’t win because she didn’t reach out to the white working class.”</a:t>
            </a:r>
          </a:p>
          <a:p>
            <a:pPr lvl="2"/>
            <a:r>
              <a:rPr lang="en-US" b="1" dirty="0"/>
              <a:t>Slothful Induction</a:t>
            </a:r>
            <a:r>
              <a:rPr lang="en-US" dirty="0"/>
              <a:t>: “Over 97 percent of climate scientists agree on anthropogenic climate change, but we should wait until all of the science is in.”</a:t>
            </a:r>
          </a:p>
          <a:p>
            <a:pPr lvl="2"/>
            <a:r>
              <a:rPr lang="en-US" b="1" dirty="0"/>
              <a:t>Gambler’s Fallacy:</a:t>
            </a:r>
            <a:r>
              <a:rPr lang="en-US" dirty="0"/>
              <a:t> ”Now we’re on a losing streak, this next hand will turn it around!”</a:t>
            </a:r>
          </a:p>
          <a:p>
            <a:pPr lvl="2"/>
            <a:r>
              <a:rPr lang="en-US" b="1" dirty="0"/>
              <a:t>Appeal to Anecdotal Evidence:</a:t>
            </a:r>
            <a:r>
              <a:rPr lang="en-US" dirty="0"/>
              <a:t> “Everyone I know voted for Gary Johnson, how could he </a:t>
            </a:r>
            <a:r>
              <a:rPr lang="en-US" i="1" dirty="0"/>
              <a:t>not</a:t>
            </a:r>
            <a:r>
              <a:rPr lang="en-US" dirty="0"/>
              <a:t> have become president?”</a:t>
            </a:r>
          </a:p>
          <a:p>
            <a:pPr lvl="1"/>
            <a:r>
              <a:rPr lang="en-US" b="1" dirty="0"/>
              <a:t>Post Hoc Ergo Propter Hoc:</a:t>
            </a:r>
            <a:r>
              <a:rPr lang="en-US" dirty="0"/>
              <a:t> “Donald Trump won the election, then General Motors chose to not leave the U.S. So, Trump has already saved many jobs.”</a:t>
            </a:r>
          </a:p>
        </p:txBody>
      </p:sp>
    </p:spTree>
    <p:extLst>
      <p:ext uri="{BB962C8B-B14F-4D97-AF65-F5344CB8AC3E}">
        <p14:creationId xmlns:p14="http://schemas.microsoft.com/office/powerpoint/2010/main" val="209412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Inductive Generalizations</a:t>
            </a:r>
          </a:p>
        </p:txBody>
      </p:sp>
      <p:sp>
        <p:nvSpPr>
          <p:cNvPr id="3" name="Content Placeholder 2"/>
          <p:cNvSpPr>
            <a:spLocks noGrp="1"/>
          </p:cNvSpPr>
          <p:nvPr>
            <p:ph idx="1"/>
          </p:nvPr>
        </p:nvSpPr>
        <p:spPr>
          <a:xfrm>
            <a:off x="2589212" y="1915886"/>
            <a:ext cx="4007531" cy="2639785"/>
          </a:xfrm>
        </p:spPr>
        <p:txBody>
          <a:bodyPr>
            <a:normAutofit/>
          </a:bodyPr>
          <a:lstStyle/>
          <a:p>
            <a:pPr marL="0" indent="0">
              <a:buNone/>
            </a:pPr>
            <a:r>
              <a:rPr lang="en-US" b="1" dirty="0"/>
              <a:t>Prediction:</a:t>
            </a:r>
          </a:p>
          <a:p>
            <a:pPr>
              <a:buFont typeface="+mj-lt"/>
              <a:buAutoNum type="arabicPeriod"/>
            </a:pPr>
            <a:r>
              <a:rPr lang="en-US" dirty="0"/>
              <a:t>Every day, the sun has risen</a:t>
            </a:r>
          </a:p>
          <a:p>
            <a:pPr>
              <a:buFont typeface="+mj-lt"/>
              <a:buAutoNum type="arabicPeriod"/>
            </a:pPr>
            <a:r>
              <a:rPr lang="en-US" b="1" dirty="0"/>
              <a:t>Therefore</a:t>
            </a:r>
            <a:r>
              <a:rPr lang="en-US" dirty="0"/>
              <a:t>, the sun will come out to-morrow!</a:t>
            </a:r>
          </a:p>
        </p:txBody>
      </p:sp>
      <p:sp>
        <p:nvSpPr>
          <p:cNvPr id="8" name="Content Placeholder 2"/>
          <p:cNvSpPr txBox="1">
            <a:spLocks/>
          </p:cNvSpPr>
          <p:nvPr/>
        </p:nvSpPr>
        <p:spPr>
          <a:xfrm>
            <a:off x="7308169" y="1915886"/>
            <a:ext cx="4007531" cy="263978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b="1" dirty="0"/>
              <a:t>Enumeration:</a:t>
            </a:r>
          </a:p>
          <a:p>
            <a:pPr>
              <a:buFont typeface="+mj-lt"/>
              <a:buAutoNum type="arabicPeriod"/>
            </a:pPr>
            <a:r>
              <a:rPr lang="en-US" dirty="0"/>
              <a:t>I’ve looked at a thousand emeralds and all have been green.</a:t>
            </a:r>
          </a:p>
          <a:p>
            <a:pPr>
              <a:buFont typeface="+mj-lt"/>
              <a:buAutoNum type="arabicPeriod"/>
            </a:pPr>
            <a:r>
              <a:rPr lang="en-US" b="1" dirty="0"/>
              <a:t>Therefore</a:t>
            </a:r>
            <a:r>
              <a:rPr lang="en-US" dirty="0"/>
              <a:t>, the next emerald is probably green.</a:t>
            </a:r>
          </a:p>
        </p:txBody>
      </p:sp>
    </p:spTree>
    <p:extLst>
      <p:ext uri="{BB962C8B-B14F-4D97-AF65-F5344CB8AC3E}">
        <p14:creationId xmlns:p14="http://schemas.microsoft.com/office/powerpoint/2010/main" val="21016791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14833"/>
          </a:xfrm>
        </p:spPr>
        <p:txBody>
          <a:bodyPr/>
          <a:lstStyle/>
          <a:p>
            <a:r>
              <a:rPr lang="en-US" dirty="0"/>
              <a:t>Probabilistic Fallacies</a:t>
            </a:r>
          </a:p>
        </p:txBody>
      </p:sp>
      <p:sp>
        <p:nvSpPr>
          <p:cNvPr id="3" name="Content Placeholder 2"/>
          <p:cNvSpPr>
            <a:spLocks noGrp="1"/>
          </p:cNvSpPr>
          <p:nvPr>
            <p:ph idx="1"/>
          </p:nvPr>
        </p:nvSpPr>
        <p:spPr>
          <a:xfrm>
            <a:off x="2589212" y="1681843"/>
            <a:ext cx="8915400" cy="4669971"/>
          </a:xfrm>
        </p:spPr>
        <p:txBody>
          <a:bodyPr>
            <a:normAutofit/>
          </a:bodyPr>
          <a:lstStyle/>
          <a:p>
            <a:r>
              <a:rPr lang="en-US" dirty="0"/>
              <a:t>Suppose that you are worried that you might have a rare disease. You decide to get tested, and suppose that the testing methods for this disease are correct 99 percent of the time (in other words, if you have the disease, it shows that you do with 99 percent probability, and if you don't have the disease, it shows that you do not with 99 percent probability). Suppose this disease is actually quite rare, occurring randomly in the general population in only one of every 10,000 people. </a:t>
            </a:r>
          </a:p>
          <a:p>
            <a:r>
              <a:rPr lang="en-US" dirty="0"/>
              <a:t>You take the test. The results come back positive, what are your chances that you actually have the disease? </a:t>
            </a:r>
          </a:p>
          <a:p>
            <a:pPr lvl="1">
              <a:buFont typeface="+mj-lt"/>
              <a:buAutoNum type="alphaLcParenR"/>
            </a:pPr>
            <a:r>
              <a:rPr lang="en-US" dirty="0"/>
              <a:t>.99</a:t>
            </a:r>
          </a:p>
          <a:p>
            <a:pPr lvl="1">
              <a:buFont typeface="+mj-lt"/>
              <a:buAutoNum type="alphaLcParenR"/>
            </a:pPr>
            <a:r>
              <a:rPr lang="en-US" dirty="0"/>
              <a:t>.90</a:t>
            </a:r>
          </a:p>
          <a:p>
            <a:pPr lvl="1">
              <a:buFont typeface="+mj-lt"/>
              <a:buAutoNum type="alphaLcParenR"/>
            </a:pPr>
            <a:r>
              <a:rPr lang="en-US" dirty="0"/>
              <a:t>.10</a:t>
            </a:r>
          </a:p>
          <a:p>
            <a:pPr lvl="1">
              <a:buFont typeface="+mj-lt"/>
              <a:buAutoNum type="alphaLcParenR"/>
            </a:pPr>
            <a:r>
              <a:rPr lang="en-US" dirty="0"/>
              <a:t>.01</a:t>
            </a:r>
          </a:p>
        </p:txBody>
      </p:sp>
    </p:spTree>
    <p:extLst>
      <p:ext uri="{BB962C8B-B14F-4D97-AF65-F5344CB8AC3E}">
        <p14:creationId xmlns:p14="http://schemas.microsoft.com/office/powerpoint/2010/main" val="772088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14833"/>
          </a:xfrm>
        </p:spPr>
        <p:txBody>
          <a:bodyPr/>
          <a:lstStyle/>
          <a:p>
            <a:r>
              <a:rPr lang="en-US" dirty="0"/>
              <a:t>Probabilistic Fallacies</a:t>
            </a:r>
          </a:p>
        </p:txBody>
      </p:sp>
      <p:sp>
        <p:nvSpPr>
          <p:cNvPr id="3" name="Content Placeholder 2"/>
          <p:cNvSpPr>
            <a:spLocks noGrp="1"/>
          </p:cNvSpPr>
          <p:nvPr>
            <p:ph idx="1"/>
          </p:nvPr>
        </p:nvSpPr>
        <p:spPr>
          <a:xfrm>
            <a:off x="2589212" y="1681843"/>
            <a:ext cx="8915400" cy="4669971"/>
          </a:xfrm>
        </p:spPr>
        <p:txBody>
          <a:bodyPr>
            <a:normAutofit/>
          </a:bodyPr>
          <a:lstStyle/>
          <a:p>
            <a:r>
              <a:rPr lang="en-US" dirty="0"/>
              <a:t>Suppose that you are worried that you might have a rare disease. You decide to get tested, and suppose that the testing methods for this disease are correct 99 percent of the time (in other words, if you have the disease, it shows that you do with 99 percent probability, and if you don't have the disease, it shows that you do not with 99 percent probability). Suppose this disease is actually quite rare, occurring randomly in the general population in only one of every 10,000 people. </a:t>
            </a:r>
          </a:p>
          <a:p>
            <a:r>
              <a:rPr lang="en-US" dirty="0"/>
              <a:t>You take the test. The results come back positive, what are your chances that you actually have the disease? </a:t>
            </a:r>
          </a:p>
          <a:p>
            <a:pPr lvl="1">
              <a:buFont typeface="+mj-lt"/>
              <a:buAutoNum type="alphaLcParenR"/>
            </a:pPr>
            <a:r>
              <a:rPr lang="en-US" dirty="0"/>
              <a:t>.99</a:t>
            </a:r>
          </a:p>
          <a:p>
            <a:pPr lvl="1">
              <a:buFont typeface="+mj-lt"/>
              <a:buAutoNum type="alphaLcParenR"/>
            </a:pPr>
            <a:r>
              <a:rPr lang="en-US" dirty="0"/>
              <a:t>.90</a:t>
            </a:r>
          </a:p>
          <a:p>
            <a:pPr lvl="1">
              <a:buFont typeface="+mj-lt"/>
              <a:buAutoNum type="alphaLcParenR"/>
            </a:pPr>
            <a:r>
              <a:rPr lang="en-US" dirty="0"/>
              <a:t>.10</a:t>
            </a:r>
          </a:p>
          <a:p>
            <a:pPr lvl="1">
              <a:buFont typeface="+mj-lt"/>
              <a:buAutoNum type="alphaLcParenR"/>
            </a:pPr>
            <a:r>
              <a:rPr lang="en-US" dirty="0"/>
              <a:t>.01</a:t>
            </a:r>
          </a:p>
        </p:txBody>
      </p:sp>
      <p:sp>
        <p:nvSpPr>
          <p:cNvPr id="4" name="Donut 3"/>
          <p:cNvSpPr/>
          <p:nvPr/>
        </p:nvSpPr>
        <p:spPr>
          <a:xfrm>
            <a:off x="2871537" y="5422232"/>
            <a:ext cx="1058780" cy="593557"/>
          </a:xfrm>
          <a:prstGeom prst="donut">
            <a:avLst>
              <a:gd name="adj" fmla="val 127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23504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Bayes Theorem</a:t>
            </a:r>
          </a:p>
        </p:txBody>
      </p:sp>
      <p:sp>
        <p:nvSpPr>
          <p:cNvPr id="3" name="Content Placeholder 2"/>
          <p:cNvSpPr>
            <a:spLocks noGrp="1"/>
          </p:cNvSpPr>
          <p:nvPr>
            <p:ph idx="1"/>
          </p:nvPr>
        </p:nvSpPr>
        <p:spPr/>
        <p:txBody>
          <a:bodyPr/>
          <a:lstStyle/>
          <a:p>
            <a:r>
              <a:rPr lang="en-US" dirty="0"/>
              <a:t>P(</a:t>
            </a:r>
            <a:r>
              <a:rPr lang="en-US" b="1" dirty="0"/>
              <a:t>D</a:t>
            </a:r>
            <a:r>
              <a:rPr lang="en-US" dirty="0"/>
              <a:t>): Probability of hypothesis </a:t>
            </a:r>
            <a:r>
              <a:rPr lang="en-US" b="1" dirty="0"/>
              <a:t>D</a:t>
            </a:r>
            <a:r>
              <a:rPr lang="en-US" dirty="0"/>
              <a:t> (Disease).</a:t>
            </a:r>
          </a:p>
          <a:p>
            <a:r>
              <a:rPr lang="en-US" dirty="0"/>
              <a:t>P(</a:t>
            </a:r>
            <a:r>
              <a:rPr lang="en-US" b="1" dirty="0"/>
              <a:t>D</a:t>
            </a:r>
            <a:r>
              <a:rPr lang="en-US" dirty="0"/>
              <a:t>|</a:t>
            </a:r>
            <a:r>
              <a:rPr lang="en-US" b="1" dirty="0"/>
              <a:t>T</a:t>
            </a:r>
            <a:r>
              <a:rPr lang="en-US" dirty="0"/>
              <a:t>): Probability of </a:t>
            </a:r>
            <a:r>
              <a:rPr lang="en-US" b="1" dirty="0"/>
              <a:t>D</a:t>
            </a:r>
            <a:r>
              <a:rPr lang="en-US" dirty="0"/>
              <a:t> if evidence </a:t>
            </a:r>
            <a:r>
              <a:rPr lang="en-US" b="1" dirty="0"/>
              <a:t>T</a:t>
            </a:r>
            <a:r>
              <a:rPr lang="en-US" dirty="0"/>
              <a:t> (Test Result) is true.</a:t>
            </a:r>
          </a:p>
          <a:p>
            <a:r>
              <a:rPr lang="en-US" dirty="0"/>
              <a:t>Bayes Theorem:</a:t>
            </a:r>
          </a:p>
          <a:p>
            <a:endParaRPr lang="en-US" dirty="0"/>
          </a:p>
          <a:p>
            <a:endParaRPr lang="en-US" dirty="0"/>
          </a:p>
          <a:p>
            <a:r>
              <a:rPr lang="en-US" dirty="0"/>
              <a:t>In this example, P(T|D)=.99, P(D)=.0001, and P(T) may be derived by conditioning on whether event D does or does not occur:</a:t>
            </a:r>
          </a:p>
        </p:txBody>
      </p:sp>
      <p:sp>
        <p:nvSpPr>
          <p:cNvPr id="5" name="TextBox 4"/>
          <p:cNvSpPr txBox="1"/>
          <p:nvPr/>
        </p:nvSpPr>
        <p:spPr>
          <a:xfrm>
            <a:off x="5468942" y="3349561"/>
            <a:ext cx="2630848" cy="369332"/>
          </a:xfrm>
          <a:prstGeom prst="rect">
            <a:avLst/>
          </a:prstGeom>
          <a:noFill/>
        </p:spPr>
        <p:txBody>
          <a:bodyPr wrap="none" rtlCol="0">
            <a:spAutoFit/>
          </a:bodyPr>
          <a:lstStyle/>
          <a:p>
            <a:r>
              <a:rPr lang="en-US" dirty="0"/>
              <a:t>P(D|T) = P(T|D) x P(D)</a:t>
            </a:r>
          </a:p>
        </p:txBody>
      </p:sp>
      <p:sp>
        <p:nvSpPr>
          <p:cNvPr id="6" name="TextBox 5"/>
          <p:cNvSpPr txBox="1"/>
          <p:nvPr/>
        </p:nvSpPr>
        <p:spPr>
          <a:xfrm>
            <a:off x="4025152" y="5124159"/>
            <a:ext cx="5375521" cy="369332"/>
          </a:xfrm>
          <a:prstGeom prst="rect">
            <a:avLst/>
          </a:prstGeom>
          <a:noFill/>
        </p:spPr>
        <p:txBody>
          <a:bodyPr wrap="square" rtlCol="0">
            <a:spAutoFit/>
          </a:bodyPr>
          <a:lstStyle/>
          <a:p>
            <a:r>
              <a:rPr lang="en-US" dirty="0"/>
              <a:t>P(D|T) = [P(T|D) x P(D)] + [P(T|~D) x P(~D)]</a:t>
            </a:r>
          </a:p>
        </p:txBody>
      </p:sp>
      <p:sp>
        <p:nvSpPr>
          <p:cNvPr id="8" name="TextBox 7"/>
          <p:cNvSpPr txBox="1"/>
          <p:nvPr/>
        </p:nvSpPr>
        <p:spPr>
          <a:xfrm>
            <a:off x="4025153" y="5493491"/>
            <a:ext cx="4958426" cy="646331"/>
          </a:xfrm>
          <a:prstGeom prst="rect">
            <a:avLst/>
          </a:prstGeom>
          <a:noFill/>
        </p:spPr>
        <p:txBody>
          <a:bodyPr wrap="square" rtlCol="0">
            <a:spAutoFit/>
          </a:bodyPr>
          <a:lstStyle/>
          <a:p>
            <a:r>
              <a:rPr lang="en-US" dirty="0"/>
              <a:t>P(D|T) = [.99      x .0001] + [.01          x .9999]</a:t>
            </a:r>
          </a:p>
          <a:p>
            <a:endParaRPr lang="en-US" dirty="0"/>
          </a:p>
        </p:txBody>
      </p:sp>
      <p:sp>
        <p:nvSpPr>
          <p:cNvPr id="9" name="TextBox 8"/>
          <p:cNvSpPr txBox="1"/>
          <p:nvPr/>
        </p:nvSpPr>
        <p:spPr>
          <a:xfrm>
            <a:off x="4411579" y="5862823"/>
            <a:ext cx="4572000" cy="646331"/>
          </a:xfrm>
          <a:prstGeom prst="rect">
            <a:avLst/>
          </a:prstGeom>
          <a:noFill/>
        </p:spPr>
        <p:txBody>
          <a:bodyPr wrap="square" rtlCol="0">
            <a:spAutoFit/>
          </a:bodyPr>
          <a:lstStyle/>
          <a:p>
            <a:r>
              <a:rPr lang="en-US"/>
              <a:t>.01 = [.99      </a:t>
            </a:r>
            <a:r>
              <a:rPr lang="en-US" dirty="0"/>
              <a:t>x .0001] + [.</a:t>
            </a:r>
            <a:r>
              <a:rPr lang="en-US"/>
              <a:t>01          </a:t>
            </a:r>
            <a:r>
              <a:rPr lang="en-US" dirty="0"/>
              <a:t>x .9999]</a:t>
            </a:r>
          </a:p>
          <a:p>
            <a:endParaRPr lang="en-US" dirty="0"/>
          </a:p>
        </p:txBody>
      </p:sp>
    </p:spTree>
    <p:extLst>
      <p:ext uri="{BB962C8B-B14F-4D97-AF65-F5344CB8AC3E}">
        <p14:creationId xmlns:p14="http://schemas.microsoft.com/office/powerpoint/2010/main" val="671726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366" y="3062509"/>
            <a:ext cx="5957518" cy="1140523"/>
          </a:xfrm>
        </p:spPr>
        <p:txBody>
          <a:bodyPr/>
          <a:lstStyle/>
          <a:p>
            <a:pPr algn="ctr"/>
            <a:r>
              <a:rPr lang="en-US" b="1" dirty="0"/>
              <a:t>Class Experiment!</a:t>
            </a:r>
            <a:br>
              <a:rPr lang="en-US" b="1" dirty="0"/>
            </a:br>
            <a:r>
              <a:rPr lang="en-US" sz="2400" dirty="0"/>
              <a:t>(all but Group 1 close your eyes)</a:t>
            </a:r>
          </a:p>
        </p:txBody>
      </p:sp>
    </p:spTree>
    <p:extLst>
      <p:ext uri="{BB962C8B-B14F-4D97-AF65-F5344CB8AC3E}">
        <p14:creationId xmlns:p14="http://schemas.microsoft.com/office/powerpoint/2010/main" val="3913499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Row</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50 feet?</a:t>
            </a:r>
          </a:p>
        </p:txBody>
      </p:sp>
    </p:spTree>
    <p:extLst>
      <p:ext uri="{BB962C8B-B14F-4D97-AF65-F5344CB8AC3E}">
        <p14:creationId xmlns:p14="http://schemas.microsoft.com/office/powerpoint/2010/main" val="18237161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Left Row</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50 feet?</a:t>
            </a:r>
          </a:p>
          <a:p>
            <a:endParaRPr lang="en-US" dirty="0"/>
          </a:p>
          <a:p>
            <a:endParaRPr lang="en-US" dirty="0"/>
          </a:p>
          <a:p>
            <a:endParaRPr lang="en-US" dirty="0"/>
          </a:p>
          <a:p>
            <a:endParaRPr lang="en-US" dirty="0"/>
          </a:p>
          <a:p>
            <a:r>
              <a:rPr lang="en-US" dirty="0"/>
              <a:t>How tall do you think </a:t>
            </a:r>
            <a:r>
              <a:rPr lang="en-US" b="1" dirty="0"/>
              <a:t>the tallest redwood in the world </a:t>
            </a:r>
            <a:r>
              <a:rPr lang="en-US" dirty="0"/>
              <a:t>is?</a:t>
            </a:r>
          </a:p>
        </p:txBody>
      </p:sp>
    </p:spTree>
    <p:extLst>
      <p:ext uri="{BB962C8B-B14F-4D97-AF65-F5344CB8AC3E}">
        <p14:creationId xmlns:p14="http://schemas.microsoft.com/office/powerpoint/2010/main" val="1632394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100 feet?</a:t>
            </a:r>
          </a:p>
        </p:txBody>
      </p:sp>
    </p:spTree>
    <p:extLst>
      <p:ext uri="{BB962C8B-B14F-4D97-AF65-F5344CB8AC3E}">
        <p14:creationId xmlns:p14="http://schemas.microsoft.com/office/powerpoint/2010/main" val="12282979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100 feet?</a:t>
            </a:r>
          </a:p>
          <a:p>
            <a:endParaRPr lang="en-US" dirty="0"/>
          </a:p>
          <a:p>
            <a:endParaRPr lang="en-US" dirty="0"/>
          </a:p>
          <a:p>
            <a:endParaRPr lang="en-US" dirty="0"/>
          </a:p>
          <a:p>
            <a:endParaRPr lang="en-US" dirty="0"/>
          </a:p>
          <a:p>
            <a:r>
              <a:rPr lang="en-US" dirty="0"/>
              <a:t>How tall do you think </a:t>
            </a:r>
            <a:r>
              <a:rPr lang="en-US" b="1" dirty="0"/>
              <a:t>the tallest redwood in the world </a:t>
            </a:r>
            <a:r>
              <a:rPr lang="en-US" dirty="0"/>
              <a:t>is?</a:t>
            </a:r>
          </a:p>
        </p:txBody>
      </p:sp>
    </p:spTree>
    <p:extLst>
      <p:ext uri="{BB962C8B-B14F-4D97-AF65-F5344CB8AC3E}">
        <p14:creationId xmlns:p14="http://schemas.microsoft.com/office/powerpoint/2010/main" val="242741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250 feet?</a:t>
            </a:r>
          </a:p>
        </p:txBody>
      </p:sp>
    </p:spTree>
    <p:extLst>
      <p:ext uri="{BB962C8B-B14F-4D97-AF65-F5344CB8AC3E}">
        <p14:creationId xmlns:p14="http://schemas.microsoft.com/office/powerpoint/2010/main" val="16931298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Group</a:t>
            </a:r>
          </a:p>
        </p:txBody>
      </p:sp>
      <p:sp>
        <p:nvSpPr>
          <p:cNvPr id="3" name="Content Placeholder 2"/>
          <p:cNvSpPr>
            <a:spLocks noGrp="1"/>
          </p:cNvSpPr>
          <p:nvPr>
            <p:ph idx="1"/>
          </p:nvPr>
        </p:nvSpPr>
        <p:spPr/>
        <p:txBody>
          <a:bodyPr/>
          <a:lstStyle/>
          <a:p>
            <a:r>
              <a:rPr lang="en-US" dirty="0"/>
              <a:t>Do you think the </a:t>
            </a:r>
            <a:r>
              <a:rPr lang="en-US" b="1" dirty="0"/>
              <a:t>tallest redwood in the world </a:t>
            </a:r>
            <a:r>
              <a:rPr lang="en-US" dirty="0"/>
              <a:t>is taller than 250 feet?</a:t>
            </a:r>
          </a:p>
          <a:p>
            <a:endParaRPr lang="en-US" dirty="0"/>
          </a:p>
          <a:p>
            <a:endParaRPr lang="en-US" dirty="0"/>
          </a:p>
          <a:p>
            <a:endParaRPr lang="en-US" dirty="0"/>
          </a:p>
          <a:p>
            <a:endParaRPr lang="en-US" dirty="0"/>
          </a:p>
          <a:p>
            <a:r>
              <a:rPr lang="en-US" dirty="0"/>
              <a:t>How tall do you think </a:t>
            </a:r>
            <a:r>
              <a:rPr lang="en-US" b="1" dirty="0"/>
              <a:t>the tallest redwood in the world </a:t>
            </a:r>
            <a:r>
              <a:rPr lang="en-US" dirty="0"/>
              <a:t>is?</a:t>
            </a:r>
          </a:p>
        </p:txBody>
      </p:sp>
    </p:spTree>
    <p:extLst>
      <p:ext uri="{BB962C8B-B14F-4D97-AF65-F5344CB8AC3E}">
        <p14:creationId xmlns:p14="http://schemas.microsoft.com/office/powerpoint/2010/main" val="12768339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35994</TotalTime>
  <Words>29752</Words>
  <Application>Microsoft Office PowerPoint</Application>
  <PresentationFormat>Widescreen</PresentationFormat>
  <Paragraphs>3440</Paragraphs>
  <Slides>527</Slides>
  <Notes>99</Notes>
  <HiddenSlides>35</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527</vt:i4>
      </vt:variant>
    </vt:vector>
  </HeadingPairs>
  <TitlesOfParts>
    <vt:vector size="549" baseType="lpstr">
      <vt:lpstr>Abadi MT Condensed Light</vt:lpstr>
      <vt:lpstr>Alfa Slab One</vt:lpstr>
      <vt:lpstr>Arial</vt:lpstr>
      <vt:lpstr>Calibri</vt:lpstr>
      <vt:lpstr>Century Gothic</vt:lpstr>
      <vt:lpstr>Century Schoolbook</vt:lpstr>
      <vt:lpstr>Chalkboard</vt:lpstr>
      <vt:lpstr>Comic Sans MS</vt:lpstr>
      <vt:lpstr>Corbel</vt:lpstr>
      <vt:lpstr>Courier</vt:lpstr>
      <vt:lpstr>Courier New</vt:lpstr>
      <vt:lpstr>Garamond</vt:lpstr>
      <vt:lpstr>Helvetica</vt:lpstr>
      <vt:lpstr>Impact</vt:lpstr>
      <vt:lpstr>Lucida Handwriting</vt:lpstr>
      <vt:lpstr>Times</vt:lpstr>
      <vt:lpstr>Times New Roman</vt:lpstr>
      <vt:lpstr>Wingdings</vt:lpstr>
      <vt:lpstr>Wingdings 2</vt:lpstr>
      <vt:lpstr>Wingdings 3</vt:lpstr>
      <vt:lpstr>Wisp</vt:lpstr>
      <vt:lpstr>Equation</vt:lpstr>
      <vt:lpstr>Baby Logic!</vt:lpstr>
      <vt:lpstr>Some Definitions</vt:lpstr>
      <vt:lpstr>Example Argument</vt:lpstr>
      <vt:lpstr>Induction      Deduction</vt:lpstr>
      <vt:lpstr>Induction</vt:lpstr>
      <vt:lpstr>Three Inductive Arguments</vt:lpstr>
      <vt:lpstr>Argument from analogy</vt:lpstr>
      <vt:lpstr>Evaluating Arguments from Analogy</vt:lpstr>
      <vt:lpstr>Inductive Generalizations</vt:lpstr>
      <vt:lpstr>Evaluating Inductive Generalizations</vt:lpstr>
      <vt:lpstr>Inference to the Best Explanation</vt:lpstr>
      <vt:lpstr>Evaluating Inferences to the Best Explanation</vt:lpstr>
      <vt:lpstr>The Problem of Induction</vt:lpstr>
      <vt:lpstr>Outline</vt:lpstr>
      <vt:lpstr>David Hume (1711-1776)</vt:lpstr>
      <vt:lpstr>Two Kinds of Skepticism</vt:lpstr>
      <vt:lpstr>Relations of Ideas vs. Matters of Fact</vt:lpstr>
      <vt:lpstr>Relations of Ideas</vt:lpstr>
      <vt:lpstr>Matters of Fact</vt:lpstr>
      <vt:lpstr>Remember Induction?</vt:lpstr>
      <vt:lpstr>The Principle of the Uniformity of Nature</vt:lpstr>
      <vt:lpstr>The Problem of Induction</vt:lpstr>
      <vt:lpstr>Argument for premise 2</vt:lpstr>
      <vt:lpstr>Argument for premise 3</vt:lpstr>
      <vt:lpstr>The Problem of Induction</vt:lpstr>
      <vt:lpstr>Induction is unjustified</vt:lpstr>
      <vt:lpstr>Welsey Salmon twists the knife</vt:lpstr>
      <vt:lpstr>Hume’s Response: Deal with it</vt:lpstr>
      <vt:lpstr>Baby Logic!!</vt:lpstr>
      <vt:lpstr>Induction      Deduction</vt:lpstr>
      <vt:lpstr>Induction      Deduction</vt:lpstr>
      <vt:lpstr>Six Deductive Definitions</vt:lpstr>
      <vt:lpstr>Four Deductive Arguments</vt:lpstr>
      <vt:lpstr>Modus Ponens</vt:lpstr>
      <vt:lpstr>Evaluating Modus Ponens</vt:lpstr>
      <vt:lpstr>Modus Tollens</vt:lpstr>
      <vt:lpstr>Evaluating Modus Tollens</vt:lpstr>
      <vt:lpstr>Three kinds of Skepticism</vt:lpstr>
      <vt:lpstr>Hempel’s Ravens</vt:lpstr>
      <vt:lpstr>Hempel’s Ravens</vt:lpstr>
      <vt:lpstr>Hempel’s Ravens</vt:lpstr>
      <vt:lpstr>Goodman’s New Riddle</vt:lpstr>
      <vt:lpstr>Goodman’s New Riddle</vt:lpstr>
      <vt:lpstr>Goodman’s New Riddle</vt:lpstr>
      <vt:lpstr>Noticing a trend, inferring a tendency</vt:lpstr>
      <vt:lpstr>Projectible properties</vt:lpstr>
      <vt:lpstr>Conjectures and Refutations</vt:lpstr>
      <vt:lpstr>Sir Karl Popper (1902-1994)</vt:lpstr>
      <vt:lpstr>The Demarcation Problem</vt:lpstr>
      <vt:lpstr>Why Science Seems to Need Induction</vt:lpstr>
      <vt:lpstr>Why Science Seems to Need Induction</vt:lpstr>
      <vt:lpstr>What is pseudoscience?</vt:lpstr>
      <vt:lpstr>What is pseudoscience?</vt:lpstr>
      <vt:lpstr>Explaining John Wayne</vt:lpstr>
      <vt:lpstr>Baby Logic!!!</vt:lpstr>
      <vt:lpstr>Some Definitions</vt:lpstr>
      <vt:lpstr>Induction      Deduction</vt:lpstr>
      <vt:lpstr>Six Deductive Definitions</vt:lpstr>
      <vt:lpstr>Four Deductive Arguments</vt:lpstr>
      <vt:lpstr>Hypothetical Syllogism</vt:lpstr>
      <vt:lpstr>Evaluating Hypothetical Syllogisms</vt:lpstr>
      <vt:lpstr>Disjunctive Syllogism</vt:lpstr>
      <vt:lpstr>Evaluating Disjunctive Syllogisms</vt:lpstr>
      <vt:lpstr>Deductive Fallacies</vt:lpstr>
      <vt:lpstr>Deductive Fallacies</vt:lpstr>
      <vt:lpstr>Valid Argument   Fallacy</vt:lpstr>
      <vt:lpstr>Testing a rule</vt:lpstr>
      <vt:lpstr>Back to Popper!</vt:lpstr>
      <vt:lpstr>Explaining John Wayne</vt:lpstr>
      <vt:lpstr>Confirmation bias everywhere</vt:lpstr>
      <vt:lpstr>Explanations are cheap</vt:lpstr>
      <vt:lpstr>What is Science?</vt:lpstr>
      <vt:lpstr>1919</vt:lpstr>
      <vt:lpstr>“The Problem of the Criterion”</vt:lpstr>
      <vt:lpstr>“The Problem of the Criterion”</vt:lpstr>
      <vt:lpstr>Quiz! Are these claims falsifiable?</vt:lpstr>
      <vt:lpstr>Mr. Popper’s Principles</vt:lpstr>
      <vt:lpstr>Mr. Popper’s Theory of Rationality</vt:lpstr>
      <vt:lpstr>Context of Discovery &amp; Justification</vt:lpstr>
      <vt:lpstr>Dealing with Justification</vt:lpstr>
      <vt:lpstr>Logic</vt:lpstr>
      <vt:lpstr>Logical Fallacies!!</vt:lpstr>
      <vt:lpstr>Some Definitions</vt:lpstr>
      <vt:lpstr>Deductive Fallacies</vt:lpstr>
      <vt:lpstr>Valid Argument   Fallacy</vt:lpstr>
      <vt:lpstr>Valid Argument      Fallacy                    Fallacy</vt:lpstr>
      <vt:lpstr>Induction      Deduction</vt:lpstr>
      <vt:lpstr>Three Inductive Arguments</vt:lpstr>
      <vt:lpstr>Inductive Fallacies</vt:lpstr>
      <vt:lpstr>Probabilistic Fallacies</vt:lpstr>
      <vt:lpstr>Probabilistic Fallacies</vt:lpstr>
      <vt:lpstr>Bayes Theorem</vt:lpstr>
      <vt:lpstr>Class Experiment! (all but Group 1 close your eyes)</vt:lpstr>
      <vt:lpstr>Left Row</vt:lpstr>
      <vt:lpstr>Left Row</vt:lpstr>
      <vt:lpstr>Second Group</vt:lpstr>
      <vt:lpstr>Second Group</vt:lpstr>
      <vt:lpstr>Third Group</vt:lpstr>
      <vt:lpstr>Third Group</vt:lpstr>
      <vt:lpstr>Fourth Group</vt:lpstr>
      <vt:lpstr>Fourth Group</vt:lpstr>
      <vt:lpstr>PowerPoint Presentation</vt:lpstr>
      <vt:lpstr>Identify the argument</vt:lpstr>
      <vt:lpstr>Identify the argument</vt:lpstr>
      <vt:lpstr>Identify the argument</vt:lpstr>
      <vt:lpstr>Logical Positivism</vt:lpstr>
      <vt:lpstr>19th Century: Comte’s positivism </vt:lpstr>
      <vt:lpstr>The Vienna Circle</vt:lpstr>
      <vt:lpstr>Logical positivism  - some characteristics</vt:lpstr>
      <vt:lpstr> Logical positivism  - some characteristics</vt:lpstr>
      <vt:lpstr>Logical positivism  - some characteristics</vt:lpstr>
      <vt:lpstr>Logical positivism  - objections</vt:lpstr>
      <vt:lpstr>Later “positivism”       - as an ethos</vt:lpstr>
      <vt:lpstr>“The positivist ethos of science”</vt:lpstr>
      <vt:lpstr>“The positivist ethos of science”</vt:lpstr>
      <vt:lpstr>“The positivist ethos of science”</vt:lpstr>
      <vt:lpstr>“The positivist ethos of science” - Rebuttal</vt:lpstr>
      <vt:lpstr>“The positivist ethos of science”</vt:lpstr>
      <vt:lpstr>“The positivist ethos of science” - Rebuttal</vt:lpstr>
      <vt:lpstr>“The positivist ethos of science”</vt:lpstr>
      <vt:lpstr>“The positivist ethos of science” - Rebuttal</vt:lpstr>
      <vt:lpstr>The Web of Belief</vt:lpstr>
      <vt:lpstr>Where we are so far…</vt:lpstr>
      <vt:lpstr>Where we are so far…</vt:lpstr>
      <vt:lpstr>DeMorgan’s Law</vt:lpstr>
      <vt:lpstr>Crucial Experiments</vt:lpstr>
      <vt:lpstr>PowerPoint Presentation</vt:lpstr>
      <vt:lpstr>The Orbit of Mercury</vt:lpstr>
      <vt:lpstr>Underdetermination</vt:lpstr>
      <vt:lpstr>Underdetermination</vt:lpstr>
      <vt:lpstr>Pierre Duhem’s Underdetermination</vt:lpstr>
      <vt:lpstr>Back to Mercury’s orbit…</vt:lpstr>
      <vt:lpstr>So What?</vt:lpstr>
      <vt:lpstr>W.V.O. Quine’s Two Dogmas</vt:lpstr>
      <vt:lpstr>Senses  Mathematics   My Mind  Idea of God, God,  and His Benevolence  “Cogito ergo sum” ”I think, therefore I am.”</vt:lpstr>
      <vt:lpstr>PowerPoint Presentation</vt:lpstr>
      <vt:lpstr>W.V.O. Quine’s Two Dogmas</vt:lpstr>
      <vt:lpstr>Why Underdetermination Matters</vt:lpstr>
      <vt:lpstr>Why Underdetermination Matters</vt:lpstr>
      <vt:lpstr>PowerPoint Presentation</vt:lpstr>
      <vt:lpstr>W.V.O. Quine’s Two Dogmas</vt:lpstr>
      <vt:lpstr>Recap</vt:lpstr>
      <vt:lpstr>Scientific Values</vt:lpstr>
      <vt:lpstr>Underdetermination moving forward</vt:lpstr>
      <vt:lpstr>PowerPoint Presentation</vt:lpstr>
      <vt:lpstr>Underdetermination moving forward</vt:lpstr>
      <vt:lpstr>The Structure of  Scientific Revolutions</vt:lpstr>
      <vt:lpstr>The Demarcation Problem Redux</vt:lpstr>
      <vt:lpstr>Thomas Kuhn</vt:lpstr>
      <vt:lpstr>Thomas Kuhn’s Structure  of Scientific Revolutions</vt:lpstr>
      <vt:lpstr>Normal Science</vt:lpstr>
      <vt:lpstr>Paradigms</vt:lpstr>
      <vt:lpstr>PowerPoint Presentation</vt:lpstr>
      <vt:lpstr>The Structure of Scientific Revolutions</vt:lpstr>
      <vt:lpstr>PowerPoint Presentation</vt:lpstr>
      <vt:lpstr>Scientific Revolutions</vt:lpstr>
      <vt:lpstr>Classic Cases</vt:lpstr>
      <vt:lpstr>SSR, part 2</vt:lpstr>
      <vt:lpstr>The dialogue so far</vt:lpstr>
      <vt:lpstr>After a paradigm is created…</vt:lpstr>
      <vt:lpstr>One Funeral at a Time…</vt:lpstr>
      <vt:lpstr>Kuhn vs. Logical Positivists</vt:lpstr>
      <vt:lpstr>理論觀察 theoriegeladenheid van de waarneming Théorie de la charge d'observation Theorie-Belastbarkeit der Beobachtung 観察の理論的ラディネス 관측의 이론적 부담 Teori gözlem yüklülüğü тэорыя нагружаная назірання теорија-ладеннесс посматрања Observación cargada de teoría Teori-gözlem ağırlığı теорія навантаженості спостереження טעאָריע-לאַדעננעסס פון אָבסערוואַציע</vt:lpstr>
      <vt:lpstr>PowerPoint Presentation</vt:lpstr>
      <vt:lpstr>Kuhn vs. Popper</vt:lpstr>
      <vt:lpstr>Kuhn vs. Popper</vt:lpstr>
      <vt:lpstr>Life within a disciplinary matrix</vt:lpstr>
      <vt:lpstr>Incommensurability</vt:lpstr>
      <vt:lpstr>PowerPoint Presentation</vt:lpstr>
      <vt:lpstr>Problems for Paradigms</vt:lpstr>
      <vt:lpstr>Mastermind’s Analysis</vt:lpstr>
      <vt:lpstr>Paradigms Exemplars &amp; Disciplinary Matrices</vt:lpstr>
      <vt:lpstr>Does Incommensurability make sense?</vt:lpstr>
      <vt:lpstr>Are anomalies really ignored in Normal Science?</vt:lpstr>
      <vt:lpstr>How revolutionary are Revolutions?</vt:lpstr>
      <vt:lpstr>Does Science Progress?</vt:lpstr>
      <vt:lpstr>Is Kuhn an anti-realist?</vt:lpstr>
      <vt:lpstr>Lakatos &amp; Feyerabend</vt:lpstr>
      <vt:lpstr>Science Studies</vt:lpstr>
      <vt:lpstr>Feyerabend - Against Method</vt:lpstr>
      <vt:lpstr>Anything goes?</vt:lpstr>
      <vt:lpstr>PowerPoint Presentation</vt:lpstr>
      <vt:lpstr>Feyerabend’s Logical Argument</vt:lpstr>
      <vt:lpstr>Feyerabend’s Comparative Argument</vt:lpstr>
      <vt:lpstr>Feyerabend and Mill</vt:lpstr>
      <vt:lpstr>Imre Lakatos</vt:lpstr>
      <vt:lpstr>Pumping up Popper</vt:lpstr>
      <vt:lpstr>“The Methodology of Scientific Research Programmes”</vt:lpstr>
      <vt:lpstr>Case Study: Neptune</vt:lpstr>
      <vt:lpstr>Case Study: Vulcan</vt:lpstr>
      <vt:lpstr>So what is science?</vt:lpstr>
      <vt:lpstr>Pseudoscience Examples (for Lakatos)</vt:lpstr>
      <vt:lpstr>Pseudoscience Examples (for Lakatos)</vt:lpstr>
      <vt:lpstr>Case Study: Placebos/Nocebo</vt:lpstr>
      <vt:lpstr>Feyerabend on Lakatos</vt:lpstr>
      <vt:lpstr>Scientific Realism</vt:lpstr>
      <vt:lpstr>Scientific Realism</vt:lpstr>
      <vt:lpstr>Scientific Anti-Realism</vt:lpstr>
      <vt:lpstr>The “No Miracles” Argument</vt:lpstr>
      <vt:lpstr>“No Miracles” as an IBE</vt:lpstr>
      <vt:lpstr>Inference to the Best Explanation?</vt:lpstr>
      <vt:lpstr>Larry Laudan</vt:lpstr>
      <vt:lpstr>Larry Laudan</vt:lpstr>
      <vt:lpstr>Larry Laudan and Theory Change</vt:lpstr>
      <vt:lpstr>Pessimistic Meta-Induction</vt:lpstr>
      <vt:lpstr>A Debate</vt:lpstr>
      <vt:lpstr>Scientific Anti-Realism</vt:lpstr>
      <vt:lpstr>Scientific Anti-Realism</vt:lpstr>
      <vt:lpstr>Entity Realism</vt:lpstr>
      <vt:lpstr>Cracking Hacking</vt:lpstr>
      <vt:lpstr>Structural Realism</vt:lpstr>
      <vt:lpstr>Constructive Empiricism</vt:lpstr>
      <vt:lpstr>The Observable/Detectable Distinction</vt:lpstr>
      <vt:lpstr>The Observabe/Detectable Distinction</vt:lpstr>
      <vt:lpstr>Instrumentalism</vt:lpstr>
      <vt:lpstr>Scientific Anti-Realism</vt:lpstr>
      <vt:lpstr>Constructivism</vt:lpstr>
      <vt:lpstr>Constructivism</vt:lpstr>
      <vt:lpstr>Scientific Values</vt:lpstr>
      <vt:lpstr>Questions of Scientific Value</vt:lpstr>
      <vt:lpstr>The Ethos of Science</vt:lpstr>
      <vt:lpstr>Reminder of some basic distinctions</vt:lpstr>
      <vt:lpstr>Questioning basic distinctions</vt:lpstr>
      <vt:lpstr>Underdetermination… yet again</vt:lpstr>
      <vt:lpstr>Epistemic Values | Moral Values |  Aesthetic Values</vt:lpstr>
      <vt:lpstr>Epistemic values in science</vt:lpstr>
      <vt:lpstr>Epistemic values in science</vt:lpstr>
      <vt:lpstr>Do non-epistemic values have a role in science?</vt:lpstr>
      <vt:lpstr>Vannevar Bush’s “Linear Model”</vt:lpstr>
      <vt:lpstr>Vannevar Bush’s “Linear Model”</vt:lpstr>
      <vt:lpstr>Against the Autonomy of Science</vt:lpstr>
      <vt:lpstr>Impartiality and Neutrality</vt:lpstr>
      <vt:lpstr>The Fact/Value Dichotomy</vt:lpstr>
      <vt:lpstr>Reminder of some basic distinctions</vt:lpstr>
      <vt:lpstr>Against the fact/value dichotomy</vt:lpstr>
      <vt:lpstr>Against the fact/value dichotomy</vt:lpstr>
      <vt:lpstr>Feminist Philosophy of Science</vt:lpstr>
      <vt:lpstr>Harding’s Three Levels</vt:lpstr>
      <vt:lpstr>Feminist Critiques of Science</vt:lpstr>
      <vt:lpstr>Fox Keller’s Three Questions</vt:lpstr>
      <vt:lpstr>Inductive Risk</vt:lpstr>
      <vt:lpstr>The Argument from Inductive Risk</vt:lpstr>
      <vt:lpstr>Example: Clinical Equipoise</vt:lpstr>
      <vt:lpstr>The Argument from Inductive Risk</vt:lpstr>
      <vt:lpstr>Against Inductive Risk</vt:lpstr>
      <vt:lpstr>Douglas: Middle Ground?</vt:lpstr>
      <vt:lpstr>Epistemic Values | Moral Values |  Aesthetic Values</vt:lpstr>
      <vt:lpstr>The role of values in science</vt:lpstr>
      <vt:lpstr>Douglas – There’s inductive risk all over</vt:lpstr>
      <vt:lpstr>Feminist Epistemology</vt:lpstr>
      <vt:lpstr>Harding’s Three Levels</vt:lpstr>
      <vt:lpstr>Longino’s four avenues of critical discourse</vt:lpstr>
      <vt:lpstr>Is Feminist Empiricism enough?</vt:lpstr>
      <vt:lpstr>Is this enough?</vt:lpstr>
      <vt:lpstr>Standpoint Epistemology</vt:lpstr>
      <vt:lpstr>Standpoint Epistemology</vt:lpstr>
      <vt:lpstr>Standpoint Epistemology</vt:lpstr>
      <vt:lpstr>Standpoint Epistemology</vt:lpstr>
      <vt:lpstr>Feminist Postmodernism</vt:lpstr>
      <vt:lpstr>Gross &amp; Levitt</vt:lpstr>
      <vt:lpstr>Science Studies</vt:lpstr>
      <vt:lpstr>Postmodernist Approaches to Science</vt:lpstr>
      <vt:lpstr>SCIENCE WARS!!!</vt:lpstr>
      <vt:lpstr>The Sokal Hoax</vt:lpstr>
      <vt:lpstr>Sokal in satire</vt:lpstr>
      <vt:lpstr>Sokal in satire</vt:lpstr>
      <vt:lpstr>The Admission</vt:lpstr>
      <vt:lpstr>The Admission</vt:lpstr>
      <vt:lpstr>Response</vt:lpstr>
      <vt:lpstr>Trying to Find Common Ground</vt:lpstr>
      <vt:lpstr>A Plea for Science Studies</vt:lpstr>
      <vt:lpstr>A Plea for Science Studies</vt:lpstr>
      <vt:lpstr>A Plea for Science Studies</vt:lpstr>
      <vt:lpstr>Sokal Hoax in Retrospect</vt:lpstr>
      <vt:lpstr>Scientific Explanation</vt:lpstr>
      <vt:lpstr>The Vienna Circle</vt:lpstr>
      <vt:lpstr>The Vienna Circle</vt:lpstr>
      <vt:lpstr>“Two Models of Scientific Explanation”</vt:lpstr>
      <vt:lpstr>“Two Models of Scientific Explanation”</vt:lpstr>
      <vt:lpstr>Scientific Explanation</vt:lpstr>
      <vt:lpstr>Covering Law Model</vt:lpstr>
      <vt:lpstr>The idea behind the Covering Law Model</vt:lpstr>
      <vt:lpstr>The Problem of Symmetry</vt:lpstr>
      <vt:lpstr>The Problem of Symmetry</vt:lpstr>
      <vt:lpstr>The Problem of Irrelevance</vt:lpstr>
      <vt:lpstr>Causal explanation Accounts</vt:lpstr>
      <vt:lpstr>Causal explanation Accounts</vt:lpstr>
      <vt:lpstr>Unificationist Accounts</vt:lpstr>
      <vt:lpstr>Problems for Unificationists</vt:lpstr>
      <vt:lpstr>Pragmatic Explanations</vt:lpstr>
      <vt:lpstr>Pragmatic Explanations</vt:lpstr>
      <vt:lpstr>Why explanation matters</vt:lpstr>
      <vt:lpstr>Thus far…</vt:lpstr>
      <vt:lpstr>Nearby Debate: Reductionism</vt:lpstr>
      <vt:lpstr>Kinds of Reductionism</vt:lpstr>
      <vt:lpstr>Explanatory Reductionism</vt:lpstr>
      <vt:lpstr>Underdetermination    Determination             Overdetermination</vt:lpstr>
      <vt:lpstr>Underdetermination    Determination             Overdetermination</vt:lpstr>
      <vt:lpstr>Eliminativism by Causal Exclusion</vt:lpstr>
      <vt:lpstr>Why be tempted by Reductionism?</vt:lpstr>
      <vt:lpstr>Anti-Reductionism</vt:lpstr>
      <vt:lpstr>Non-Physical Explanations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Breadth vs. Depth</vt:lpstr>
      <vt:lpstr>Nearby Debate: Laws of Nature</vt:lpstr>
      <vt:lpstr>Nearby Debate: Laws of Nature</vt:lpstr>
      <vt:lpstr>How the Laws of Physics Lie</vt:lpstr>
      <vt:lpstr>(Yet another) Distinction</vt:lpstr>
      <vt:lpstr>Explanatory Fictions</vt:lpstr>
      <vt:lpstr>Not everybody agrees…</vt:lpstr>
      <vt:lpstr>An Aside on Various Philosophies of Science</vt:lpstr>
      <vt:lpstr>Philosophy of Logic</vt:lpstr>
      <vt:lpstr>Philosophy of Mathematics</vt:lpstr>
      <vt:lpstr>Philosophy of Probability</vt:lpstr>
      <vt:lpstr>Philosophy of Physics</vt:lpstr>
      <vt:lpstr>Philosophy of Psychology</vt:lpstr>
      <vt:lpstr>Philosophy of Biology</vt:lpstr>
      <vt:lpstr>Philosophy of Chemistry</vt:lpstr>
      <vt:lpstr>Philosophy of the Cognitive Sciences</vt:lpstr>
      <vt:lpstr>Philosophy of Cognitive Science</vt:lpstr>
      <vt:lpstr>Introspection vs. Behaviorism</vt:lpstr>
      <vt:lpstr>Problems for Behaviorism</vt:lpstr>
      <vt:lpstr>Mental architecture</vt:lpstr>
      <vt:lpstr>Shannon Information</vt:lpstr>
      <vt:lpstr>Shannon Information</vt:lpstr>
      <vt:lpstr>Shannon Information</vt:lpstr>
      <vt:lpstr>A sample program</vt:lpstr>
      <vt:lpstr>Running the program</vt:lpstr>
      <vt:lpstr>Universal Turing machine</vt:lpstr>
      <vt:lpstr>Turing: Can Machines Think?</vt:lpstr>
      <vt:lpstr>Turing’s Imitation Game</vt:lpstr>
      <vt:lpstr>The Turing Test</vt:lpstr>
      <vt:lpstr>Can a Machine Pass?</vt:lpstr>
      <vt:lpstr>Cheap Tricks? Back to Weizenbaum’s ELIZA (1966)</vt:lpstr>
      <vt:lpstr>Basic Objections</vt:lpstr>
      <vt:lpstr>Hollow Shell Objections</vt:lpstr>
      <vt:lpstr>Behavioral Shortcoming Objections</vt:lpstr>
      <vt:lpstr>PowerPoint Presentation</vt:lpstr>
      <vt:lpstr>The main claims</vt:lpstr>
      <vt:lpstr>What is genuine understanding?</vt:lpstr>
      <vt:lpstr>Arguments in Against Searle</vt:lpstr>
      <vt:lpstr>Chalmer’s Parody</vt:lpstr>
      <vt:lpstr>Challenges to the cognitive scientific approach</vt:lpstr>
      <vt:lpstr>Current Active Research Areas</vt:lpstr>
      <vt:lpstr>What is cognitive science?</vt:lpstr>
      <vt:lpstr>What is the subject matter?</vt:lpstr>
      <vt:lpstr>PowerPoint Presentation</vt:lpstr>
      <vt:lpstr>Contemporary Neuroscience</vt:lpstr>
      <vt:lpstr>General worries</vt:lpstr>
      <vt:lpstr>Scientific Posters</vt:lpstr>
      <vt:lpstr>PowerPoint Presentation</vt:lpstr>
      <vt:lpstr>PowerPoint Presentation</vt:lpstr>
      <vt:lpstr>PowerPoint Presentation</vt:lpstr>
      <vt:lpstr>CRAP</vt:lpstr>
      <vt:lpstr>PowerPoint Presentation</vt:lpstr>
      <vt:lpstr>Contrast – Size/Shape</vt:lpstr>
      <vt:lpstr>Contrast – Color/Tone</vt:lpstr>
      <vt:lpstr>Contrast – Color/Tone</vt:lpstr>
      <vt:lpstr>Contrast – Color/Tone</vt:lpstr>
      <vt:lpstr>Repetition – </vt:lpstr>
      <vt:lpstr>Commonly repeated elements</vt:lpstr>
      <vt:lpstr>Alignment</vt:lpstr>
      <vt:lpstr>Alignment</vt:lpstr>
      <vt:lpstr>Proximity</vt:lpstr>
      <vt:lpstr>Proximity</vt:lpstr>
      <vt:lpstr>PowerPoint Presentation</vt:lpstr>
      <vt:lpstr>Special features of posters</vt:lpstr>
      <vt:lpstr>Special features of posters</vt:lpstr>
      <vt:lpstr>Special features of posters</vt:lpstr>
      <vt:lpstr>Special features of posters</vt:lpstr>
      <vt:lpstr>Special features of posters</vt:lpstr>
      <vt:lpstr>Special features of posters</vt:lpstr>
      <vt:lpstr>Special features of posters</vt:lpstr>
      <vt:lpstr>PowerPoint Presentation</vt:lpstr>
      <vt:lpstr>The Public and Science</vt:lpstr>
      <vt:lpstr>Problems in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vt:lpstr>
      <vt:lpstr>“Born Secret”</vt:lpstr>
      <vt:lpstr>Problems in science</vt:lpstr>
      <vt:lpstr>Guiding Questions</vt:lpstr>
      <vt:lpstr>Dual Use Research &amp; Technology</vt:lpstr>
      <vt:lpstr>The United States at War</vt:lpstr>
      <vt:lpstr>Timeline of Nuclear Weapons</vt:lpstr>
      <vt:lpstr>Timeline of Nuclear Weapons</vt:lpstr>
      <vt:lpstr>Timeline of Nuclear Weapons</vt:lpstr>
      <vt:lpstr>Timeline of Nuclear Weapons</vt:lpstr>
      <vt:lpstr>PowerPoint Presentation</vt:lpstr>
      <vt:lpstr>Near v. Minnesota (1931)</vt:lpstr>
      <vt:lpstr>United States vs. Progressive Inc.</vt:lpstr>
      <vt:lpstr>United States vs. Progressive Inc.</vt:lpstr>
      <vt:lpstr>United States vs. Progressive Inc.</vt:lpstr>
      <vt:lpstr>Science Education, Science Outreach, &amp; Citizen Science</vt:lpstr>
      <vt:lpstr>Problems in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Kinds of Citizen Science</vt:lpstr>
      <vt:lpstr>PowerPoint Presentation</vt:lpstr>
      <vt:lpstr>PowerPoint Presentation</vt:lpstr>
      <vt:lpstr>Citizen Science over Time</vt:lpstr>
      <vt:lpstr>Why Citizen Science</vt:lpstr>
      <vt:lpstr>Academic Venues</vt:lpstr>
      <vt:lpstr>Problems in science</vt:lpstr>
      <vt:lpstr>Peer review: the ideal</vt:lpstr>
      <vt:lpstr>Peer review: the truth</vt:lpstr>
      <vt:lpstr>History of Peer Review</vt:lpstr>
      <vt:lpstr>Three studies</vt:lpstr>
      <vt:lpstr>Three studies</vt:lpstr>
      <vt:lpstr>Three studies</vt:lpstr>
      <vt:lpstr>Peer Review &amp; Publishers</vt:lpstr>
      <vt:lpstr>Problems with Peer Review – Incentives</vt:lpstr>
      <vt:lpstr>Problems with Peer Review – Structure</vt:lpstr>
      <vt:lpstr>The Elsevier Boycott</vt:lpstr>
      <vt:lpstr>Annual cost for journal subscriptions</vt:lpstr>
      <vt:lpstr>PowerPoint Presentation</vt:lpstr>
      <vt:lpstr>Leaving Peer-Reviewed Journals</vt:lpstr>
      <vt:lpstr>PowerPoint Presentation</vt:lpstr>
      <vt:lpstr>Wrong + Wrong = ???</vt:lpstr>
      <vt:lpstr>Solutions?</vt:lpstr>
      <vt:lpstr>Problems for Science from Science</vt:lpstr>
      <vt:lpstr>Problems in science</vt:lpstr>
      <vt:lpstr>The Mythology of Science</vt:lpstr>
      <vt:lpstr>PowerPoint Presentation</vt:lpstr>
      <vt:lpstr>PowerPoint Presentation</vt:lpstr>
      <vt:lpstr>Nozek &amp; Open Science Consortium</vt:lpstr>
      <vt:lpstr>Replications – 30-40% successful Effects – 54% decrease Scientific Markets – 71% accurate</vt:lpstr>
      <vt:lpstr>PowerPoint Presentation</vt:lpstr>
      <vt:lpstr>How big of a problem?</vt:lpstr>
      <vt:lpstr>Fascination with statistical significance</vt:lpstr>
      <vt:lpstr>Skewed Incentives in Science</vt:lpstr>
      <vt:lpstr>Where do these patterns originate?</vt:lpstr>
      <vt:lpstr>  How to interpret null findings  "unsucessful replications" </vt:lpstr>
      <vt:lpstr>What should we expect?</vt:lpstr>
      <vt:lpstr>Negative Results</vt:lpstr>
      <vt:lpstr>Problems in science</vt:lpstr>
      <vt:lpstr>Counterarguments</vt:lpstr>
      <vt:lpstr>Solutions?</vt:lpstr>
      <vt:lpstr>Guiding Questions</vt:lpstr>
      <vt:lpstr>Null hypothesis</vt:lpstr>
      <vt:lpstr>PowerPoint Presentation</vt:lpstr>
      <vt:lpstr>Hypothesis Testing</vt:lpstr>
      <vt:lpstr>Hypothesis Testing</vt:lpstr>
      <vt:lpstr>Null hypothesis</vt:lpstr>
      <vt:lpstr>Hypothesis Testing</vt:lpstr>
      <vt:lpstr>Hypothesis Testing</vt:lpstr>
      <vt:lpstr>Null hypothesis</vt:lpstr>
      <vt:lpstr>Significance and power</vt:lpstr>
      <vt:lpstr>PowerPoint Presentation</vt:lpstr>
      <vt:lpstr>What happens when we reject a null?</vt:lpstr>
      <vt:lpstr>What happens when we accept a null?</vt:lpstr>
      <vt:lpstr>Inferring the truth of the null</vt:lpstr>
      <vt:lpstr>Accepting the null</vt:lpstr>
      <vt:lpstr>PowerPoint Presentation</vt:lpstr>
      <vt:lpstr>Accepting the null</vt:lpstr>
      <vt:lpstr>Machery</vt:lpstr>
      <vt:lpstr>So what does a negative result imply?</vt:lpstr>
      <vt:lpstr>Why we should publish negative results</vt:lpstr>
      <vt:lpstr>Why don’t we publish negative results?</vt:lpstr>
      <vt:lpstr>Solutions?</vt:lpstr>
      <vt:lpstr>Scientific Misconduct</vt:lpstr>
      <vt:lpstr>Problems in science</vt:lpstr>
      <vt:lpstr>Kinds of Research Misconduct</vt:lpstr>
      <vt:lpstr>Causes of Scientific Misconduct</vt:lpstr>
      <vt:lpstr>Causes of Scientific Misconduct</vt:lpstr>
      <vt:lpstr>Detecting Scientific Misconduct</vt:lpstr>
      <vt:lpstr>Fabrication</vt:lpstr>
      <vt:lpstr>PowerPoint Presentation</vt:lpstr>
      <vt:lpstr>PowerPoint Presentation</vt:lpstr>
      <vt:lpstr>PowerPoint Presentation</vt:lpstr>
      <vt:lpstr>Disneyland Measles Outbreak (2015)</vt:lpstr>
      <vt:lpstr>Falsification and Plagiarism</vt:lpstr>
      <vt:lpstr>Honorary &amp; Ghost Authors</vt:lpstr>
      <vt:lpstr>Questionable research practices</vt:lpstr>
      <vt:lpstr>Questionable research practices</vt:lpstr>
      <vt:lpstr>Other Questionable Practices</vt:lpstr>
      <vt:lpstr>Nature 453, 980-982 (19 June 2008) </vt:lpstr>
      <vt:lpstr>P-Hacking, Peaking, etc.</vt:lpstr>
      <vt:lpstr>Sabotage!</vt:lpstr>
      <vt:lpstr>Exploitation</vt:lpstr>
      <vt:lpstr>Survey of Academic Field Experiences (SAFE): Trainees Report Harassment and Assault</vt:lpstr>
      <vt:lpstr>PowerPoint Presentation</vt:lpstr>
      <vt:lpstr>PowerPoint Presentation</vt:lpstr>
      <vt:lpstr>PowerPoint Presentation</vt:lpstr>
      <vt:lpstr>PowerPoint Presentation</vt:lpstr>
      <vt:lpstr>Research Integrity Recommendations</vt:lpstr>
      <vt:lpstr>Fin.</vt:lpstr>
      <vt:lpstr>A Philosophy of Science Five-Year Test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 Logic!</dc:title>
  <dc:creator>Carlos Mariscal</dc:creator>
  <cp:lastModifiedBy>Carlos Mariscal</cp:lastModifiedBy>
  <cp:revision>550</cp:revision>
  <dcterms:created xsi:type="dcterms:W3CDTF">2017-01-25T03:57:30Z</dcterms:created>
  <dcterms:modified xsi:type="dcterms:W3CDTF">2019-06-26T02:34:15Z</dcterms:modified>
</cp:coreProperties>
</file>